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9" r:id="rId4"/>
    <p:sldId id="287" r:id="rId5"/>
    <p:sldId id="272" r:id="rId6"/>
    <p:sldId id="293" r:id="rId7"/>
    <p:sldId id="294" r:id="rId8"/>
    <p:sldId id="295" r:id="rId9"/>
    <p:sldId id="297" r:id="rId10"/>
    <p:sldId id="267" r:id="rId11"/>
    <p:sldId id="263" r:id="rId12"/>
    <p:sldId id="296" r:id="rId13"/>
    <p:sldId id="288" r:id="rId14"/>
    <p:sldId id="273" r:id="rId15"/>
    <p:sldId id="274" r:id="rId16"/>
    <p:sldId id="289" r:id="rId17"/>
    <p:sldId id="290" r:id="rId18"/>
    <p:sldId id="292" r:id="rId19"/>
    <p:sldId id="291" r:id="rId20"/>
    <p:sldId id="256" r:id="rId21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D6AF6-CA11-4786-A267-FEC86E0A4A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26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C7D7F-F251-4041-8E02-8A51FB48F4B8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0516-4A43-4C76-8867-A314EEF745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404665"/>
            <a:ext cx="4750296" cy="31957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ПРОФИЛАКТИКА ДЕФИЦИТА ЙОДА: как сохранить интеллект наших детей?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sz="3400" b="1" dirty="0" smtClean="0">
                <a:solidFill>
                  <a:srgbClr val="002060"/>
                </a:solidFill>
              </a:rPr>
              <a:t>«Каждый ребенок имеет право на обеспечение достаточным количеством йода, гарантирующим его нормальное развитие»  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  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Конвенция о правах ребенка, </a:t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   Всемирная встреча в интересах детей, Нью-Йорк, 1990</a:t>
            </a:r>
          </a:p>
          <a:p>
            <a:pPr algn="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34766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989833" y="5940667"/>
            <a:ext cx="661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Доцент курса эндокринологии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кафедры терапии ФПК и ППС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Макарова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Ольга Борисовна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118" y="257469"/>
            <a:ext cx="8229600" cy="1143000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0070C0"/>
                </a:solidFill>
              </a:rPr>
              <a:t>Сколько нужно йода в день?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412776"/>
          <a:ext cx="8643998" cy="5253598"/>
        </p:xfrm>
        <a:graphic>
          <a:graphicData uri="http://schemas.openxmlformats.org/drawingml/2006/table">
            <a:tbl>
              <a:tblPr/>
              <a:tblGrid>
                <a:gridCol w="5507681"/>
                <a:gridCol w="3136317"/>
              </a:tblGrid>
              <a:tr h="1724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Группа населения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</a:rPr>
                        <a:t>Норма потребления йода, мкг/</a:t>
                      </a:r>
                      <a:r>
                        <a:rPr lang="ru-RU" sz="2800" b="1" dirty="0" err="1">
                          <a:latin typeface="Times New Roman"/>
                          <a:ea typeface="Times New Roman"/>
                          <a:cs typeface="Times New Roman"/>
                        </a:rPr>
                        <a:t>сут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  <a:cs typeface="Times New Roman"/>
                        </a:rPr>
                        <a:t>Дети в возрасте до 24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  <a:cs typeface="Times New Roman"/>
                        </a:rPr>
                        <a:t>мес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4000" b="0" dirty="0"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4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2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Дети старше 24 </a:t>
                      </a:r>
                      <a:r>
                        <a:rPr lang="ru-RU" sz="32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мес</a:t>
                      </a: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подростки, взрослые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5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5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Беременные женщины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40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5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Женщины, кормящие грудью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20"/>
                        </a:spcBef>
                        <a:spcAft>
                          <a:spcPts val="720"/>
                        </a:spcAft>
                      </a:pPr>
                      <a:r>
                        <a:rPr lang="ru-RU" sz="40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487816" y="648866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ВОЗ, 2014</a:t>
            </a: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26" y="152254"/>
            <a:ext cx="1474481" cy="213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519" y="0"/>
            <a:ext cx="8916481" cy="66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ru-RU" altLang="ru-RU" sz="2400" b="1" dirty="0" smtClean="0">
                <a:solidFill>
                  <a:srgbClr val="0000CC"/>
                </a:solidFill>
              </a:rPr>
              <a:t>Ежедневное употребление йодсодержащих средств, в % от числа респондентов </a:t>
            </a:r>
            <a:br>
              <a:rPr lang="ru-RU" altLang="ru-RU" sz="2400" b="1" dirty="0" smtClean="0">
                <a:solidFill>
                  <a:srgbClr val="0000CC"/>
                </a:solidFill>
              </a:rPr>
            </a:br>
            <a:r>
              <a:rPr lang="ru-RU" altLang="ru-RU" sz="2400" dirty="0" smtClean="0"/>
              <a:t>(вопрос предусматривал выбор любого числа ответов)</a:t>
            </a:r>
          </a:p>
        </p:txBody>
      </p:sp>
      <p:pic>
        <p:nvPicPr>
          <p:cNvPr id="113667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11163" y="1595438"/>
            <a:ext cx="8121650" cy="4649787"/>
          </a:xfrm>
          <a:ln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1366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CD7906-47C8-4C2A-8AF8-80329A385152}" type="slidenum">
              <a:rPr lang="ru-RU" altLang="ru-RU" sz="1400">
                <a:solidFill>
                  <a:srgbClr val="000000"/>
                </a:solidFill>
              </a:rPr>
              <a:pPr/>
              <a:t>12</a:t>
            </a:fld>
            <a:endParaRPr lang="ru-RU" altLang="ru-RU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381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Статистика:</a:t>
            </a:r>
            <a:r>
              <a:rPr lang="ru-RU" altLang="ru-RU" sz="4000" smtClean="0">
                <a:solidFill>
                  <a:srgbClr val="0000FF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4000" smtClean="0">
                <a:solidFill>
                  <a:srgbClr val="0000FF"/>
                </a:solidFill>
                <a:cs typeface="Times New Roman" panose="02020603050405020304" pitchFamily="18" charset="0"/>
              </a:rPr>
            </a:br>
            <a:endParaRPr lang="ru-RU" altLang="ru-RU" smtClean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6263" y="1139825"/>
            <a:ext cx="7991475" cy="546919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Symbol" panose="05050102010706020507" pitchFamily="18" charset="2"/>
              <a:buChar char=""/>
            </a:pPr>
            <a:r>
              <a:rPr lang="ru-RU" altLang="ru-RU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Среднее потребление йода жителем России </a:t>
            </a:r>
            <a:r>
              <a:rPr lang="ru-RU" alt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3 раза меньше </a:t>
            </a:r>
            <a:r>
              <a:rPr lang="ru-RU" altLang="ru-RU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установленной </a:t>
            </a:r>
            <a:r>
              <a:rPr lang="ru-RU" altLang="ru-RU" sz="3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нормы!!!!</a:t>
            </a:r>
            <a:endParaRPr lang="ru-RU" altLang="ru-RU" sz="3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altLang="ru-RU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Недостаточное потребление йода создает серьезную угрозу здоровью 100 </a:t>
            </a:r>
            <a:r>
              <a:rPr lang="ru-RU" altLang="ru-RU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млн.россиян</a:t>
            </a:r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altLang="ru-RU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. сохраняется </a:t>
            </a:r>
            <a:r>
              <a:rPr lang="ru-RU" alt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угроза нарушения физического и умственного развития у 32,8 млн. детей, </a:t>
            </a:r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проживающих в Российской Федерации;</a:t>
            </a:r>
          </a:p>
          <a:p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ru-RU" alt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Ежегодно в России рождается 215 тыс. детей с патологиями мозга, связанными с дефицитом йода;</a:t>
            </a:r>
          </a:p>
          <a:p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Symbol" panose="05050102010706020507" pitchFamily="18" charset="2"/>
              <a:buChar char=""/>
            </a:pPr>
            <a:r>
              <a:rPr lang="ru-RU" altLang="ru-RU" sz="2000" b="1" dirty="0">
                <a:solidFill>
                  <a:srgbClr val="00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Причиной 95% случаев </a:t>
            </a:r>
            <a:r>
              <a:rPr lang="ru-RU" alt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altLang="ru-RU" sz="2000" b="1" dirty="0">
                <a:solidFill>
                  <a:srgbClr val="00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детей</a:t>
            </a:r>
            <a:r>
              <a:rPr lang="ru-RU" altLang="ru-RU" sz="2000" b="1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заболеваний </a:t>
            </a:r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щитовидной </a:t>
            </a:r>
            <a:r>
              <a:rPr lang="ru-RU" altLang="ru-RU" sz="2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железы является </a:t>
            </a:r>
            <a:r>
              <a:rPr lang="ru-RU" altLang="ru-RU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недостаточное поступление йода </a:t>
            </a:r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с питанием.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altLang="ru-RU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1620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086" y="1988840"/>
            <a:ext cx="5040560" cy="1143000"/>
          </a:xfrm>
        </p:spPr>
        <p:txBody>
          <a:bodyPr>
            <a:noAutofit/>
          </a:bodyPr>
          <a:lstStyle/>
          <a:p>
            <a:pPr algn="l"/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делать</a:t>
            </a:r>
            <a:endParaRPr lang="ru-RU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9528" y="1340768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xmlns="" val="324031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3077" y="3356992"/>
            <a:ext cx="3801005" cy="2562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0419" y="548680"/>
            <a:ext cx="338632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619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2227567" cy="165618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3568" y="620688"/>
            <a:ext cx="7776864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ОСНОВНЫМ МЕТОДОМ ПРОФИЛАКТИКИ</a:t>
            </a:r>
            <a:r>
              <a:rPr lang="ru-RU" sz="4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4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заболеваний, связанных с дефицитом йода согласно рекомендациям ведущих экспертов ВОЗ, ЮНИСЕФ, Международного совета по контролю за </a:t>
            </a:r>
            <a:r>
              <a:rPr lang="ru-RU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йододефицитными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состояниями, 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многолетнему мировому опыту является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всеобщее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йодирование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 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34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712968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ИМЕННО 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ЙОДИРОВАННАЯ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СОЛЬ?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Соль — это единственный мине­рал, который добавляется в пищу без специальной химической обра­ботки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Соль используется всеми слоями обще­ства независимо от социального и экономического статуса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Потребление соли колеблется в достаточно узком диапазоне (5— 10 г в сутки) и не зависит от време­ни года, возраста, пола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невозможно передо­зировать йод и тем самым вызвать какие-либо осложнения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стоит йодированная поваренная соль недорого и доступна всем людям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187"/>
            <a:ext cx="1821419" cy="91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034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6672"/>
            <a:ext cx="8640960" cy="568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ХРАНИТЬ И ИСПОЛЬЗОВАТЬ ЙОДИРОВАННУЮ СОЛЬ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йодированной соли есть сроки годности, которые обычно составляют 12 – 24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это отражается на упаковке, поэтому закупать такую соль впрок не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нужно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Йод улетучивается из соли при неправильном хранении (в откры­той таре, при высокой влажности). Значит, дома пакет с солью нужно сразу пересыпать в банку с плот­ной крышкой и убрать от прямых солнечных лучей 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 При приготовлении продуктов термическим способом до 50 % йода разрушается. При высоких температурах йод улетучивается, поэтому соль, обогащенную йодом, рекомендуется добавлять к концу приготовления пищи, или досаливать уже готовое блюдо. </a:t>
            </a:r>
          </a:p>
        </p:txBody>
      </p:sp>
    </p:spTree>
    <p:extLst>
      <p:ext uri="{BB962C8B-B14F-4D97-AF65-F5344CB8AC3E}">
        <p14:creationId xmlns:p14="http://schemas.microsoft.com/office/powerpoint/2010/main" xmlns="" val="272889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140693"/>
            <a:ext cx="4199042" cy="279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978967" y="122296"/>
            <a:ext cx="7474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Йодированная соль – «немой носитель» йода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4437112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употребляя </a:t>
            </a:r>
            <a:r>
              <a:rPr lang="ru-RU" sz="2800" b="1" dirty="0" smtClean="0">
                <a:solidFill>
                  <a:srgbClr val="C00000"/>
                </a:solidFill>
              </a:rPr>
              <a:t>всего 5 грамм </a:t>
            </a:r>
            <a:r>
              <a:rPr lang="ru-RU" sz="2800" dirty="0" smtClean="0">
                <a:solidFill>
                  <a:srgbClr val="002060"/>
                </a:solidFill>
              </a:rPr>
              <a:t>йодированной соли в сутки, даже с учетом потерь при хранении и кулинарной обработке, человек получает  100 -150 мкг/</a:t>
            </a:r>
            <a:r>
              <a:rPr lang="ru-RU" sz="2800" dirty="0" err="1" smtClean="0">
                <a:solidFill>
                  <a:srgbClr val="002060"/>
                </a:solidFill>
              </a:rPr>
              <a:t>сут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r>
              <a:rPr lang="ru-RU" sz="2400" dirty="0" smtClean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39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4652"/>
            <a:ext cx="497889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Зачем нужен йод?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46022"/>
            <a:ext cx="8229600" cy="419330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>Йод – фундаментальный субстрат для синтеза гормонов щитовидной железы. </a:t>
            </a:r>
          </a:p>
          <a:p>
            <a:r>
              <a:rPr lang="ru-RU" dirty="0" smtClean="0"/>
              <a:t>Щитовидная железа вырабатывает два йодсодержащих гормона – тироксин (</a:t>
            </a:r>
            <a:r>
              <a:rPr lang="ru-RU" dirty="0" err="1" smtClean="0"/>
              <a:t>левотироксин</a:t>
            </a:r>
            <a:r>
              <a:rPr lang="ru-RU" dirty="0" smtClean="0"/>
              <a:t>, Т4) и </a:t>
            </a:r>
            <a:r>
              <a:rPr lang="ru-RU" dirty="0" err="1" smtClean="0"/>
              <a:t>трийодтиронин</a:t>
            </a:r>
            <a:r>
              <a:rPr lang="ru-RU" dirty="0" smtClean="0"/>
              <a:t> (</a:t>
            </a:r>
            <a:r>
              <a:rPr lang="ru-RU" dirty="0" err="1" smtClean="0"/>
              <a:t>лиотиронин</a:t>
            </a:r>
            <a:r>
              <a:rPr lang="ru-RU" dirty="0" smtClean="0"/>
              <a:t>, Т3).</a:t>
            </a:r>
          </a:p>
          <a:p>
            <a:r>
              <a:rPr lang="ru-RU" dirty="0"/>
              <a:t> </a:t>
            </a:r>
            <a:r>
              <a:rPr lang="ru-RU" dirty="0" smtClean="0"/>
              <a:t>Йод не может вырабатываться организмом, он должен поступать с продуктами питания и водой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4117" y="274638"/>
            <a:ext cx="2881937" cy="2163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857224" y="5000636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Использование йодированной соли при приготовлении пищи  - надежная и доступная инвестиция в будущее Вашего ребенка.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85728"/>
            <a:ext cx="9144000" cy="17526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Чтобы у ребенка </a:t>
            </a:r>
            <a:r>
              <a:rPr lang="en-US" sz="3600" dirty="0" smtClean="0">
                <a:solidFill>
                  <a:srgbClr val="FF0000"/>
                </a:solidFill>
              </a:rPr>
              <a:t>IQ </a:t>
            </a:r>
            <a:r>
              <a:rPr lang="ru-RU" sz="3600" dirty="0" smtClean="0">
                <a:solidFill>
                  <a:srgbClr val="FF0000"/>
                </a:solidFill>
              </a:rPr>
              <a:t>выше стал, нужно чтобы мама йодированную соль покупала!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Picture 3" descr="C:\Users\Никита\Desktop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9" y="1772816"/>
            <a:ext cx="4045421" cy="32278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348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</a:rPr>
              <a:t>Значение гормонов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щитовидной железы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357" y="213285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Они влияют на все виды обмена веществ,</a:t>
            </a:r>
          </a:p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стимулируют синтез белка</a:t>
            </a:r>
          </a:p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Способствуют росту клеток</a:t>
            </a:r>
          </a:p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дифференцировку тканей</a:t>
            </a:r>
          </a:p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 влияют на скорость обмена веществ в организме</a:t>
            </a:r>
          </a:p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влияют на половые железы</a:t>
            </a:r>
          </a:p>
          <a:p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ОСОБАЯ РОЛЬ В ФОРМИРОВАНИИ НЕРВНОЙ СИСТЕМЫ И ИНТЕЛЛЕКТА!!!!</a:t>
            </a:r>
            <a:endParaRPr lang="ru-RU" sz="33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9873" y="143183"/>
            <a:ext cx="3053705" cy="25489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8640" y="15567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None/>
            </a:pPr>
            <a:r>
              <a:rPr lang="ru-RU" b="1" dirty="0" err="1"/>
              <a:t>Тиреоидные</a:t>
            </a:r>
            <a:r>
              <a:rPr lang="ru-RU" b="1" dirty="0"/>
              <a:t> гормоны необходимы для нормального функционирования практически всех органов и систем: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Недостаток йода в организме приводит к: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заболеваниям щитовидной железы (зоб) </a:t>
            </a:r>
          </a:p>
          <a:p>
            <a:r>
              <a:rPr lang="ru-RU" dirty="0">
                <a:solidFill>
                  <a:srgbClr val="002060"/>
                </a:solidFill>
              </a:rPr>
              <a:t>з</a:t>
            </a:r>
            <a:r>
              <a:rPr lang="ru-RU" dirty="0" smtClean="0">
                <a:solidFill>
                  <a:srgbClr val="002060"/>
                </a:solidFill>
              </a:rPr>
              <a:t>амедлению физического развития</a:t>
            </a:r>
          </a:p>
          <a:p>
            <a:r>
              <a:rPr lang="ru-RU" dirty="0">
                <a:solidFill>
                  <a:srgbClr val="002060"/>
                </a:solidFill>
              </a:rPr>
              <a:t>н</a:t>
            </a:r>
            <a:r>
              <a:rPr lang="ru-RU" dirty="0" smtClean="0">
                <a:solidFill>
                  <a:srgbClr val="002060"/>
                </a:solidFill>
              </a:rPr>
              <a:t>арушению обмена веществ </a:t>
            </a:r>
          </a:p>
          <a:p>
            <a:r>
              <a:rPr lang="ru-RU" dirty="0">
                <a:solidFill>
                  <a:srgbClr val="002060"/>
                </a:solidFill>
              </a:rPr>
              <a:t>с</a:t>
            </a:r>
            <a:r>
              <a:rPr lang="ru-RU" dirty="0" smtClean="0">
                <a:solidFill>
                  <a:srgbClr val="002060"/>
                </a:solidFill>
              </a:rPr>
              <a:t>нижению иммунитета </a:t>
            </a:r>
          </a:p>
          <a:p>
            <a:r>
              <a:rPr lang="ru-RU" dirty="0">
                <a:solidFill>
                  <a:srgbClr val="002060"/>
                </a:solidFill>
              </a:rPr>
              <a:t>х</a:t>
            </a:r>
            <a:r>
              <a:rPr lang="ru-RU" dirty="0" smtClean="0">
                <a:solidFill>
                  <a:srgbClr val="002060"/>
                </a:solidFill>
              </a:rPr>
              <a:t>ронической усталости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снижению памяти, внимания, усидчивости</a:t>
            </a: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снижению интеллекта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Умственной </a:t>
            </a:r>
            <a:r>
              <a:rPr lang="ru-RU" dirty="0">
                <a:solidFill>
                  <a:srgbClr val="002060"/>
                </a:solidFill>
              </a:rPr>
              <a:t>отсталости	</a:t>
            </a:r>
            <a:r>
              <a:rPr lang="ru-RU" dirty="0" smtClean="0"/>
              <a:t>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5035908"/>
            <a:ext cx="2682240" cy="179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14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755576" y="332656"/>
            <a:ext cx="770572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dirty="0">
                <a:latin typeface="Calibri" pitchFamily="34" charset="0"/>
              </a:rPr>
              <a:t>Интеллектуальное развитие детей, проживающих в регионах с</a:t>
            </a:r>
          </a:p>
          <a:p>
            <a:pPr algn="ctr"/>
            <a:r>
              <a:rPr lang="ru-RU" sz="2000" b="1" dirty="0">
                <a:latin typeface="Calibri" pitchFamily="34" charset="0"/>
              </a:rPr>
              <a:t> различным обеспечением йодом (по </a:t>
            </a:r>
            <a:r>
              <a:rPr lang="ru-RU" sz="2000" b="1" dirty="0" err="1">
                <a:latin typeface="Calibri" pitchFamily="34" charset="0"/>
              </a:rPr>
              <a:t>N.Bleichrodt</a:t>
            </a:r>
            <a:r>
              <a:rPr lang="ru-RU" sz="2000" b="1" dirty="0">
                <a:latin typeface="Calibri" pitchFamily="34" charset="0"/>
              </a:rPr>
              <a:t>, 1989</a:t>
            </a:r>
            <a:r>
              <a:rPr lang="ru-RU" sz="2000" dirty="0" smtClean="0">
                <a:latin typeface="Calibri" pitchFamily="34" charset="0"/>
              </a:rPr>
              <a:t>).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20483" name="Picture 5" descr="3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7100788" cy="380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9986" y="5445224"/>
            <a:ext cx="8136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Интеллект на 10-15 % ниже у детей, проживающих в условиях легкого йодного дефицита,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не использующих йодированную соль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2000" smtClean="0"/>
              <a:t>Результаты IQ-тестирования школьников в различных регионах РФ </a:t>
            </a:r>
            <a:br>
              <a:rPr lang="ru-RU" altLang="ru-RU" sz="2000" smtClean="0"/>
            </a:br>
            <a:r>
              <a:rPr lang="ru-RU" altLang="ru-RU" sz="2000" smtClean="0"/>
              <a:t>(тест на интеллект, свободный от влияния культуры, Р. Кеттела </a:t>
            </a:r>
            <a:br>
              <a:rPr lang="ru-RU" altLang="ru-RU" sz="2000" smtClean="0"/>
            </a:br>
            <a:r>
              <a:rPr lang="ru-RU" altLang="ru-RU" sz="2000" smtClean="0"/>
              <a:t>(модификация CF 2А))</a:t>
            </a:r>
            <a:br>
              <a:rPr lang="ru-RU" altLang="ru-RU" sz="2000" smtClean="0"/>
            </a:br>
            <a:endParaRPr lang="ru-RU" altLang="ru-RU" sz="20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90170" algn="just">
              <a:spcAft>
                <a:spcPts val="0"/>
              </a:spcAft>
              <a:defRPr/>
            </a:pPr>
            <a:endParaRPr lang="ru-RU" dirty="0" smtClean="0">
              <a:latin typeface="Times New Roman"/>
              <a:ea typeface="Calibri"/>
            </a:endParaRP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9933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768AE9F-AC59-48DE-9B72-F03C756D0F2C}" type="slidenum">
              <a:rPr lang="ru-RU" altLang="ru-RU">
                <a:solidFill>
                  <a:srgbClr val="000000"/>
                </a:solidFill>
              </a:rPr>
              <a:pPr/>
              <a:t>6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933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99334" name="Picture 3" descr="табл 19 дедов с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98575"/>
            <a:ext cx="84963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5" name="Rectangle 5"/>
          <p:cNvSpPr>
            <a:spLocks noChangeArrowheads="1"/>
          </p:cNvSpPr>
          <p:nvPr/>
        </p:nvSpPr>
        <p:spPr bwMode="auto">
          <a:xfrm>
            <a:off x="0" y="31813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9336" name="Прямоугольник 6"/>
          <p:cNvSpPr>
            <a:spLocks noChangeArrowheads="1"/>
          </p:cNvSpPr>
          <p:nvPr/>
        </p:nvSpPr>
        <p:spPr bwMode="auto">
          <a:xfrm>
            <a:off x="307975" y="6318250"/>
            <a:ext cx="8496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0000"/>
                </a:solidFill>
              </a:rPr>
              <a:t>Йоддефицитные заболевания в России. Простое решение сложной проблемы / Г. А. Герасимов, В. В. Фадеев, Н. Ю. Свириденко, Г. А. Мельниченко, И. И. Дедов. – М.: Адамантъ, 2002. – 168 с.</a:t>
            </a:r>
          </a:p>
        </p:txBody>
      </p:sp>
    </p:spTree>
    <p:extLst>
      <p:ext uri="{BB962C8B-B14F-4D97-AF65-F5344CB8AC3E}">
        <p14:creationId xmlns:p14="http://schemas.microsoft.com/office/powerpoint/2010/main" xmlns="" val="223838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Рисунок 1" descr="http://old.con-med.ru/pics/medicum/01_08c/33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5" y="1000125"/>
            <a:ext cx="707231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Прямоугольник 3"/>
          <p:cNvSpPr>
            <a:spLocks noChangeArrowheads="1"/>
          </p:cNvSpPr>
          <p:nvPr/>
        </p:nvSpPr>
        <p:spPr bwMode="auto">
          <a:xfrm>
            <a:off x="214313" y="6215063"/>
            <a:ext cx="87153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i="1">
                <a:solidFill>
                  <a:srgbClr val="000000"/>
                </a:solidFill>
                <a:latin typeface="Calibri" panose="020F0502020204030204" pitchFamily="34" charset="0"/>
              </a:rPr>
              <a:t>Л.А.Щеплягина, Н.Д.Макулова, О.И.Маслова Научный центр здоровья детей РАМН, Москва. Состояние когнитивной сферы у детей в районах с дефицитом йода. Consilium Medicum. 2001; 08</a:t>
            </a:r>
          </a:p>
        </p:txBody>
      </p:sp>
      <p:sp>
        <p:nvSpPr>
          <p:cNvPr id="101380" name="Rectangle 1"/>
          <p:cNvSpPr>
            <a:spLocks noChangeArrowheads="1"/>
          </p:cNvSpPr>
          <p:nvPr/>
        </p:nvSpPr>
        <p:spPr bwMode="auto">
          <a:xfrm>
            <a:off x="285750" y="152400"/>
            <a:ext cx="85010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3399"/>
                </a:solidFill>
                <a:cs typeface="Times New Roman" panose="02020603050405020304" pitchFamily="18" charset="0"/>
              </a:rPr>
              <a:t>Показатели когнитивных функций детей младшего школьного возраста (в % к норме).</a:t>
            </a:r>
            <a:endParaRPr lang="ru-RU" altLang="ru-RU" sz="2400" b="1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15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"/>
          <p:cNvSpPr>
            <a:spLocks noChangeArrowheads="1"/>
          </p:cNvSpPr>
          <p:nvPr/>
        </p:nvSpPr>
        <p:spPr bwMode="auto">
          <a:xfrm>
            <a:off x="214313" y="714375"/>
            <a:ext cx="8501062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раннего возраста к проявлениям ЙД относятся: </a:t>
            </a:r>
          </a:p>
          <a:p>
            <a:pPr algn="just" eaLnBrk="1" hangingPunct="1"/>
            <a:endParaRPr lang="ru-RU" altLang="ru-RU" sz="2000" b="1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ru-RU" altLang="ru-RU" sz="2400">
                <a:solidFill>
                  <a:srgbClr val="1A1A1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Замедление речевого развития (90%)  </a:t>
            </a:r>
            <a:endParaRPr lang="ru-RU" altLang="ru-RU" sz="24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ru-RU" altLang="ru-RU" sz="2400">
                <a:solidFill>
                  <a:srgbClr val="1A1A1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Трудности звукопроизношения (50%)</a:t>
            </a:r>
            <a:endParaRPr lang="ru-RU" altLang="ru-RU" sz="24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ru-RU" altLang="ru-RU" sz="2400">
                <a:solidFill>
                  <a:srgbClr val="1A1A1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Эмоциональная неустойчивость и агрессивность (80%)</a:t>
            </a:r>
            <a:endParaRPr lang="ru-RU" altLang="ru-RU" sz="24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ru-RU" altLang="ru-RU" sz="2400">
                <a:solidFill>
                  <a:srgbClr val="1A1A1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внимания (30%)</a:t>
            </a:r>
            <a:endParaRPr lang="ru-RU" altLang="ru-RU" sz="24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Tx/>
              <a:buChar char="•"/>
            </a:pPr>
            <a:r>
              <a:rPr lang="ru-RU" altLang="ru-RU" sz="2400">
                <a:solidFill>
                  <a:srgbClr val="1A1A1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Затруднение в общении со сверстниками и взрослыми (20%)</a:t>
            </a:r>
            <a:endParaRPr lang="ru-RU" altLang="ru-RU" sz="2000">
              <a:solidFill>
                <a:srgbClr val="1A1A1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altLang="ru-RU" sz="2000">
              <a:solidFill>
                <a:srgbClr val="1A1A1A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>
                <a:solidFill>
                  <a:srgbClr val="1A1A1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endParaRPr lang="ru-RU" altLang="ru-RU" sz="2000">
              <a:solidFill>
                <a:srgbClr val="000000"/>
              </a:solidFill>
            </a:endParaRPr>
          </a:p>
        </p:txBody>
      </p:sp>
      <p:sp>
        <p:nvSpPr>
          <p:cNvPr id="102403" name="Прямоугольник 3"/>
          <p:cNvSpPr>
            <a:spLocks noChangeArrowheads="1"/>
          </p:cNvSpPr>
          <p:nvPr/>
        </p:nvSpPr>
        <p:spPr bwMode="auto">
          <a:xfrm>
            <a:off x="214313" y="6215063"/>
            <a:ext cx="87153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 i="1">
                <a:solidFill>
                  <a:srgbClr val="000000"/>
                </a:solidFill>
                <a:latin typeface="Calibri" panose="020F0502020204030204" pitchFamily="34" charset="0"/>
              </a:rPr>
              <a:t>Л.А.Щеплягина, Н.Д.Макулова, О.И.Маслова Научный центр здоровья детей РАМН, Москва. Состояние когнитивной сферы у детей в районах с дефицитом йода. Consilium Medicum. 2001; 08</a:t>
            </a:r>
          </a:p>
        </p:txBody>
      </p:sp>
    </p:spTree>
    <p:extLst>
      <p:ext uri="{BB962C8B-B14F-4D97-AF65-F5344CB8AC3E}">
        <p14:creationId xmlns:p14="http://schemas.microsoft.com/office/powerpoint/2010/main" xmlns="" val="17155624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32040" y="6021288"/>
            <a:ext cx="2592288" cy="3326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2656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Все жители Российской Федерации проживают в условиях йодного дефицита !!!!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Picture 2" descr="http://www.ign.org/cm_data/Global_map_2014_v2_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7947777" cy="518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8215338" y="6215082"/>
            <a:ext cx="652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alibri" pitchFamily="34" charset="0"/>
              </a:rPr>
              <a:t>201</a:t>
            </a:r>
            <a:r>
              <a:rPr lang="ru-RU" b="1" dirty="0" smtClean="0">
                <a:solidFill>
                  <a:srgbClr val="7030A0"/>
                </a:solidFill>
                <a:latin typeface="Calibri" pitchFamily="34" charset="0"/>
              </a:rPr>
              <a:t>5</a:t>
            </a:r>
            <a:endParaRPr lang="en-US" b="1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47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670</Words>
  <Application>Microsoft Office PowerPoint</Application>
  <PresentationFormat>Экран (4:3)</PresentationFormat>
  <Paragraphs>99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ПРОФИЛАКТИКА ДЕФИЦИТА ЙОДА: как сохранить интеллект наших детей? </vt:lpstr>
      <vt:lpstr>Зачем нужен йод? </vt:lpstr>
      <vt:lpstr>Значение гормонов  щитовидной железы</vt:lpstr>
      <vt:lpstr>Недостаток йода в организме приводит к: </vt:lpstr>
      <vt:lpstr>Слайд 5</vt:lpstr>
      <vt:lpstr>Результаты IQ-тестирования школьников в различных регионах РФ  (тест на интеллект, свободный от влияния культуры, Р. Кеттела  (модификация CF 2А)) </vt:lpstr>
      <vt:lpstr>Слайд 7</vt:lpstr>
      <vt:lpstr>Слайд 8</vt:lpstr>
      <vt:lpstr>Слайд 9</vt:lpstr>
      <vt:lpstr>Сколько нужно йода в день?</vt:lpstr>
      <vt:lpstr>Слайд 11</vt:lpstr>
      <vt:lpstr>Ежедневное употребление йодсодержащих средств, в % от числа респондентов  (вопрос предусматривал выбор любого числа ответов)</vt:lpstr>
      <vt:lpstr>Статистика: </vt:lpstr>
      <vt:lpstr>Что делать</vt:lpstr>
      <vt:lpstr>Слайд 15</vt:lpstr>
      <vt:lpstr>Слайд 16</vt:lpstr>
      <vt:lpstr>Слайд 17</vt:lpstr>
      <vt:lpstr>Слайд 18</vt:lpstr>
      <vt:lpstr>Слайд 19</vt:lpstr>
      <vt:lpstr>Использование йодированной соли при приготовлении пищи  - надежная и доступная инвестиция в будущее Вашего ребенка.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Никита</dc:creator>
  <cp:lastModifiedBy>Александр</cp:lastModifiedBy>
  <cp:revision>33</cp:revision>
  <cp:lastPrinted>2016-05-04T04:20:52Z</cp:lastPrinted>
  <dcterms:created xsi:type="dcterms:W3CDTF">2016-04-04T18:14:32Z</dcterms:created>
  <dcterms:modified xsi:type="dcterms:W3CDTF">2016-10-18T05:16:21Z</dcterms:modified>
</cp:coreProperties>
</file>