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9" r:id="rId23"/>
    <p:sldId id="29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F1DDC2-A12D-47D4-959C-88EADE4EB34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163C0E-29FD-4551-B690-7C6A10892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C5646-6905-4477-B1BD-EE6EB2B49A85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22D52-D4B4-4DCF-8D6D-0D02D40A1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2D52-D4B4-4DCF-8D6D-0D02D40A164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B790-9DB9-4EC8-9259-DA072F6A8FBF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E3EA8-644B-4E4B-AFD5-7ECECEFA2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5692-B135-4D6E-82F3-F20AA1AC9441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E9C6-3BA5-443D-8AB8-6A303E931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B8E12-545F-4732-8B14-228C69EFCC68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2EC9-0B2E-41A3-A44F-9732F5331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49D0-3514-417F-9045-611F62389254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8D864-A4FB-4691-933A-9DA81477D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BDB4-02F6-424D-B0C5-16B5394062C6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D135-7984-4947-B5D4-F36D97560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1CF96-A29F-460A-8951-A28D060674E5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12D9-7738-4CFE-B815-FF4325147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AC83-45A2-474A-8DD2-0104C63BE318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DE330-AD1D-4C97-90F5-87B49C98D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B7F08-43C1-46FC-82EA-1793B8FAA5AD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8687-54F0-4401-AE6A-4C4AC1806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FB60-72EF-4559-A743-7B069DEE83F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FBA9B-8A8E-4267-9864-A464455F7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D0DC-22D1-444E-AC42-50E2727CC87C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781D-FF04-41A4-8247-0DC50F2B8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2C2B-8A33-421B-A78A-BCE653A75A6B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F9DB-C325-4A1C-A8D8-31374F002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C5E71E-77CC-4277-943A-41801567157A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F6D598-1464-446B-81A4-302B8AB7C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strips dir="l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52536" y="620688"/>
            <a:ext cx="748883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cs typeface="Times New Roman" pitchFamily="18" charset="0"/>
              </a:rPr>
              <a:t>«Индивидуальный </a:t>
            </a:r>
          </a:p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cs typeface="Times New Roman" pitchFamily="18" charset="0"/>
              </a:rPr>
              <a:t>образовательный</a:t>
            </a:r>
          </a:p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cs typeface="Times New Roman" pitchFamily="18" charset="0"/>
              </a:rPr>
              <a:t> маршрут педагога как </a:t>
            </a:r>
          </a:p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cs typeface="Times New Roman" pitchFamily="18" charset="0"/>
              </a:rPr>
              <a:t>инструмент овладения новыми </a:t>
            </a:r>
          </a:p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cs typeface="Times New Roman" pitchFamily="18" charset="0"/>
              </a:rPr>
              <a:t>профессиональными</a:t>
            </a:r>
          </a:p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cs typeface="Times New Roman" pitchFamily="18" charset="0"/>
              </a:rPr>
              <a:t>компетенциями»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5805264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ru-RU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Банниково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октябрь 2020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Формы самообразования педагога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3636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Индивидуальная форма, инициатором которой является сам педагог;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Групповая форма в виде деятельности методического объединения, семинаров, практикумов, курсов повышения квалификации.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www.bankportfolio.ru/FOTO/tea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24744"/>
            <a:ext cx="2088232" cy="4350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851906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ИОМ отражаются следующие направления деятельности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276872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Профессиональное (предмет преподавания)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Психолого-педагогическое (ориентированное на учеников и родителей)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412776"/>
            <a:ext cx="4211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Методическое (педагогические технологии, формы, методы и приёмы обучения)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Информационно-компьютерные технологии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Здоровьесберегающие технологии</a:t>
            </a:r>
            <a:endParaRPr lang="ru-RU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0600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67655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Что может включать  каждое направление?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348880"/>
            <a:ext cx="39604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Изучение образовательных стандартов, уяснение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их особенностей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Изучение нового УМК и учебников, уяснение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их особенностей и требований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рабочих программ по своим предметам в соответствии требований ФГОС</a:t>
            </a:r>
          </a:p>
          <a:p>
            <a:pPr marL="285750" indent="-285750"/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Профессиональное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476672"/>
            <a:ext cx="36724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Знакомство с новыми педагогическими технологиями через предметные издания и интернет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Плановое повышение квалификации на курсах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Плановая аттестация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Профессиональные публикации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Участие в конкурсах профессионального мастерства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boombob.ru/img/picture/Sep/30/6c51ed2f7c06c12e78e1f25dd19aa3ea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20272" y="4149080"/>
            <a:ext cx="1440160" cy="2110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43967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3381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Что может включать  каждое направление?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98884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Психолого-педагогическое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620688"/>
            <a:ext cx="4067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Изучение и систематизация материалов методической, педагогической и психологической литературы.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Повышение педагогической квалификации, переосмысление содержания своей работы в свете инновационных технологий обучения.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im0-tub-ru.yandex.net/i?id=5cf806e8340399c293510804a64d4511&amp;n=33&amp;h=215&amp;w=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2"/>
            <a:ext cx="3048000" cy="204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202052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69265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Что может включать  каждое направление?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700808"/>
            <a:ext cx="2939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Методическое</a:t>
            </a:r>
          </a:p>
          <a:p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620688"/>
            <a:ext cx="3960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работы с одарёнными детьми,  активное и результативное участие обучающихся в творческих конкурсах и олимпиадах разного уровня.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Изучение опыта работы лучших учителей школы, города, региона через интернет.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Посещение уроков коллег и участие в обмене опытом.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132856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Знакомство с новыми формами, методами и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приёмами обучения.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Участие в экспертных комиссиях (работа в рамках аттестации учителей).</a:t>
            </a:r>
          </a:p>
        </p:txBody>
      </p:sp>
    </p:spTree>
    <p:extLst>
      <p:ext uri="{BB962C8B-B14F-4D97-AF65-F5344CB8AC3E}">
        <p14:creationId xmlns:p14="http://schemas.microsoft.com/office/powerpoint/2010/main" val="5798692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3655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Что может включать  каждое направление?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3974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Информационно-компьютерные технологии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620688"/>
            <a:ext cx="38164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пакета тестового материала в электронном виде.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Участие в конкурсах в интернете.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Помещение своих разработок на сайтах в интернете.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96952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Сбор и анализ в интернете информации по обучению предмету, педагогике и психологии.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комплекта сценариев уроков с применением ИКТ и формирование копилки методических материалов.</a:t>
            </a:r>
          </a:p>
        </p:txBody>
      </p:sp>
      <p:pic>
        <p:nvPicPr>
          <p:cNvPr id="41986" name="Picture 2" descr="https://im3-tub-ru.yandex.net/i?id=fc7ac6d576b1f9cb3b3c0090b8aed182&amp;n=33&amp;h=215&amp;w=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12976"/>
            <a:ext cx="2664296" cy="2999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208674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548680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Что может включать  каждое направление?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177281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Здоровьесберегающие технологии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9504" y="2780928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Внедрение в образовательный процесс здоровьесберегающих технологий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каждому направлению определение показателей, видов деятельности и сроков исполнения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nachalo4ka.ru/wp-content/uploads/2014/08/uchitel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3666097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420916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деятельности учителя по программе: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при институте повышения квалификации и переподготовки работников образования;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364502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методические практикумы в школах;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052736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обсуждение специальной педагогической и психологической литературы;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437112"/>
            <a:ext cx="3556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обобщение своего опыта и представление его в публикациях;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564904"/>
            <a:ext cx="3926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научно-практические конференции.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s://im3-tub-ru.yandex.net/i?id=8073f2c4cb2becdc912ae79560571ac8&amp;n=33&amp;h=215&amp;w=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56992"/>
            <a:ext cx="1728192" cy="264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420844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313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повышение качества преподавания;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разработанные и изданные методические пособия, статьи, программы, сценарии и др.;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новых форм, методов и приёмов обучения;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620688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дидактических материалов, тестов, наглядных пособий;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и проведение открытых уроков;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участие и проведение семинаров, конференций, мастер-классов;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обобщение опыта по исследуемой проблеме.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6663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представления результатов педагогической деятельности учителя: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548680"/>
            <a:ext cx="3528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 о результатах инновационной деятельности;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профессиональные конкурсы;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презентация опыта работы по выявленной проблеме.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132856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серия учебных занятий;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методическая продукция;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портфолио;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творческий отчет;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астер-класс;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мастерская;</a:t>
            </a:r>
          </a:p>
        </p:txBody>
      </p:sp>
      <p:pic>
        <p:nvPicPr>
          <p:cNvPr id="47106" name="Picture 2" descr="https://im0-tub-ru.yandex.net/i?id=a00df8e65b4b577729eef61aa3b7a98f&amp;n=33&amp;h=215&amp;w=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221088"/>
            <a:ext cx="1533525" cy="204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79133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 bwMode="auto">
          <a:xfrm>
            <a:off x="-540568" y="764704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● «Кто в учениках не бывал, тот учителем не будет».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Народная мудрость </a:t>
            </a:r>
          </a:p>
          <a:p>
            <a:pPr marL="274320" lvl="0" indent="-27432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●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«Тот, кто мало знает, малому может и учить».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Ян Каменский </a:t>
            </a:r>
            <a:endParaRPr kumimoji="0" lang="ru-RU" altLang="ru-RU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41125032052-conversion-gate01/95/-22-638.jpg?cb=141690734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/>
          <a:stretch/>
        </p:blipFill>
        <p:spPr bwMode="auto">
          <a:xfrm>
            <a:off x="179512" y="116632"/>
            <a:ext cx="8784976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8056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основании накопленных материалов в конце каждого учебного года проводится анализ педагогической деятельности, предполагающий соотнесение полученных результатов с ранее поставленными целями и задачами, что служит основой корректировки индивидуального маршрута педагога на следующий период.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s://im0-tub-ru.yandex.net/i?id=5fc830beb37191b1ab1c81e9fec84d02&amp;n=33&amp;h=215&amp;w=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312366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14171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76672"/>
            <a:ext cx="8064896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завершении, хотелось бы напомнить вам слова А.С. Макаренко, о том, что овладение педагогическим мастерством доступно каждому педагогу при условии целенаправленной работы над собой. «Мастерство - это то, чего можно добиться, и как может быть известный мастер-токарь, прекрасный мастер-врач, так должен и может быть известным мастером педагог...  И каждый из педагогов, будет обязательно мастером, если не бросит нашего дела, а насколько он овладеет мастерством, — зависит от собственного напора».</a:t>
            </a:r>
            <a:endParaRPr lang="ru-RU" sz="2800" b="1" dirty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https://fs00.infourok.ru/images/doc/229/52339/1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-96838"/>
            <a:ext cx="9269846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71600" y="548680"/>
            <a:ext cx="5443537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0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1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Однажды к Великому Мастеру пришел молодой человек. У него был всего лишь один простой вопрос: </a:t>
            </a:r>
            <a:r>
              <a:rPr lang="ru-RU" altLang="ru-RU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altLang="ru-RU" sz="11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Я уже все изучил и все знаю. Я прочел много книг, сам могу выступать с лекциями. И всему этому я научился сам, мне никто не помогал. Ответьте же мне тогда на мой вопрос: нужен ли мне Учитель?</a:t>
            </a:r>
            <a:r>
              <a:rPr lang="ru-RU" altLang="ru-RU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altLang="ru-RU" sz="11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100" b="1" dirty="0"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ru-RU" sz="11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   Мастер рассмеялся: </a:t>
            </a:r>
            <a:r>
              <a:rPr lang="ru-RU" altLang="ru-RU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altLang="ru-RU" sz="11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Приходи через пару деньков, и ты получишь свой ответ</a:t>
            </a:r>
            <a:r>
              <a:rPr lang="ru-RU" altLang="ru-RU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altLang="ru-RU" sz="11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100" b="1" dirty="0"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ru-RU" sz="11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   Юноша ушел обескураженный. Он так и не понял, почему же Мастер не смог сразу ему ответить.</a:t>
            </a:r>
            <a:endParaRPr lang="ru-RU" altLang="ru-RU" sz="1100" b="1" dirty="0"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ru-RU" sz="11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   Через несколько дней он все же вернулся. Мастер вручил ему конверт и сказал: </a:t>
            </a:r>
            <a:r>
              <a:rPr lang="ru-RU" altLang="ru-RU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altLang="ru-RU" sz="11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Отнеси, пожалуйста, это письмо в деревню, что находится по ту сторону реки. На берегу есть лодка, есть лодочник, он тебя переправит</a:t>
            </a:r>
            <a:r>
              <a:rPr lang="ru-RU" altLang="ru-RU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altLang="ru-RU" sz="11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100" b="1" dirty="0"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ru-RU" sz="11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   На следующий день, прямо с утра юноша отправился на берег, нашел лодочника и сел в лодку. Но когда они отплыли, он вдруг вспомнил, что не расспросил о дороге в деревню и собственно не знает, как добраться туда. Юноша поинтересовался у лодочника, но тот тоже не знал дороги.</a:t>
            </a:r>
            <a:endParaRPr lang="ru-RU" altLang="ru-RU" sz="1100" b="1" dirty="0"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ru-RU" sz="11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   Пришлось вновь идти к Мастеру, чтобы узнать точный путь к этой деревне. И тогда Мастер сказал юноше: </a:t>
            </a:r>
            <a:r>
              <a:rPr lang="ru-RU" altLang="ru-RU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altLang="ru-RU" sz="11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Это и есть ответ на твой вопрос. У тебя есть цель путешествия, есть средство, чтобы добраться до нее, но ты не знаешь дороги, по которой тебе нужно идти. Вот причина, из-за чего ты остановился. Тебе понадобился проводник, который хорошо знает этот путь. Мало иметь знания. Чтобы окунуться в них и правильно ими воспользоваться, нужен Учитель</a:t>
            </a:r>
            <a:r>
              <a:rPr lang="ru-RU" altLang="ru-RU" sz="11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altLang="ru-RU" sz="11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ru-RU" altLang="ru-RU" sz="1100" dirty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altLang="ru-RU" sz="1100" dirty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1000" dirty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1000" dirty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1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796692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cs typeface="Times New Roman" pitchFamily="18" charset="0"/>
              </a:rPr>
              <a:t>1. Что представляет собой индивидуальный </a:t>
            </a:r>
          </a:p>
          <a:p>
            <a:pPr marL="742950" indent="-742950" algn="ctr"/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cs typeface="Times New Roman" pitchFamily="18" charset="0"/>
              </a:rPr>
              <a:t>     образовательный </a:t>
            </a:r>
          </a:p>
          <a:p>
            <a:pPr marL="742950" indent="-742950" algn="ctr"/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cs typeface="Times New Roman" pitchFamily="18" charset="0"/>
              </a:rPr>
              <a:t>     маршрут педагога?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556" y="620688"/>
            <a:ext cx="35643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Одной из технологий профессионального развития педагога служит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индивидуальный образовательный маршрут.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620688"/>
            <a:ext cx="4104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целенаправленно проектируемую дифференцированную образовательную программу, обеспечивающую педагогу разработку и реализацию личной программы профессионального развития при осуществлении методического сопровождения.</a:t>
            </a:r>
            <a:endParaRPr lang="ru-RU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573016"/>
            <a:ext cx="3528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ИОМ </a:t>
            </a: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– это личный, отличающийся характерными признаками путь следования, который представляет собой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436137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819870"/>
            <a:ext cx="3744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Основанием для повышения мастерства педагогов в форме построения индивидуального образовательного маршрута являются: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764704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изменения</a:t>
            </a:r>
            <a:r>
              <a:rPr lang="ru-RU" sz="2800" b="1" dirty="0">
                <a:solidFill>
                  <a:schemeClr val="tx2"/>
                </a:solidFill>
                <a:latin typeface="Georgia" panose="02040502050405020303" pitchFamily="18" charset="0"/>
              </a:rPr>
              <a:t>, происходящие в образовании;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2780928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запросы </a:t>
            </a:r>
            <a:r>
              <a:rPr lang="ru-RU" sz="2800" b="1" dirty="0">
                <a:solidFill>
                  <a:schemeClr val="tx2"/>
                </a:solidFill>
                <a:latin typeface="Georgia" panose="02040502050405020303" pitchFamily="18" charset="0"/>
              </a:rPr>
              <a:t>и потребности участников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417436137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62068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Алгоритм разработки ИОМ педагога предусматривает: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1772816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диагностику профессионального мастерства, самоопределение педагога;</a:t>
            </a:r>
            <a:endParaRPr lang="ru-RU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437112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составление на основе полученных результатов ИОМ.</a:t>
            </a:r>
            <a:endParaRPr lang="ru-RU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364502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реализацию маршрута;</a:t>
            </a:r>
            <a:endParaRPr lang="ru-RU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28674" name="Picture 2" descr="http://shkola.valentinavas.com/attachments/Image/4543917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3142695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60714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10526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Структура индивидуального маршрута профессионального мастерства педагога</a:t>
            </a:r>
            <a:endParaRPr lang="ru-RU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06896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Титульный лист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789040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Название ОУ;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ИОМП;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Ф.И.О. педагога;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город, год создания.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47667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Информационная справка об авторе ИОМ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1628800"/>
            <a:ext cx="3943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ФИО;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занимаемая должность;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дата прохождения аттестации;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дата прохождения курсов повышения квалификации;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педагогический стаж.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5931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38884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При выборе темы </a:t>
            </a:r>
            <a:r>
              <a:rPr lang="ru-RU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необходимо учитывать актуальность и важность темы, её научно-теоретическое и практическое значение, степень освещённости данного вопроса в литературе, взаимосвязь выбранной темы с единой методической темой школы и методического объединения.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620688"/>
            <a:ext cx="36724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Сроки реализации маршрута </a:t>
            </a:r>
            <a:r>
              <a:rPr lang="ru-RU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могут варьироваться  от одного года до пяти лет в зависимости от выявленных затруднений, конкретной ситуации в образовательном учреждении и локальных задач (например, подготовки к аттестации или реализации конкретных образовательных линий).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35842" name="Picture 2" descr="https://im2-tub-ru.yandex.net/i?id=52420515961297e9bda6f6fd24aecb2b&amp;n=33&amp;h=192&amp;w=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437112"/>
            <a:ext cx="981075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308966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локно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Блокнот</Template>
  <TotalTime>284</TotalTime>
  <Words>1118</Words>
  <Application>Microsoft Office PowerPoint</Application>
  <PresentationFormat>Экран (4:3)</PresentationFormat>
  <Paragraphs>122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Wingdings</vt:lpstr>
      <vt:lpstr>Блокнот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User</cp:lastModifiedBy>
  <cp:revision>65</cp:revision>
  <dcterms:created xsi:type="dcterms:W3CDTF">2017-02-05T10:32:25Z</dcterms:created>
  <dcterms:modified xsi:type="dcterms:W3CDTF">2020-10-19T05:52:33Z</dcterms:modified>
</cp:coreProperties>
</file>