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sldIdLst>
    <p:sldId id="261" r:id="rId3"/>
    <p:sldId id="257" r:id="rId4"/>
    <p:sldId id="258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5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9BB67-CDB7-4AA7-B5A0-C1AD5C552A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2808-21AD-4591-BDDE-6CEFC27DD4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569694-3425-48CB-9A0B-E7E0BFB7A0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B05D8F-B7D0-4A0F-A728-BEF7C75059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39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39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1060E9-EDC2-4F08-BDD5-B8E8213D6A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9EB6A-25AB-4E3D-ADD2-ACA0D509D7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984AC-C92A-48BB-B945-4BD5C813D9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1B2BE-A3D0-4ADB-B76D-07C7A2C37C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236005-F204-4BC9-BE3A-17CA2CCE98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67E7D-E2C3-47AD-91C9-947814FE6B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E5CC6-7BEA-456D-9A81-FF19C7360E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25EF9FE-9487-4864-9EB4-1663128C95ED}" type="datetimeFigureOut">
              <a:rPr lang="ru-RU" smtClean="0"/>
              <a:t>17.12.2013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FFC0B7C-4C6A-4AD9-A8EA-347B64A3117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548680"/>
            <a:ext cx="6417734" cy="2952328"/>
          </a:xfrm>
        </p:spPr>
        <p:txBody>
          <a:bodyPr>
            <a:noAutofit/>
          </a:bodyPr>
          <a:lstStyle/>
          <a:p>
            <a:endParaRPr lang="ru-RU" sz="2800" b="1" dirty="0" smtClean="0"/>
          </a:p>
          <a:p>
            <a:endParaRPr lang="ru-RU" sz="2800" b="1" dirty="0"/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rgbClr val="002060"/>
                </a:solidFill>
              </a:rPr>
              <a:t>Для преподавателей ОРКСЭ</a:t>
            </a:r>
            <a:endParaRPr lang="ru-RU" sz="2800" b="1" dirty="0">
              <a:solidFill>
                <a:srgbClr val="002060"/>
              </a:solidFill>
            </a:endParaRPr>
          </a:p>
          <a:p>
            <a:endParaRPr lang="ru-RU" sz="2800" b="1" dirty="0" smtClean="0"/>
          </a:p>
          <a:p>
            <a:r>
              <a:rPr lang="ru-RU" sz="2800" b="1" dirty="0" smtClean="0"/>
              <a:t>Формы </a:t>
            </a:r>
            <a:r>
              <a:rPr lang="ru-RU" sz="2800" b="1" dirty="0" smtClean="0"/>
              <a:t>оценивания учащихся в условиях </a:t>
            </a:r>
            <a:r>
              <a:rPr lang="ru-RU" sz="2800" b="1" dirty="0" err="1" smtClean="0"/>
              <a:t>безотметочного</a:t>
            </a:r>
            <a:r>
              <a:rPr lang="ru-RU" sz="2800" b="1" dirty="0" smtClean="0"/>
              <a:t> обучения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4725144"/>
            <a:ext cx="44820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solidFill>
                <a:srgbClr val="0070C0"/>
              </a:solidFill>
            </a:endParaRPr>
          </a:p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Подготовлено: Тимофеевой  Л. В., </a:t>
            </a:r>
            <a:r>
              <a:rPr lang="ru-RU" b="1" dirty="0" err="1" smtClean="0">
                <a:solidFill>
                  <a:srgbClr val="0070C0"/>
                </a:solidFill>
              </a:rPr>
              <a:t>тьютором</a:t>
            </a:r>
            <a:r>
              <a:rPr lang="ru-RU" b="1" dirty="0" smtClean="0">
                <a:solidFill>
                  <a:srgbClr val="0070C0"/>
                </a:solidFill>
              </a:rPr>
              <a:t>  ОРКСЭ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05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8. Исследовательский метод.</a:t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700807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Примерные темы исследований в модуле "Основы светской этики":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История герба и флага района.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"Тюмень – сокровище моё": богатства моего родного края.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Мои земляки – герои Великой Отечественной войны.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История одной фотографии.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Прикладное искусство местных мастеров.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Семья в творчестве тюменских художников.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Современные семейные традиции в Тюменской области.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Мой предок: чему учит меня его жизнь.</a:t>
            </a:r>
          </a:p>
        </p:txBody>
      </p:sp>
    </p:spTree>
    <p:extLst>
      <p:ext uri="{BB962C8B-B14F-4D97-AF65-F5344CB8AC3E}">
        <p14:creationId xmlns:p14="http://schemas.microsoft.com/office/powerpoint/2010/main" val="367326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9. Метод проектов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988840"/>
            <a:ext cx="7416824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Примерные темы проектов в модуле "Основы светской этики": </a:t>
            </a:r>
          </a:p>
          <a:p>
            <a:endParaRPr lang="ru-RU" sz="900" dirty="0" smtClean="0"/>
          </a:p>
          <a:p>
            <a:r>
              <a:rPr lang="ru-RU" sz="1600" b="1" i="1" dirty="0" smtClean="0">
                <a:solidFill>
                  <a:srgbClr val="0070C0"/>
                </a:solidFill>
              </a:rPr>
              <a:t>Кодекс </a:t>
            </a:r>
            <a:r>
              <a:rPr lang="ru-RU" sz="1600" b="1" i="1" dirty="0">
                <a:solidFill>
                  <a:srgbClr val="0070C0"/>
                </a:solidFill>
              </a:rPr>
              <a:t>рыцаря из 4а.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Добро и зло в русских сказках.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Правила юных джентльменов.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Фотоальбом путешествий нашей семьи.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Фотогалерея "Мои земляки - гордость России".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Сценарий проведения "Международного дня "Спасибо" (11 января) в моём </a:t>
            </a:r>
            <a:r>
              <a:rPr lang="ru-RU" sz="1600" b="1" i="1" dirty="0" err="1" smtClean="0">
                <a:solidFill>
                  <a:srgbClr val="0070C0"/>
                </a:solidFill>
              </a:rPr>
              <a:t>классеСценарий</a:t>
            </a:r>
            <a:r>
              <a:rPr lang="ru-RU" sz="1600" b="1" i="1" dirty="0" smtClean="0">
                <a:solidFill>
                  <a:srgbClr val="0070C0"/>
                </a:solidFill>
              </a:rPr>
              <a:t> </a:t>
            </a:r>
            <a:r>
              <a:rPr lang="ru-RU" sz="1600" b="1" i="1" dirty="0">
                <a:solidFill>
                  <a:srgbClr val="0070C0"/>
                </a:solidFill>
              </a:rPr>
              <a:t>проведения праздника Международный день друзей (9 июня) в моём селе, деревне.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Диск песен о дружбе в подарок моему классу: за что мы любим эти песни.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Мудрость древняя жива: деревянное зодчество моего города, села, посёлка, деревни.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Удивительное – рядом: народные ремёсла моего, села, , деревни.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В моей судьбе ты стала главной, родная улица моя.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История родного дома.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Любимый мой дворик: конкурс рисунков, сочинений, фотографий. </a:t>
            </a:r>
          </a:p>
          <a:p>
            <a:r>
              <a:rPr lang="ru-RU" sz="1600" b="1" i="1" dirty="0">
                <a:solidFill>
                  <a:srgbClr val="0070C0"/>
                </a:solidFill>
              </a:rPr>
              <a:t>Немеркнущая красота: парки, села, посёлка – их история и значение.</a:t>
            </a:r>
          </a:p>
          <a:p>
            <a:endParaRPr lang="ru-RU" sz="900" dirty="0"/>
          </a:p>
          <a:p>
            <a:endParaRPr lang="ru-RU" sz="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84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Чтобы получить сертификат «За успешное освоение курса ОРКСЭ» учащимся необходимо: </a:t>
            </a:r>
            <a:br>
              <a:rPr lang="ru-RU" sz="2400" b="1" dirty="0">
                <a:solidFill>
                  <a:srgbClr val="0070C0"/>
                </a:solidFill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075240" cy="3951288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3300" dirty="0" smtClean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Участие в конкурс на лучшую тетрадь, папку с работами по предмету.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Выполнение тестовых работ, работа со словарем.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Участие в конкурсах, викторинах, олимпиадах по предмету ОРКСЭ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Участие в творческих проектах.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Участие в празднике.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Участие в выставке детских художественных работ, фотоконкурсе по предмету ОРКСЭ . </a:t>
            </a:r>
            <a:endParaRPr lang="ru-RU" sz="33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dirty="0">
                <a:solidFill>
                  <a:srgbClr val="00B050"/>
                </a:solidFill>
              </a:rPr>
              <a:t>•</a:t>
            </a:r>
            <a:r>
              <a:rPr lang="ru-RU" sz="3300" b="1" dirty="0">
                <a:solidFill>
                  <a:srgbClr val="00B050"/>
                </a:solidFill>
              </a:rPr>
              <a:t>Внеурочной деятельности в рамках предмета. </a:t>
            </a:r>
            <a:endParaRPr lang="ru-RU" sz="3300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6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880034"/>
              </p:ext>
            </p:extLst>
          </p:nvPr>
        </p:nvGraphicFramePr>
        <p:xfrm>
          <a:off x="1475656" y="1412776"/>
          <a:ext cx="6077585" cy="46634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Критерии результатов усвоения курса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Инструментарий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Предметные результаты</a:t>
                      </a:r>
                      <a:r>
                        <a:rPr lang="ru-RU" sz="1800" dirty="0" smtClean="0">
                          <a:effectLst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Метапредметные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smtClean="0">
                          <a:effectLst/>
                        </a:rPr>
                        <a:t>результаты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Личностные </a:t>
                      </a:r>
                      <a:r>
                        <a:rPr lang="ru-RU" sz="1800" dirty="0" smtClean="0">
                          <a:effectLst/>
                        </a:rPr>
                        <a:t>качества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8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685860"/>
              </p:ext>
            </p:extLst>
          </p:nvPr>
        </p:nvGraphicFramePr>
        <p:xfrm>
          <a:off x="1475656" y="1412776"/>
          <a:ext cx="6077585" cy="46634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Критерии результатов усвоения курса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Инструментарий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Предметные результаты</a:t>
                      </a:r>
                      <a:r>
                        <a:rPr lang="ru-RU" sz="1800" dirty="0" smtClean="0">
                          <a:effectLst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- тесты,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  - составление словарей терминов и понятий,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-  самостоятельная  работа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  - защита проектов.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Метапредметные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smtClean="0">
                          <a:effectLst/>
                        </a:rPr>
                        <a:t>результаты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</a:t>
                      </a:r>
                      <a:r>
                        <a:rPr lang="ru-RU" sz="1800" dirty="0" smtClean="0">
                          <a:effectLst/>
                        </a:rPr>
                        <a:t>- творческие работы,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  - ролевые игры,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  - тесты.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Личностные </a:t>
                      </a:r>
                      <a:r>
                        <a:rPr lang="ru-RU" sz="1800" dirty="0" smtClean="0">
                          <a:effectLst/>
                        </a:rPr>
                        <a:t>качества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</a:t>
                      </a:r>
                      <a:r>
                        <a:rPr lang="ru-RU" sz="1800" dirty="0" smtClean="0">
                          <a:effectLst/>
                        </a:rPr>
                        <a:t>- карта наблюдений,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 - портфолио.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74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57200" y="1591056"/>
            <a:ext cx="8229600" cy="2053968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ВНИМАНИЕ!!!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Содержимое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ru-RU" sz="2800" smtClean="0"/>
              <a:t>Формализованные требования (отметка) по оценке успеваемости по результатам освоения курса не предусматривается. Уроки по курсу ОРКСЭ - уроки безотметочные.</a:t>
            </a:r>
          </a:p>
          <a:p>
            <a:pPr eaLnBrk="1" hangingPunct="1"/>
            <a:r>
              <a:rPr lang="ru-RU" sz="2800" smtClean="0"/>
              <a:t>Объектом оценивания становится нравственная   и культурологическая компетентность ученика, рассматриваемые как способность человека понимать значение нравственных норм, правил морали, веры и религии в жизни человека, семьи, общества.</a:t>
            </a:r>
          </a:p>
        </p:txBody>
      </p:sp>
      <p:sp>
        <p:nvSpPr>
          <p:cNvPr id="8089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15313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/>
              <a:t>Безотметочность курса</a:t>
            </a: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2484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Содержимое 2"/>
          <p:cNvSpPr>
            <a:spLocks noGrp="1"/>
          </p:cNvSpPr>
          <p:nvPr>
            <p:ph idx="1"/>
          </p:nvPr>
        </p:nvSpPr>
        <p:spPr>
          <a:xfrm>
            <a:off x="214313" y="1285875"/>
            <a:ext cx="8715375" cy="5214938"/>
          </a:xfrm>
        </p:spPr>
        <p:txBody>
          <a:bodyPr/>
          <a:lstStyle/>
          <a:p>
            <a:pPr eaLnBrk="1" hangingPunct="1"/>
            <a:r>
              <a:rPr lang="ru-RU" smtClean="0"/>
              <a:t>подведение итогов работы;</a:t>
            </a:r>
          </a:p>
          <a:p>
            <a:pPr eaLnBrk="1" hangingPunct="1"/>
            <a:r>
              <a:rPr lang="ru-RU" smtClean="0"/>
              <a:t>сравнение (с самим собой и другими)</a:t>
            </a:r>
          </a:p>
          <a:p>
            <a:pPr eaLnBrk="1" hangingPunct="1"/>
            <a:r>
              <a:rPr lang="ru-RU" smtClean="0"/>
              <a:t>оценивание предметных, метапредметных и личностных результатов;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ru-RU" smtClean="0"/>
              <a:t>Следует предусмотреть проверку:</a:t>
            </a:r>
          </a:p>
          <a:p>
            <a:pPr eaLnBrk="1" hangingPunct="1"/>
            <a:r>
              <a:rPr lang="ru-RU" smtClean="0"/>
              <a:t>достижения каждым учеником уровня обязательной подготовки по предмету,</a:t>
            </a:r>
          </a:p>
          <a:p>
            <a:pPr eaLnBrk="1" hangingPunct="1"/>
            <a:r>
              <a:rPr lang="ru-RU" smtClean="0"/>
              <a:t>глубину сформированности учебных умений</a:t>
            </a:r>
          </a:p>
          <a:p>
            <a:pPr eaLnBrk="1" hangingPunct="1">
              <a:buFont typeface="Times New Roman" pitchFamily="18" charset="0"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82946" name="Заголовок 1"/>
          <p:cNvSpPr>
            <a:spLocks noGrp="1"/>
          </p:cNvSpPr>
          <p:nvPr>
            <p:ph type="title"/>
          </p:nvPr>
        </p:nvSpPr>
        <p:spPr>
          <a:xfrm>
            <a:off x="0" y="-357188"/>
            <a:ext cx="9144000" cy="157162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Оценка должна решать основные задачи: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40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9144000" cy="5643562"/>
          </a:xfrm>
        </p:spPr>
        <p:txBody>
          <a:bodyPr/>
          <a:lstStyle/>
          <a:p>
            <a:pPr eaLnBrk="1" hangingPunct="1"/>
            <a:r>
              <a:rPr lang="ru-RU" smtClean="0"/>
              <a:t>систематизированные упражнения, тестовые задания разных типов;</a:t>
            </a:r>
          </a:p>
          <a:p>
            <a:pPr eaLnBrk="1" hangingPunct="1"/>
            <a:r>
              <a:rPr lang="ru-RU" smtClean="0"/>
              <a:t>оценивание по системе «зачет-незачет»;</a:t>
            </a:r>
          </a:p>
          <a:p>
            <a:pPr eaLnBrk="1" hangingPunct="1"/>
            <a:r>
              <a:rPr lang="ru-RU" smtClean="0"/>
              <a:t>технологии портфолио;</a:t>
            </a:r>
          </a:p>
          <a:p>
            <a:pPr eaLnBrk="1" hangingPunct="1"/>
            <a:r>
              <a:rPr lang="ru-RU" smtClean="0"/>
              <a:t>самооценка своей деятельности; </a:t>
            </a:r>
          </a:p>
          <a:p>
            <a:pPr eaLnBrk="1" hangingPunct="1"/>
            <a:r>
              <a:rPr lang="ru-RU" smtClean="0"/>
              <a:t>самопроверка своих действий по овладению учебным материалом;</a:t>
            </a:r>
          </a:p>
          <a:p>
            <a:pPr eaLnBrk="1" hangingPunct="1"/>
            <a:r>
              <a:rPr lang="ru-RU" smtClean="0"/>
              <a:t>анализ достижения (или недостижения) в конце урока, темы предполагаемых результатов;</a:t>
            </a:r>
          </a:p>
          <a:p>
            <a:pPr eaLnBrk="1" hangingPunct="1"/>
            <a:r>
              <a:rPr lang="ru-RU" smtClean="0"/>
              <a:t>качественная взаимооценка учениками деятельности друг друга;</a:t>
            </a:r>
          </a:p>
          <a:p>
            <a:pPr eaLnBrk="1" hangingPunct="1"/>
            <a:r>
              <a:rPr lang="ru-RU" smtClean="0"/>
              <a:t>различные формы рефлексии</a:t>
            </a:r>
          </a:p>
        </p:txBody>
      </p:sp>
      <p:sp>
        <p:nvSpPr>
          <p:cNvPr id="8397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715375" cy="12144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smtClean="0"/>
              <a:t>    Для оперативного контроля знаний и умений </a:t>
            </a:r>
            <a:br>
              <a:rPr lang="ru-RU" sz="2800" smtClean="0"/>
            </a:br>
            <a:r>
              <a:rPr lang="ru-RU" sz="2800" smtClean="0"/>
              <a:t>               по курсу можно использовать </a:t>
            </a:r>
          </a:p>
        </p:txBody>
      </p:sp>
    </p:spTree>
    <p:extLst>
      <p:ext uri="{BB962C8B-B14F-4D97-AF65-F5344CB8AC3E}">
        <p14:creationId xmlns:p14="http://schemas.microsoft.com/office/powerpoint/2010/main" val="14448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9144000" cy="564356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ru-RU" sz="2800" dirty="0" smtClean="0"/>
              <a:t>+ </a:t>
            </a:r>
            <a:r>
              <a:rPr lang="ru-RU" sz="2800" dirty="0" smtClean="0">
                <a:solidFill>
                  <a:srgbClr val="C00000"/>
                </a:solidFill>
              </a:rPr>
              <a:t>освобождает учителя от излишней назидательности</a:t>
            </a:r>
          </a:p>
          <a:p>
            <a:pPr marL="274320" indent="-274320" eaLnBrk="1" fontAlgn="auto" hangingPunct="1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+ развивает  у детей самостоятельность,  ответственность, учит оценивать себя объективно</a:t>
            </a:r>
          </a:p>
          <a:p>
            <a:pPr marL="274320" indent="-274320" eaLnBrk="1" fontAlgn="auto" hangingPunct="1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+ снимает боязнь неправильного ответа и, как  следствие, получение плохой отметки</a:t>
            </a:r>
          </a:p>
          <a:p>
            <a:pPr marL="274320" indent="-274320" eaLnBrk="1" fontAlgn="auto" hangingPunct="1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+ искренность,  активность в обсуждении проблемных вопросов и тем</a:t>
            </a:r>
          </a:p>
          <a:p>
            <a:pPr marL="274320" indent="-274320" eaLnBrk="1" fontAlgn="auto" hangingPunct="1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ru-RU" sz="2800" dirty="0" smtClean="0"/>
              <a:t>_ 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снижение мотивации в результате отсутствия оценки работы учащихся, необходимость постоянной работы над повышением мотивации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909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43938" cy="12144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Плюсы и минусы  </a:t>
            </a:r>
            <a:r>
              <a:rPr lang="ru-RU" sz="2800" dirty="0" err="1" smtClean="0"/>
              <a:t>безотметочности</a:t>
            </a:r>
            <a:r>
              <a:rPr lang="ru-RU" sz="2800" dirty="0" smtClean="0"/>
              <a:t> предмета</a:t>
            </a:r>
          </a:p>
        </p:txBody>
      </p:sp>
    </p:spTree>
    <p:extLst>
      <p:ext uri="{BB962C8B-B14F-4D97-AF65-F5344CB8AC3E}">
        <p14:creationId xmlns:p14="http://schemas.microsoft.com/office/powerpoint/2010/main" val="408133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Педагогическое наблюдение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997839"/>
            <a:ext cx="705678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 </a:t>
            </a:r>
            <a:r>
              <a:rPr lang="ru-RU" sz="2800" b="1" dirty="0">
                <a:solidFill>
                  <a:srgbClr val="0070C0"/>
                </a:solidFill>
              </a:rPr>
              <a:t>Качество усвоения знаний и умений  может </a:t>
            </a:r>
            <a:r>
              <a:rPr lang="ru-RU" sz="2800" b="1" dirty="0"/>
              <a:t>оценивается следующими видами оценочных суждений:</a:t>
            </a:r>
          </a:p>
          <a:p>
            <a:r>
              <a:rPr lang="ru-RU" sz="2400" b="1" i="1" dirty="0"/>
              <a:t>         «+» - понимает, применяет (сформированы умения и навыки);</a:t>
            </a:r>
          </a:p>
          <a:p>
            <a:r>
              <a:rPr lang="ru-RU" sz="2400" b="1" i="1" dirty="0"/>
              <a:t>         «/» - различает, запоминает, не всегда воспроизводит;</a:t>
            </a:r>
          </a:p>
          <a:p>
            <a:r>
              <a:rPr lang="ru-RU" sz="2400" b="1" i="1" dirty="0"/>
              <a:t>         «-» - не различает, не запоминает, не воспроизводит.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75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Метод портфолио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85934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*</a:t>
            </a:r>
            <a:r>
              <a:rPr lang="ru-RU" sz="2400" dirty="0" smtClean="0">
                <a:solidFill>
                  <a:srgbClr val="0070C0"/>
                </a:solidFill>
              </a:rPr>
              <a:t>творческие </a:t>
            </a:r>
            <a:r>
              <a:rPr lang="ru-RU" sz="2400" dirty="0">
                <a:solidFill>
                  <a:srgbClr val="0070C0"/>
                </a:solidFill>
              </a:rPr>
              <a:t>работы, отражающие его интерес по той или иной </a:t>
            </a:r>
            <a:r>
              <a:rPr lang="ru-RU" sz="2400" dirty="0" smtClean="0">
                <a:solidFill>
                  <a:srgbClr val="0070C0"/>
                </a:solidFill>
              </a:rPr>
              <a:t>теме,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*лучшие </a:t>
            </a:r>
            <a:r>
              <a:rPr lang="ru-RU" sz="2400" dirty="0">
                <a:solidFill>
                  <a:srgbClr val="0070C0"/>
                </a:solidFill>
              </a:rPr>
              <a:t>работы, отражающие динамику ученика,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*самостоятельно </a:t>
            </a:r>
            <a:r>
              <a:rPr lang="ru-RU" sz="2400" dirty="0">
                <a:solidFill>
                  <a:srgbClr val="0070C0"/>
                </a:solidFill>
              </a:rPr>
              <a:t>найденные информационно-справочные </a:t>
            </a:r>
            <a:r>
              <a:rPr lang="ru-RU" sz="2400" dirty="0" smtClean="0">
                <a:solidFill>
                  <a:srgbClr val="0070C0"/>
                </a:solidFill>
              </a:rPr>
              <a:t>материалы </a:t>
            </a:r>
            <a:r>
              <a:rPr lang="ru-RU" sz="2400" dirty="0">
                <a:solidFill>
                  <a:srgbClr val="0070C0"/>
                </a:solidFill>
              </a:rPr>
              <a:t>из дополнительных источников</a:t>
            </a:r>
            <a:r>
              <a:rPr lang="ru-RU" sz="2400" dirty="0" smtClean="0">
                <a:solidFill>
                  <a:srgbClr val="0070C0"/>
                </a:solidFill>
              </a:rPr>
              <a:t>,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 *доклады</a:t>
            </a:r>
            <a:r>
              <a:rPr lang="ru-RU" sz="2400" dirty="0">
                <a:solidFill>
                  <a:srgbClr val="0070C0"/>
                </a:solidFill>
              </a:rPr>
              <a:t>,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*сообщения</a:t>
            </a:r>
            <a:r>
              <a:rPr lang="ru-RU" sz="2400" dirty="0">
                <a:solidFill>
                  <a:srgbClr val="0070C0"/>
                </a:solidFill>
              </a:rPr>
              <a:t>,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>
                <a:solidFill>
                  <a:srgbClr val="0070C0"/>
                </a:solidFill>
              </a:rPr>
              <a:t>*</a:t>
            </a:r>
            <a:r>
              <a:rPr lang="ru-RU" sz="2400" dirty="0" smtClean="0">
                <a:solidFill>
                  <a:srgbClr val="0070C0"/>
                </a:solidFill>
              </a:rPr>
              <a:t>проектные </a:t>
            </a:r>
            <a:r>
              <a:rPr lang="ru-RU" sz="2400" dirty="0">
                <a:solidFill>
                  <a:srgbClr val="0070C0"/>
                </a:solidFill>
              </a:rPr>
              <a:t>работы и 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31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648072"/>
          </a:xfrm>
        </p:spPr>
        <p:txBody>
          <a:bodyPr>
            <a:noAutofit/>
          </a:bodyPr>
          <a:lstStyle/>
          <a:p>
            <a:r>
              <a:rPr lang="ru-RU" sz="3200" dirty="0"/>
              <a:t>3. Самооценка учащихся по результатам урока (или внеурочного мероприятия).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2996952"/>
            <a:ext cx="4559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4. Метод тестирования. </a:t>
            </a:r>
          </a:p>
        </p:txBody>
      </p:sp>
    </p:spTree>
    <p:extLst>
      <p:ext uri="{BB962C8B-B14F-4D97-AF65-F5344CB8AC3E}">
        <p14:creationId xmlns:p14="http://schemas.microsoft.com/office/powerpoint/2010/main" val="90582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Метод эссе.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443841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Примерные темы сочинений в модуле </a:t>
            </a:r>
            <a:endParaRPr lang="ru-RU" sz="2800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"</a:t>
            </a:r>
            <a:r>
              <a:rPr lang="ru-RU" dirty="0">
                <a:solidFill>
                  <a:srgbClr val="0070C0"/>
                </a:solidFill>
              </a:rPr>
              <a:t>Основы светской этики": </a:t>
            </a:r>
          </a:p>
          <a:p>
            <a:endParaRPr lang="ru-RU" dirty="0" smtClean="0"/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Почему </a:t>
            </a:r>
            <a:r>
              <a:rPr lang="ru-RU" sz="2400" b="1" i="1" dirty="0">
                <a:solidFill>
                  <a:srgbClr val="0070C0"/>
                </a:solidFill>
              </a:rPr>
              <a:t>берёзу считают символом России?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Любимые песни моей мамы.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Что значит быть настоящей леди? </a:t>
            </a:r>
            <a:endParaRPr lang="ru-RU" sz="2400" b="1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Моё </a:t>
            </a:r>
            <a:r>
              <a:rPr lang="ru-RU" sz="2400" b="1" i="1" dirty="0">
                <a:solidFill>
                  <a:srgbClr val="0070C0"/>
                </a:solidFill>
              </a:rPr>
              <a:t>любимое слово.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Природа – учитель нравственности.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Трудовые династии (моего рода, </a:t>
            </a:r>
            <a:r>
              <a:rPr lang="ru-RU" sz="2400" b="1" i="1" dirty="0" smtClean="0">
                <a:solidFill>
                  <a:srgbClr val="0070C0"/>
                </a:solidFill>
              </a:rPr>
              <a:t>моего села</a:t>
            </a:r>
            <a:r>
              <a:rPr lang="ru-RU" sz="2400" b="1" i="1" dirty="0">
                <a:solidFill>
                  <a:srgbClr val="0070C0"/>
                </a:solidFill>
              </a:rPr>
              <a:t>, деревни).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Реликвии моей семьи.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"Всё начинается с любви" (Роберт Рождественский). 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Что такое « нежность»?</a:t>
            </a:r>
          </a:p>
        </p:txBody>
      </p:sp>
    </p:spTree>
    <p:extLst>
      <p:ext uri="{BB962C8B-B14F-4D97-AF65-F5344CB8AC3E}">
        <p14:creationId xmlns:p14="http://schemas.microsoft.com/office/powerpoint/2010/main" val="210809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796</Words>
  <Application>Microsoft Office PowerPoint</Application>
  <PresentationFormat>Экран (4:3)</PresentationFormat>
  <Paragraphs>136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Волна</vt:lpstr>
      <vt:lpstr>1_Волна</vt:lpstr>
      <vt:lpstr>Презентация PowerPoint</vt:lpstr>
      <vt:lpstr>Безотметочность курса</vt:lpstr>
      <vt:lpstr> Оценка должна решать основные задачи: </vt:lpstr>
      <vt:lpstr>    Для оперативного контроля знаний и умений                 по курсу можно использовать </vt:lpstr>
      <vt:lpstr>Плюсы и минусы  безотметочности предмета</vt:lpstr>
      <vt:lpstr>1. Педагогическое наблюдение </vt:lpstr>
      <vt:lpstr>2. Метод портфолио </vt:lpstr>
      <vt:lpstr>3. Самооценка учащихся по результатам урока (или внеурочного мероприятия). </vt:lpstr>
      <vt:lpstr>5. Метод эссе. </vt:lpstr>
      <vt:lpstr> 8. Исследовательский метод. </vt:lpstr>
      <vt:lpstr>9. Метод проектов</vt:lpstr>
      <vt:lpstr>Чтобы получить сертификат «За успешное освоение курса ОРКСЭ» учащимся необходимо:  </vt:lpstr>
      <vt:lpstr>Презентация PowerPoint</vt:lpstr>
      <vt:lpstr>Презентация PowerPoint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оценивания учащихся в условиях безотметочного обучения</dc:title>
  <dc:creator>Тимофеева Л.В</dc:creator>
  <cp:keywords>Для преподавателей ОРКСЭ Оценивание</cp:keywords>
  <cp:lastModifiedBy>1</cp:lastModifiedBy>
  <cp:revision>10</cp:revision>
  <dcterms:created xsi:type="dcterms:W3CDTF">2013-10-31T14:52:00Z</dcterms:created>
  <dcterms:modified xsi:type="dcterms:W3CDTF">2013-12-17T14:56:03Z</dcterms:modified>
</cp:coreProperties>
</file>