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  <p:sldId id="266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B0%D0%B7%D0%B4%D0%B5%D0%BB" TargetMode="External"/><Relationship Id="rId7" Type="http://schemas.openxmlformats.org/officeDocument/2006/relationships/hyperlink" Target="https://ru.wikipedia.org/wiki/%D0%95%D0%B4%D0%B8%D0%BD%D0%B8%D1%86%D0%B0_%D1%8F%D0%B7%D1%8B%D0%BA%D0%B0" TargetMode="External"/><Relationship Id="rId2" Type="http://schemas.openxmlformats.org/officeDocument/2006/relationships/hyperlink" Target="https://ru.wikipedia.org/wiki/%D0%94%D1%80%D0%B5%D0%B2%D0%BD%D0%B5%D0%B3%D1%80%D0%B5%D1%87%D0%B5%D1%81%D0%BA%D0%B8%D0%B9_%D1%8F%D0%B7%D1%8B%D0%BA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97%D0%BD%D0%B0%D1%87%D0%B5%D0%BD%D0%B8%D0%B5" TargetMode="External"/><Relationship Id="rId5" Type="http://schemas.openxmlformats.org/officeDocument/2006/relationships/hyperlink" Target="https://ru.wikipedia.org/wiki/%D0%A1%D0%BC%D1%8B%D1%81%D0%BB" TargetMode="External"/><Relationship Id="rId4" Type="http://schemas.openxmlformats.org/officeDocument/2006/relationships/hyperlink" Target="https://ru.wikipedia.org/wiki/%D0%9B%D0%B8%D0%BD%D0%B3%D0%B2%D0%B8%D1%81%D1%82%D0%B8%D0%BA%D0%B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tionary.org/w/index.php?title=%D1%81%D1%82%D1%80%D0%B5%D0%BB%D1%8F%D0%BD%D0%BE%D0%B3%D0%BE_%D0%B2%D0%BE%D1%80%D0%BE%D0%B1%D1%8C%D1%8F_%D0%BD%D0%B0_%D0%BC%D1%8F%D0%BA%D0%B8%D0%BD%D0%B5_%D0%BD%D0%B5_%D0%BF%D1%80%D0%BE%D0%B2%D0%B5%D0%B4%D1%91%D1%88%D1%8C&amp;action=edit&amp;redlink=1/o%D1%81%D1%82%D1%80%D0%B5%D0%BB%D1%8F%D0%BD%D0%BE%D0%B3%D0%BE%20%D0%B2%D0%BE%D1%80%D0%BE%D0%B1%D1%8C%D1%8F%20%D0%BD%D0%B0%20%D0%BC%D1%8F%D0%BA%D0%B8%D0%BD%D0%B5%20%D0%BD%D0%B5%20%D0%BF%D1%80%D0%BE%D0%B2%D0%B5%D0%B4%D1%91%D1%88%D1%8C%20(%D1%81%D1%82%D1%80%D0%B0%D0%BD%D0%B8%D1%86%D0%B0%20%D0%BD%D0%B5%20%D1%81%D1%83%D1%89%D0%B5%D1%81%D1%82%D0%B2%D1%83%D0%B5%D1%82)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1162"/>
          </a:xfrm>
        </p:spPr>
        <p:txBody>
          <a:bodyPr>
            <a:normAutofit fontScale="90000"/>
          </a:bodyPr>
          <a:lstStyle/>
          <a:p>
            <a:r>
              <a:rPr lang="ru-RU" sz="4100" b="1" smtClean="0">
                <a:solidFill>
                  <a:srgbClr val="7030A0"/>
                </a:solidFill>
              </a:rPr>
              <a:t>Практическая значимость использования методики «Развитие словаря через расширение семантического поля слов» </a:t>
            </a:r>
            <a:r>
              <a:rPr lang="ru-RU" sz="4100" smtClean="0">
                <a:solidFill>
                  <a:srgbClr val="7030A0"/>
                </a:solidFill>
              </a:rPr>
              <a:t/>
            </a:r>
            <a:br>
              <a:rPr lang="ru-RU" sz="4100" smtClean="0">
                <a:solidFill>
                  <a:srgbClr val="7030A0"/>
                </a:solidFill>
              </a:rPr>
            </a:br>
            <a:r>
              <a:rPr lang="ru-RU" sz="4100" smtClean="0">
                <a:solidFill>
                  <a:srgbClr val="7030A0"/>
                </a:solidFill>
              </a:rPr>
              <a:t> 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3074" name="Picture 2" descr="http://f1.mylove.ru/a_nw2guGD1BXUCpH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1" y="2438400"/>
            <a:ext cx="50292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Верования и обряды: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В христианстве воробей — символ скромности, незначительности.</a:t>
            </a:r>
          </a:p>
          <a:p>
            <a:pPr lvl="0"/>
            <a:r>
              <a:rPr lang="ru-RU" dirty="0" smtClean="0"/>
              <a:t>В Японии олицетворяет лояльность.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images.myshared.ru/4/140382/slide_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763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i="1" dirty="0" smtClean="0"/>
              <a:t>Ушинский К.Д.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«Дитя, которое не привыкло вникать в смысл слова, темно понимает или вовсе не понимает его настоящего значения и не получило навыка распоряжаться им в изустной и письменной речи, всегда будет страдать от этого коренного недостатка при изучении всякого другого предмета».</a:t>
            </a:r>
          </a:p>
          <a:p>
            <a:pPr>
              <a:buNone/>
            </a:pPr>
            <a:r>
              <a:rPr lang="ru-RU" i="1" dirty="0" smtClean="0"/>
              <a:t>           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62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Сема́нтика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(от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tooltip="Древнегреческий язык"/>
              </a:rPr>
              <a:t>др.-греч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tooltip="Древнегреческий язык"/>
              </a:rPr>
              <a:t>.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σημαντικός</a:t>
            </a:r>
            <a:r>
              <a:rPr lang="ru-RU" dirty="0" err="1" smtClean="0"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обозначающий)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 — 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tooltip="Раздел"/>
              </a:rPr>
              <a:t>раздел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tooltip="Лингвистика"/>
              </a:rPr>
              <a:t>лингвистики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изучающий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tooltip="Смысл"/>
              </a:rPr>
              <a:t>смысловое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 tooltip="Значение"/>
              </a:rPr>
              <a:t>значение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ea typeface="Times New Roman" pitchFamily="18" charset="0"/>
                <a:cs typeface="Times New Roman" pitchFamily="18" charset="0"/>
              </a:rPr>
            </a:br>
            <a:r>
              <a:rPr lang="ru-RU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 tooltip="Единица языка"/>
              </a:rPr>
              <a:t>единиц языка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60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>
            <a:noAutofit/>
          </a:bodyPr>
          <a:lstStyle/>
          <a:p>
            <a:r>
              <a:rPr lang="ru-RU" sz="3420" dirty="0" smtClean="0">
                <a:solidFill>
                  <a:srgbClr val="0070C0"/>
                </a:solidFill>
              </a:rPr>
              <a:t>Структура семантического поля выглядит следующим образом:</a:t>
            </a:r>
            <a:br>
              <a:rPr lang="ru-RU" sz="3420" dirty="0" smtClean="0">
                <a:solidFill>
                  <a:srgbClr val="0070C0"/>
                </a:solidFill>
              </a:rPr>
            </a:br>
            <a:endParaRPr lang="ru-RU" sz="3420" dirty="0">
              <a:solidFill>
                <a:srgbClr val="0070C0"/>
              </a:solidFill>
            </a:endParaRPr>
          </a:p>
        </p:txBody>
      </p:sp>
      <p:pic>
        <p:nvPicPr>
          <p:cNvPr id="8" name="Содержимое 7" descr="hello_html_m4ed185af.gif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676400"/>
            <a:ext cx="4038600" cy="400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ядерное слово;</a:t>
            </a:r>
          </a:p>
          <a:p>
            <a:pPr lvl="0"/>
            <a:r>
              <a:rPr lang="ru-RU" dirty="0" smtClean="0"/>
              <a:t>слова, обозначающие названия действий предметов;</a:t>
            </a:r>
          </a:p>
          <a:p>
            <a:pPr lvl="0"/>
            <a:r>
              <a:rPr lang="ru-RU" dirty="0" smtClean="0"/>
              <a:t>слова, обозначающие названия признаков предметов;</a:t>
            </a:r>
          </a:p>
          <a:p>
            <a:pPr lvl="0"/>
            <a:r>
              <a:rPr lang="ru-RU" dirty="0" smtClean="0"/>
              <a:t>родственные слова;</a:t>
            </a:r>
          </a:p>
          <a:p>
            <a:pPr lvl="0"/>
            <a:r>
              <a:rPr lang="ru-RU" dirty="0" smtClean="0"/>
              <a:t>слова-синонимы;</a:t>
            </a:r>
          </a:p>
          <a:p>
            <a:pPr lvl="0"/>
            <a:r>
              <a:rPr lang="ru-RU" dirty="0" smtClean="0"/>
              <a:t>слова-антонимы;</a:t>
            </a:r>
          </a:p>
          <a:p>
            <a:pPr lvl="0"/>
            <a:r>
              <a:rPr lang="ru-RU" dirty="0" smtClean="0"/>
              <a:t>словесные логические задачи.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Схема моделирования «семантического поля» при изучении определенной темы может выглядеть следующим образом: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hello_html_m31b02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Autofit/>
          </a:bodyPr>
          <a:lstStyle/>
          <a:p>
            <a:r>
              <a:rPr lang="ru-RU" sz="2650" dirty="0" smtClean="0">
                <a:solidFill>
                  <a:schemeClr val="accent3">
                    <a:lumMod val="75000"/>
                  </a:schemeClr>
                </a:solidFill>
              </a:rPr>
              <a:t>Таким образом, эффективно, результативно и целесообразно использование этой методики в работе с детьми. Это способствует:</a:t>
            </a:r>
            <a:br>
              <a:rPr lang="ru-RU" sz="265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265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650" b="1" dirty="0" smtClean="0">
                <a:solidFill>
                  <a:schemeClr val="accent3">
                    <a:lumMod val="75000"/>
                  </a:schemeClr>
                </a:solidFill>
              </a:rPr>
              <a:t>Значительному  увеличению словаря;</a:t>
            </a:r>
            <a:endParaRPr lang="ru-RU" sz="265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ru-RU" sz="2650" b="1" dirty="0" smtClean="0">
                <a:solidFill>
                  <a:schemeClr val="accent3">
                    <a:lumMod val="75000"/>
                  </a:schemeClr>
                </a:solidFill>
              </a:rPr>
              <a:t>Навыкам  словообразования и словоизменения;</a:t>
            </a:r>
            <a:endParaRPr lang="ru-RU" sz="265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ru-RU" sz="2650" b="1" dirty="0" smtClean="0">
                <a:solidFill>
                  <a:schemeClr val="accent3">
                    <a:lumMod val="75000"/>
                  </a:schemeClr>
                </a:solidFill>
              </a:rPr>
              <a:t>Улучшению отбора и оперирования языковыми знаками в процессе обучения;</a:t>
            </a:r>
            <a:endParaRPr lang="ru-RU" sz="265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ru-RU" sz="2650" b="1" dirty="0" smtClean="0">
                <a:solidFill>
                  <a:schemeClr val="accent3">
                    <a:lumMod val="75000"/>
                  </a:schemeClr>
                </a:solidFill>
              </a:rPr>
              <a:t>Спонтанному  ( самостоятельному ) </a:t>
            </a:r>
            <a:r>
              <a:rPr lang="ru-RU" sz="2650" b="1" dirty="0" smtClean="0">
                <a:solidFill>
                  <a:schemeClr val="accent3">
                    <a:lumMod val="75000"/>
                  </a:schemeClr>
                </a:solidFill>
              </a:rPr>
              <a:t>развитию </a:t>
            </a:r>
            <a:r>
              <a:rPr lang="ru-RU" sz="2650" b="1" dirty="0" smtClean="0">
                <a:solidFill>
                  <a:schemeClr val="accent3">
                    <a:lumMod val="75000"/>
                  </a:schemeClr>
                </a:solidFill>
              </a:rPr>
              <a:t>речи детей при её недоразвитии.</a:t>
            </a:r>
            <a:endParaRPr lang="ru-RU" sz="265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650" dirty="0" smtClean="0">
                <a:solidFill>
                  <a:schemeClr val="accent3">
                    <a:lumMod val="75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229600" cy="45720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Воробей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Воробей, -</a:t>
            </a:r>
            <a:r>
              <a:rPr lang="ru-RU" sz="2200" dirty="0" err="1" smtClean="0"/>
              <a:t>бья</a:t>
            </a:r>
            <a:r>
              <a:rPr lang="ru-RU" sz="2200" dirty="0" smtClean="0"/>
              <a:t>, </a:t>
            </a:r>
            <a:r>
              <a:rPr lang="ru-RU" sz="2200" i="1" dirty="0" smtClean="0"/>
              <a:t>мужской род</a:t>
            </a:r>
            <a:r>
              <a:rPr lang="ru-RU" sz="2200" dirty="0" smtClean="0"/>
              <a:t> Маленькая птичка с серо-чёрным оперением. Домовой, полевой в. Слово не (что, как) в., вылетит — не поймаешь (пословица). Старый или стреляный в. (переносное значение : опытный, бывалый человек; </a:t>
            </a:r>
            <a:r>
              <a:rPr lang="ru-RU" sz="2200" i="1" dirty="0" smtClean="0"/>
              <a:t>разговорное</a:t>
            </a:r>
            <a:r>
              <a:rPr lang="ru-RU" sz="2200" dirty="0" smtClean="0"/>
              <a:t> </a:t>
            </a:r>
            <a:r>
              <a:rPr lang="ru-RU" sz="2200" i="1" dirty="0" smtClean="0"/>
              <a:t>шутливое</a:t>
            </a:r>
            <a:r>
              <a:rPr lang="ru-RU" sz="2200" dirty="0" smtClean="0"/>
              <a:t>). </a:t>
            </a:r>
            <a:br>
              <a:rPr lang="ru-RU" sz="2200" dirty="0" smtClean="0"/>
            </a:br>
            <a:r>
              <a:rPr lang="ru-RU" sz="2200" i="1" dirty="0" smtClean="0"/>
              <a:t>уменьшительное</a:t>
            </a:r>
            <a:r>
              <a:rPr lang="ru-RU" sz="2200" dirty="0" smtClean="0"/>
              <a:t> воробышек, -</a:t>
            </a:r>
            <a:r>
              <a:rPr lang="ru-RU" sz="2200" dirty="0" err="1" smtClean="0"/>
              <a:t>шка</a:t>
            </a:r>
            <a:r>
              <a:rPr lang="ru-RU" sz="2200" dirty="0" smtClean="0"/>
              <a:t>, </a:t>
            </a:r>
            <a:r>
              <a:rPr lang="ru-RU" sz="2200" i="1" dirty="0" smtClean="0"/>
              <a:t>мужской род</a:t>
            </a:r>
            <a:r>
              <a:rPr lang="ru-RU" sz="2200" dirty="0" smtClean="0"/>
              <a:t> и воробушек, -</a:t>
            </a:r>
            <a:r>
              <a:rPr lang="ru-RU" sz="2200" dirty="0" err="1" smtClean="0"/>
              <a:t>шка</a:t>
            </a:r>
            <a:r>
              <a:rPr lang="ru-RU" sz="2200" dirty="0" smtClean="0"/>
              <a:t>, </a:t>
            </a:r>
            <a:r>
              <a:rPr lang="ru-RU" sz="2200" i="1" dirty="0" smtClean="0"/>
              <a:t>мужской род</a:t>
            </a:r>
            <a:r>
              <a:rPr lang="ru-RU" sz="2200" dirty="0" smtClean="0"/>
              <a:t> Дядя достань воробушка (об очень высоком человеке; </a:t>
            </a:r>
            <a:r>
              <a:rPr lang="ru-RU" sz="2200" i="1" dirty="0" smtClean="0"/>
              <a:t>разговорное шутливое</a:t>
            </a:r>
            <a:r>
              <a:rPr lang="ru-RU" sz="2200" dirty="0" smtClean="0"/>
              <a:t>). </a:t>
            </a:r>
            <a:br>
              <a:rPr lang="ru-RU" sz="2200" dirty="0" smtClean="0"/>
            </a:br>
            <a:r>
              <a:rPr lang="ru-RU" sz="2200" i="1" dirty="0" smtClean="0"/>
              <a:t>прилагательное</a:t>
            </a:r>
            <a:r>
              <a:rPr lang="ru-RU" sz="2200" dirty="0" smtClean="0"/>
              <a:t> воробьиный, -</a:t>
            </a:r>
            <a:r>
              <a:rPr lang="ru-RU" sz="2200" dirty="0" err="1" smtClean="0"/>
              <a:t>ая</a:t>
            </a:r>
            <a:r>
              <a:rPr lang="ru-RU" sz="2200" dirty="0" smtClean="0"/>
              <a:t>, -</a:t>
            </a:r>
            <a:r>
              <a:rPr lang="ru-RU" sz="2200" dirty="0" err="1" smtClean="0"/>
              <a:t>ое</a:t>
            </a:r>
            <a:r>
              <a:rPr lang="ru-RU" sz="2200" dirty="0" smtClean="0"/>
              <a:t>. С в. нос или короче воробьиного носа (очень маленький). Воробьиная ночь — короткая летняя ночь, а также ночь с непрерывной грозой и зарницами.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Со словом “воробей” люди придумали много фразеологизмов.</a:t>
            </a:r>
            <a:br>
              <a:rPr lang="ru-RU" sz="3200" dirty="0" smtClean="0"/>
            </a:b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>
                <a:hlinkClick r:id="rId2"/>
              </a:rPr>
              <a:t>Стреляный воробей, старый</a:t>
            </a:r>
            <a:r>
              <a:rPr lang="ru-RU" dirty="0" smtClean="0"/>
              <a:t> воробей – бывалый, опытный человек</a:t>
            </a:r>
            <a:r>
              <a:rPr lang="ru-RU" i="1" dirty="0" smtClean="0"/>
              <a:t>.</a:t>
            </a:r>
            <a:endParaRPr lang="ru-RU" dirty="0" smtClean="0"/>
          </a:p>
          <a:p>
            <a:pPr lvl="0"/>
            <a:r>
              <a:rPr lang="ru-RU" dirty="0" smtClean="0"/>
              <a:t>Старого воробья на мякине не проведёшь–так говорят про человека, которого трудно обмануть</a:t>
            </a:r>
            <a:r>
              <a:rPr lang="ru-RU" i="1" dirty="0" smtClean="0"/>
              <a:t> .</a:t>
            </a:r>
            <a:endParaRPr lang="ru-RU" dirty="0" smtClean="0"/>
          </a:p>
          <a:p>
            <a:pPr lvl="0"/>
            <a:r>
              <a:rPr lang="ru-RU" dirty="0" smtClean="0"/>
              <a:t>Стрелять из пушки по воробьям  – прилагать огромные усилия для выполнения какого-либо незначительного дела.</a:t>
            </a:r>
          </a:p>
          <a:p>
            <a:pPr lvl="0"/>
            <a:r>
              <a:rPr lang="ru-RU" dirty="0" smtClean="0"/>
              <a:t>Воробью по колено – очень мелко.</a:t>
            </a:r>
            <a:r>
              <a:rPr lang="ru-RU" i="1" dirty="0" smtClean="0"/>
              <a:t> </a:t>
            </a:r>
            <a:endParaRPr lang="ru-RU" dirty="0" smtClean="0"/>
          </a:p>
          <a:p>
            <a:pPr lvl="0"/>
            <a:r>
              <a:rPr lang="ru-RU" dirty="0" smtClean="0"/>
              <a:t>Желторотый воробей – молодой, неопытный человек.</a:t>
            </a:r>
            <a:r>
              <a:rPr lang="ru-RU" i="1" dirty="0" smtClean="0"/>
              <a:t> </a:t>
            </a:r>
            <a:endParaRPr lang="ru-RU" dirty="0" smtClean="0"/>
          </a:p>
          <a:p>
            <a:pPr lvl="0"/>
            <a:r>
              <a:rPr lang="ru-RU" dirty="0" smtClean="0"/>
              <a:t>Воробьиный нос</a:t>
            </a:r>
            <a:r>
              <a:rPr lang="ru-RU" i="1" dirty="0" smtClean="0"/>
              <a:t>(или </a:t>
            </a:r>
            <a:r>
              <a:rPr lang="ru-RU" dirty="0" smtClean="0"/>
              <a:t>короче воробьиного носа) – </a:t>
            </a:r>
            <a:r>
              <a:rPr lang="ru-RU" smtClean="0"/>
              <a:t>очень маленький</a:t>
            </a:r>
            <a:endParaRPr lang="ru-RU" dirty="0" smtClean="0"/>
          </a:p>
          <a:p>
            <a:pPr lvl="0"/>
            <a:r>
              <a:rPr lang="ru-RU" dirty="0" smtClean="0"/>
              <a:t>Воробьиная ночь – короткая летняя ночь, а также ночь с непрерывной грозой и зарницами.</a:t>
            </a:r>
          </a:p>
          <a:p>
            <a:pPr lvl="0"/>
            <a:r>
              <a:rPr lang="ru-RU" dirty="0" smtClean="0"/>
              <a:t>Дядя, достань воробушка! (шутка) – об очень высоком человеке.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300" dirty="0" smtClean="0"/>
              <a:t>Люди сложили много пословиц о воробье.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Воробей и на кошку чирикает.</a:t>
            </a:r>
          </a:p>
          <a:p>
            <a:pPr lvl="0"/>
            <a:r>
              <a:rPr lang="ru-RU" dirty="0" smtClean="0"/>
              <a:t>Воробей торопился, да невелик родился.</a:t>
            </a:r>
          </a:p>
          <a:p>
            <a:pPr lvl="0"/>
            <a:r>
              <a:rPr lang="ru-RU" dirty="0" smtClean="0"/>
              <a:t>Где просо, там и воробей.</a:t>
            </a:r>
          </a:p>
          <a:p>
            <a:pPr lvl="0"/>
            <a:r>
              <a:rPr lang="ru-RU" dirty="0" smtClean="0"/>
              <a:t>Нет той веточки, чтоб воробей не сидел</a:t>
            </a:r>
            <a:r>
              <a:rPr lang="ru-RU" i="1" dirty="0" smtClean="0"/>
              <a:t>.</a:t>
            </a:r>
            <a:endParaRPr lang="ru-RU" dirty="0" smtClean="0"/>
          </a:p>
          <a:p>
            <a:pPr lvl="0"/>
            <a:r>
              <a:rPr lang="ru-RU" dirty="0" smtClean="0"/>
              <a:t>И воробей не живёт без людей.</a:t>
            </a:r>
          </a:p>
          <a:p>
            <a:pPr lvl="0"/>
            <a:r>
              <a:rPr lang="ru-RU" dirty="0" smtClean="0"/>
              <a:t>Слово не воробей, вылетит – не поймаешь. (Сказанного слова не вернёшь. Поэтому, прежде чем его сказать, надо хорошо подумать. То, что сказано, уже не принадлежит вам, оно уже принадлежит и другим, и нередко может быть использовано против вас.)</a:t>
            </a:r>
            <a:r>
              <a:rPr lang="ru-RU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264</Words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Практическая значимость использования методики «Развитие словаря через расширение семантического поля слов»    </vt:lpstr>
      <vt:lpstr>Ушинский К.Д.</vt:lpstr>
      <vt:lpstr>Сема́нтика (от др.-греч. σημαντικός — обозначающий) — раздел лингвистики, изучающий смысловое значение  единиц языка. </vt:lpstr>
      <vt:lpstr>Структура семантического поля выглядит следующим образом: </vt:lpstr>
      <vt:lpstr>Схема моделирования «семантического поля» при изучении определенной темы может выглядеть следующим образом: </vt:lpstr>
      <vt:lpstr>Таким образом, эффективно, результативно и целесообразно использование этой методики в работе с детьми. Это способствует: </vt:lpstr>
      <vt:lpstr>Воробей Воробей, -бья, мужской род Маленькая птичка с серо-чёрным оперением. Домовой, полевой в. Слово не (что, как) в., вылетит — не поймаешь (пословица). Старый или стреляный в. (переносное значение : опытный, бывалый человек; разговорное шутливое).  уменьшительное воробышек, -шка, мужской род и воробушек, -шка, мужской род Дядя достань воробушка (об очень высоком человеке; разговорное шутливое).  прилагательное воробьиный, -ая, -ое. С в. нос или короче воробьиного носа (очень маленький). Воробьиная ночь — короткая летняя ночь, а также ночь с непрерывной грозой и зарницами.  </vt:lpstr>
      <vt:lpstr>Со словом “воробей” люди придумали много фразеологизмов. </vt:lpstr>
      <vt:lpstr>Люди сложили много пословиц о воробье. </vt:lpstr>
      <vt:lpstr>Верования и обряды: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Практическая значимость использования методики «Развитие словаря через расширение семантического поля слов»    </dc:title>
  <dc:creator>Олеся</dc:creator>
  <cp:lastModifiedBy>User</cp:lastModifiedBy>
  <cp:revision>3</cp:revision>
  <dcterms:created xsi:type="dcterms:W3CDTF">2016-11-20T18:06:01Z</dcterms:created>
  <dcterms:modified xsi:type="dcterms:W3CDTF">2016-11-21T14:53:30Z</dcterms:modified>
</cp:coreProperties>
</file>