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6"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35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17.04.2013</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2.xml"/><Relationship Id="rId5" Type="http://schemas.openxmlformats.org/officeDocument/2006/relationships/image" Target="../media/image33.jpeg"/><Relationship Id="rId4" Type="http://schemas.openxmlformats.org/officeDocument/2006/relationships/image" Target="../media/image32.jpeg"/></Relationships>
</file>

<file path=ppt/slides/_rels/slide29.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Азбука для родителей</a:t>
            </a:r>
            <a:endParaRPr lang="ru-RU" dirty="0"/>
          </a:p>
        </p:txBody>
      </p:sp>
      <p:pic>
        <p:nvPicPr>
          <p:cNvPr id="17410" name="Picture 2"/>
          <p:cNvPicPr>
            <a:picLocks noGrp="1" noChangeAspect="1" noChangeArrowheads="1"/>
          </p:cNvPicPr>
          <p:nvPr>
            <p:ph idx="1"/>
          </p:nvPr>
        </p:nvPicPr>
        <p:blipFill>
          <a:blip r:embed="rId2"/>
          <a:stretch>
            <a:fillRect/>
          </a:stretch>
        </p:blipFill>
        <p:spPr bwMode="auto">
          <a:xfrm>
            <a:off x="1785918" y="1785926"/>
            <a:ext cx="5580486" cy="37203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И</a:t>
            </a:r>
            <a:r>
              <a:rPr lang="ru-RU" dirty="0" smtClean="0"/>
              <a:t>ллюстрации в детских книгах, соответствующих возрасту ребенка, - прекрасное пособие для развития речи ребенка. Рассматривайте иллюстрации, говорите о том. что или кто изображен на них, пусть малыш отвечает на вопросы: где? кто? какой? что делает? какого цвета? какой формы? ставьте вопросы с предлогами </a:t>
            </a:r>
            <a:r>
              <a:rPr lang="ru-RU" i="1" dirty="0" smtClean="0"/>
              <a:t>за, под, над</a:t>
            </a:r>
            <a:r>
              <a:rPr lang="ru-RU" dirty="0" smtClean="0"/>
              <a:t> и др.</a:t>
            </a:r>
            <a:endParaRPr lang="ru-RU" dirty="0"/>
          </a:p>
        </p:txBody>
      </p:sp>
      <p:pic>
        <p:nvPicPr>
          <p:cNvPr id="21508" name="Picture 4" descr="http://im2-tub-ru.yandex.net/i?id=353329693-56-72&amp;n=21"/>
          <p:cNvPicPr>
            <a:picLocks noChangeAspect="1" noChangeArrowheads="1"/>
          </p:cNvPicPr>
          <p:nvPr/>
        </p:nvPicPr>
        <p:blipFill>
          <a:blip r:embed="rId2"/>
          <a:srcRect/>
          <a:stretch>
            <a:fillRect/>
          </a:stretch>
        </p:blipFill>
        <p:spPr bwMode="auto">
          <a:xfrm>
            <a:off x="3428992" y="4357694"/>
            <a:ext cx="2619380" cy="196453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algn="just">
              <a:buNone/>
            </a:pPr>
            <a:r>
              <a:rPr lang="ru-RU" b="1" dirty="0" smtClean="0"/>
              <a:t>   К</a:t>
            </a:r>
            <a:r>
              <a:rPr lang="ru-RU" dirty="0" smtClean="0"/>
              <a:t>ритерии, по которым можно оценить речь ребенка, родители должны знать: Например, нормы звукопроизношения таковы:</a:t>
            </a:r>
          </a:p>
          <a:p>
            <a:pPr algn="just"/>
            <a:r>
              <a:rPr lang="ru-RU" dirty="0" smtClean="0"/>
              <a:t>  3-4 года – [</a:t>
            </a:r>
            <a:r>
              <a:rPr lang="ru-RU" dirty="0" err="1" smtClean="0"/>
              <a:t>с,з,ц</a:t>
            </a:r>
            <a:r>
              <a:rPr lang="ru-RU" dirty="0" smtClean="0"/>
              <a:t>] уже должны правильно произноситься;</a:t>
            </a:r>
          </a:p>
          <a:p>
            <a:pPr algn="just"/>
            <a:r>
              <a:rPr lang="ru-RU" dirty="0" smtClean="0"/>
              <a:t>  4-5 лет –[</a:t>
            </a:r>
            <a:r>
              <a:rPr lang="ru-RU" dirty="0" err="1" smtClean="0"/>
              <a:t>ш,ж,ч,щ</a:t>
            </a:r>
            <a:r>
              <a:rPr lang="ru-RU" dirty="0" smtClean="0"/>
              <a:t>]</a:t>
            </a:r>
          </a:p>
          <a:p>
            <a:pPr algn="just"/>
            <a:r>
              <a:rPr lang="ru-RU" dirty="0" smtClean="0"/>
              <a:t>  5-6 лет – [</a:t>
            </a:r>
            <a:r>
              <a:rPr lang="ru-RU" dirty="0" err="1" smtClean="0"/>
              <a:t>л,й</a:t>
            </a:r>
            <a:r>
              <a:rPr lang="ru-RU" dirty="0" smtClean="0"/>
              <a:t>, </a:t>
            </a:r>
            <a:r>
              <a:rPr lang="ru-RU" dirty="0" err="1" smtClean="0"/>
              <a:t>р</a:t>
            </a:r>
            <a:r>
              <a:rPr lang="ru-RU" dirty="0" smtClean="0"/>
              <a:t>]          </a:t>
            </a:r>
            <a:endParaRPr lang="ru-RU" dirty="0" smtClean="0"/>
          </a:p>
        </p:txBody>
      </p:sp>
      <p:pic>
        <p:nvPicPr>
          <p:cNvPr id="1026" name="Picture 2" descr="C:\Users\Татьяна\Pictures\картинки\фото детские\i.jpg"/>
          <p:cNvPicPr>
            <a:picLocks noChangeAspect="1" noChangeArrowheads="1"/>
          </p:cNvPicPr>
          <p:nvPr/>
        </p:nvPicPr>
        <p:blipFill>
          <a:blip r:embed="rId2"/>
          <a:srcRect/>
          <a:stretch>
            <a:fillRect/>
          </a:stretch>
        </p:blipFill>
        <p:spPr bwMode="auto">
          <a:xfrm>
            <a:off x="6065054" y="3000372"/>
            <a:ext cx="2364591" cy="3377987"/>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a:t>
            </a:r>
            <a:r>
              <a:rPr lang="ru-RU" b="1" dirty="0" err="1" smtClean="0"/>
              <a:t>Л</a:t>
            </a:r>
            <a:r>
              <a:rPr lang="ru-RU" dirty="0" err="1" smtClean="0"/>
              <a:t>еворукость</a:t>
            </a:r>
            <a:r>
              <a:rPr lang="ru-RU" dirty="0" smtClean="0"/>
              <a:t> – не отклонение , а индивидуальная особенность человека, заложенная во внутриутробном периоде, и не приемлет переучивания. Это может привести к возникновению неврозов и заиканию.</a:t>
            </a:r>
            <a:endParaRPr lang="ru-RU" dirty="0"/>
          </a:p>
        </p:txBody>
      </p:sp>
      <p:pic>
        <p:nvPicPr>
          <p:cNvPr id="19458" name="Picture 2" descr="http://im8-tub-ru.yandex.net/i?id=148536072-68-72&amp;n=21"/>
          <p:cNvPicPr>
            <a:picLocks noChangeAspect="1" noChangeArrowheads="1"/>
          </p:cNvPicPr>
          <p:nvPr/>
        </p:nvPicPr>
        <p:blipFill>
          <a:blip r:embed="rId2"/>
          <a:srcRect/>
          <a:stretch>
            <a:fillRect/>
          </a:stretch>
        </p:blipFill>
        <p:spPr bwMode="auto">
          <a:xfrm>
            <a:off x="4214810" y="3571876"/>
            <a:ext cx="3619512" cy="271463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just">
              <a:buNone/>
            </a:pPr>
            <a:r>
              <a:rPr lang="ru-RU" b="1" dirty="0" smtClean="0"/>
              <a:t>    Мелкая </a:t>
            </a:r>
            <a:r>
              <a:rPr lang="ru-RU" dirty="0" smtClean="0"/>
              <a:t>моторика – так обычно называют движения кистей пальцев и  рук. Чем лучше развиты пальчики, тем лучше развита речь. Поэтому стремитесь к развитию мышц руки малыша. Пусть сначала это будет массаж пальчиков, игра типа «</a:t>
            </a:r>
            <a:r>
              <a:rPr lang="ru-RU" dirty="0" err="1" smtClean="0"/>
              <a:t>Сорока-белобока</a:t>
            </a:r>
            <a:r>
              <a:rPr lang="ru-RU" dirty="0" smtClean="0"/>
              <a:t>…», затем игры с мелкими предметами под вашим контролем, шнуровки, лепка, застегивание пуговиц и т.д.</a:t>
            </a:r>
            <a:endParaRPr lang="ru-RU" dirty="0"/>
          </a:p>
        </p:txBody>
      </p:sp>
      <p:pic>
        <p:nvPicPr>
          <p:cNvPr id="18434" name="Picture 2" descr="http://im5-tub-ru.yandex.net/i?id=268101918-51-72&amp;n=21"/>
          <p:cNvPicPr>
            <a:picLocks noChangeAspect="1" noChangeArrowheads="1"/>
          </p:cNvPicPr>
          <p:nvPr/>
        </p:nvPicPr>
        <p:blipFill>
          <a:blip r:embed="rId2"/>
          <a:srcRect/>
          <a:stretch>
            <a:fillRect/>
          </a:stretch>
        </p:blipFill>
        <p:spPr bwMode="auto">
          <a:xfrm>
            <a:off x="5286380" y="4357694"/>
            <a:ext cx="2652717" cy="188581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pPr algn="just">
              <a:buNone/>
            </a:pPr>
            <a:r>
              <a:rPr lang="ru-RU" b="1" dirty="0" smtClean="0"/>
              <a:t>   Н</a:t>
            </a:r>
            <a:r>
              <a:rPr lang="ru-RU" dirty="0" smtClean="0"/>
              <a:t>ельзя заниматься с ребенком, если у вас плохое настроение. Лучше отложить занятие и в том случае, если малыш чем-то расстроен или болен. Только положительные эмоции обеспечивают эффективность и высокую результативность занятия.</a:t>
            </a:r>
          </a:p>
          <a:p>
            <a:endParaRPr lang="ru-RU" dirty="0"/>
          </a:p>
        </p:txBody>
      </p:sp>
      <p:pic>
        <p:nvPicPr>
          <p:cNvPr id="6147" name="Picture 3" descr="C:\Users\Татьяна\Pictures\картинки\фото детские\мальчик.jpg"/>
          <p:cNvPicPr>
            <a:picLocks noChangeAspect="1" noChangeArrowheads="1"/>
          </p:cNvPicPr>
          <p:nvPr/>
        </p:nvPicPr>
        <p:blipFill>
          <a:blip r:embed="rId2"/>
          <a:srcRect/>
          <a:stretch>
            <a:fillRect/>
          </a:stretch>
        </p:blipFill>
        <p:spPr bwMode="auto">
          <a:xfrm>
            <a:off x="3714744" y="3143248"/>
            <a:ext cx="3643338" cy="2890381"/>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just">
              <a:buNone/>
            </a:pPr>
            <a:r>
              <a:rPr lang="ru-RU" b="1" dirty="0" smtClean="0"/>
              <a:t>   О</a:t>
            </a:r>
            <a:r>
              <a:rPr lang="ru-RU" dirty="0" smtClean="0"/>
              <a:t>бщее недоразвитие речи (ОНР) часто встречается у тех детей, которые заговорили поздно: слова – после 2 лет, фраза – после 3 лет. Можно говорить об ОНР, когда у ребенка недоразвитие всех  компонентов речи: нарушение звукопроизношения, ограничение словарного запаса, плохо развит фонематический слух, нарушен грамматический строй речи.</a:t>
            </a:r>
          </a:p>
          <a:p>
            <a:endParaRPr lang="ru-RU" dirty="0"/>
          </a:p>
        </p:txBody>
      </p:sp>
      <p:pic>
        <p:nvPicPr>
          <p:cNvPr id="16386" name="Picture 2" descr="http://im8-tub-ru.yandex.net/i?id=8324119-44-72&amp;n=21"/>
          <p:cNvPicPr>
            <a:picLocks noChangeAspect="1" noChangeArrowheads="1"/>
          </p:cNvPicPr>
          <p:nvPr/>
        </p:nvPicPr>
        <p:blipFill>
          <a:blip r:embed="rId2"/>
          <a:srcRect/>
          <a:stretch>
            <a:fillRect/>
          </a:stretch>
        </p:blipFill>
        <p:spPr bwMode="auto">
          <a:xfrm>
            <a:off x="6684660" y="4429132"/>
            <a:ext cx="1822124" cy="203969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П</a:t>
            </a:r>
            <a:r>
              <a:rPr lang="ru-RU" dirty="0" smtClean="0"/>
              <a:t>одражание свойственно  всем малышам, поэтому старайтесь, по возможности, ограничивать общение ребенка с людьми, имеющими речевые нарушения (особенно заикание!).</a:t>
            </a:r>
            <a:endParaRPr lang="ru-RU" dirty="0"/>
          </a:p>
        </p:txBody>
      </p:sp>
      <p:pic>
        <p:nvPicPr>
          <p:cNvPr id="15362" name="Picture 2" descr="http://im7-tub-ru.yandex.net/i?id=272372583-31-72&amp;n=21"/>
          <p:cNvPicPr>
            <a:picLocks noChangeAspect="1" noChangeArrowheads="1"/>
          </p:cNvPicPr>
          <p:nvPr/>
        </p:nvPicPr>
        <p:blipFill>
          <a:blip r:embed="rId2"/>
          <a:srcRect/>
          <a:stretch>
            <a:fillRect/>
          </a:stretch>
        </p:blipFill>
        <p:spPr bwMode="auto">
          <a:xfrm>
            <a:off x="4214810" y="3214686"/>
            <a:ext cx="4000513" cy="266700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a:bodyPr>
          <a:lstStyle/>
          <a:p>
            <a:pPr algn="just">
              <a:buNone/>
            </a:pPr>
            <a:r>
              <a:rPr lang="ru-RU" b="1" dirty="0" smtClean="0"/>
              <a:t>   Р</a:t>
            </a:r>
            <a:r>
              <a:rPr lang="ru-RU" dirty="0" smtClean="0"/>
              <a:t>ежим очень важен для маленького ребенка, особенно </a:t>
            </a:r>
            <a:r>
              <a:rPr lang="ru-RU" dirty="0" err="1" smtClean="0"/>
              <a:t>гиперактивного</a:t>
            </a:r>
            <a:r>
              <a:rPr lang="ru-RU" dirty="0" smtClean="0"/>
              <a:t>. Постоянное перевозбуждение нервной системы, недостаточный сон приводят к переутомлению, перенапряжению, что, в свою очередь, может вызвать заикание и другие речевые расстройства. Если малыш плохо спит, у изголовья можно положить саше (мешочек) с корнем валерианы. Можно использовать также натуральные масла, обладающие успокаивающим эффектом.</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pPr algn="just">
              <a:buNone/>
            </a:pPr>
            <a:r>
              <a:rPr lang="ru-RU" b="1" dirty="0" smtClean="0"/>
              <a:t>   С</a:t>
            </a:r>
            <a:r>
              <a:rPr lang="ru-RU" dirty="0" smtClean="0"/>
              <a:t>оска вредна, если малыш сосет ее долго и часто. Во-первых, у него формируется высокое (готическое) небо, которое влияет на формирование правильного звукопроизношения. </a:t>
            </a:r>
            <a:r>
              <a:rPr lang="ru-RU" dirty="0" smtClean="0"/>
              <a:t>Во-вторых, </a:t>
            </a:r>
            <a:r>
              <a:rPr lang="ru-RU" dirty="0" smtClean="0"/>
              <a:t>с</a:t>
            </a:r>
            <a:r>
              <a:rPr lang="ru-RU" dirty="0" smtClean="0"/>
              <a:t>оска </a:t>
            </a:r>
            <a:r>
              <a:rPr lang="ru-RU" dirty="0" smtClean="0"/>
              <a:t>мешает речевому общению. Вместо произношения слов ребенок общается при помощи жестов и пантомимики.</a:t>
            </a:r>
          </a:p>
          <a:p>
            <a:endParaRPr lang="ru-RU" dirty="0"/>
          </a:p>
        </p:txBody>
      </p:sp>
      <p:pic>
        <p:nvPicPr>
          <p:cNvPr id="13314" name="Picture 2" descr="http://im5-tub-ru.yandex.net/i?id=590446949-68-72&amp;n=21"/>
          <p:cNvPicPr>
            <a:picLocks noChangeAspect="1" noChangeArrowheads="1"/>
          </p:cNvPicPr>
          <p:nvPr/>
        </p:nvPicPr>
        <p:blipFill>
          <a:blip r:embed="rId2"/>
          <a:srcRect/>
          <a:stretch>
            <a:fillRect/>
          </a:stretch>
        </p:blipFill>
        <p:spPr bwMode="auto">
          <a:xfrm>
            <a:off x="6143636" y="3786190"/>
            <a:ext cx="2409833" cy="2717857"/>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71480"/>
            <a:ext cx="8229600" cy="5554683"/>
          </a:xfrm>
        </p:spPr>
        <p:txBody>
          <a:bodyPr/>
          <a:lstStyle/>
          <a:p>
            <a:pPr algn="just">
              <a:buNone/>
            </a:pPr>
            <a:r>
              <a:rPr lang="ru-RU" b="1" dirty="0" smtClean="0"/>
              <a:t>   Т</a:t>
            </a:r>
            <a:r>
              <a:rPr lang="ru-RU" dirty="0" smtClean="0"/>
              <a:t>олько комплексное воздействие всех специалистов (логопед, врач, воспитатели, родители) поможет качественно улучшить или исправить сложные речевые нарушения – заикание, алалию, </a:t>
            </a:r>
            <a:r>
              <a:rPr lang="ru-RU" dirty="0" err="1" smtClean="0"/>
              <a:t>ринолалию</a:t>
            </a:r>
            <a:r>
              <a:rPr lang="ru-RU" dirty="0" smtClean="0"/>
              <a:t>, </a:t>
            </a:r>
            <a:r>
              <a:rPr lang="ru-RU" dirty="0" err="1" smtClean="0"/>
              <a:t>онр</a:t>
            </a:r>
            <a:r>
              <a:rPr lang="ru-RU" dirty="0" smtClean="0"/>
              <a:t>, дизартрию.</a:t>
            </a:r>
            <a:endParaRPr lang="ru-RU" dirty="0"/>
          </a:p>
        </p:txBody>
      </p:sp>
      <p:pic>
        <p:nvPicPr>
          <p:cNvPr id="12290" name="Picture 2" descr="http://im8-tub-ru.yandex.net/i?id=529648072-08-72&amp;n=21"/>
          <p:cNvPicPr>
            <a:picLocks noChangeAspect="1" noChangeArrowheads="1"/>
          </p:cNvPicPr>
          <p:nvPr/>
        </p:nvPicPr>
        <p:blipFill>
          <a:blip r:embed="rId2"/>
          <a:srcRect/>
          <a:stretch>
            <a:fillRect/>
          </a:stretch>
        </p:blipFill>
        <p:spPr bwMode="auto">
          <a:xfrm>
            <a:off x="3857620" y="3143248"/>
            <a:ext cx="4714893" cy="314326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357166"/>
            <a:ext cx="8329642" cy="5768997"/>
          </a:xfrm>
        </p:spPr>
        <p:txBody>
          <a:bodyPr/>
          <a:lstStyle/>
          <a:p>
            <a:pPr algn="just">
              <a:buNone/>
            </a:pPr>
            <a:r>
              <a:rPr lang="ru-RU" b="1" i="1" dirty="0" smtClean="0"/>
              <a:t>    А</a:t>
            </a:r>
            <a:r>
              <a:rPr lang="ru-RU" dirty="0" smtClean="0"/>
              <a:t>ртикуляционная гимнастика – это гимнастика для губ, языка, нижней челюсти. Научите малыша перед зеркалом открывать и закрывать рот, поднимать вверх язык, делать его широким и  узким, удерживать в правильном положении.</a:t>
            </a:r>
          </a:p>
          <a:p>
            <a:endParaRPr lang="ru-RU" dirty="0"/>
          </a:p>
        </p:txBody>
      </p:sp>
      <p:pic>
        <p:nvPicPr>
          <p:cNvPr id="28674" name="Picture 2" descr="http://im4-tub-ru.yandex.net/i?id=486830219-54-72&amp;n=21"/>
          <p:cNvPicPr>
            <a:picLocks noChangeAspect="1" noChangeArrowheads="1"/>
          </p:cNvPicPr>
          <p:nvPr/>
        </p:nvPicPr>
        <p:blipFill>
          <a:blip r:embed="rId2"/>
          <a:srcRect/>
          <a:stretch>
            <a:fillRect/>
          </a:stretch>
        </p:blipFill>
        <p:spPr bwMode="auto">
          <a:xfrm>
            <a:off x="4786314" y="2928934"/>
            <a:ext cx="3071824" cy="3071824"/>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pPr algn="just">
              <a:buNone/>
            </a:pPr>
            <a:r>
              <a:rPr lang="ru-RU" b="1" dirty="0" smtClean="0"/>
              <a:t>    У</a:t>
            </a:r>
            <a:r>
              <a:rPr lang="ru-RU" dirty="0" smtClean="0"/>
              <a:t>мственное развитие неотделимо от речевого, поэтому, занимаясь  с ребенком, нужно развивать все психические процессы: мышление, память, речь, восприятие.</a:t>
            </a:r>
          </a:p>
          <a:p>
            <a:endParaRPr lang="ru-RU" dirty="0"/>
          </a:p>
        </p:txBody>
      </p:sp>
      <p:pic>
        <p:nvPicPr>
          <p:cNvPr id="11266" name="Picture 2" descr="http://im6-tub-ru.yandex.net/i?id=541861487-66-72&amp;n=21"/>
          <p:cNvPicPr>
            <a:picLocks noChangeAspect="1" noChangeArrowheads="1"/>
          </p:cNvPicPr>
          <p:nvPr/>
        </p:nvPicPr>
        <p:blipFill>
          <a:blip r:embed="rId2"/>
          <a:srcRect/>
          <a:stretch>
            <a:fillRect/>
          </a:stretch>
        </p:blipFill>
        <p:spPr bwMode="auto">
          <a:xfrm>
            <a:off x="3643306" y="2571744"/>
            <a:ext cx="5036380" cy="3357586"/>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Ф</a:t>
            </a:r>
            <a:r>
              <a:rPr lang="ru-RU" dirty="0" smtClean="0"/>
              <a:t>ольклор – лучший речевой материал, накопленный народом веками. </a:t>
            </a:r>
            <a:r>
              <a:rPr lang="ru-RU" dirty="0" err="1" smtClean="0"/>
              <a:t>Потешки</a:t>
            </a:r>
            <a:r>
              <a:rPr lang="ru-RU" dirty="0" smtClean="0"/>
              <a:t>, поговорки, скороговорки, стихи, песенки развивают речь детей и с удовольствием ими воспринимаются. Скороговорки развивают дикцию. Но сначала их нужно произносить в медленном темпе, перед зеркалом, четко проговаривая каждый звук, затем темп увеличивать.</a:t>
            </a:r>
          </a:p>
          <a:p>
            <a:endParaRPr lang="ru-RU" b="1" dirty="0"/>
          </a:p>
        </p:txBody>
      </p:sp>
      <p:pic>
        <p:nvPicPr>
          <p:cNvPr id="9220" name="Picture 4" descr="http://im8-tub-ru.yandex.net/i?id=309413432-46-72&amp;n=21"/>
          <p:cNvPicPr>
            <a:picLocks noChangeAspect="1" noChangeArrowheads="1"/>
          </p:cNvPicPr>
          <p:nvPr/>
        </p:nvPicPr>
        <p:blipFill>
          <a:blip r:embed="rId2"/>
          <a:srcRect/>
          <a:stretch>
            <a:fillRect/>
          </a:stretch>
        </p:blipFill>
        <p:spPr bwMode="auto">
          <a:xfrm>
            <a:off x="5643570" y="4429132"/>
            <a:ext cx="3000381" cy="2000254"/>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lstStyle/>
          <a:p>
            <a:pPr algn="just">
              <a:buNone/>
            </a:pPr>
            <a:r>
              <a:rPr lang="ru-RU" dirty="0" smtClean="0"/>
              <a:t>   «</a:t>
            </a:r>
            <a:r>
              <a:rPr lang="ru-RU" b="1" dirty="0" smtClean="0"/>
              <a:t>Х</a:t>
            </a:r>
            <a:r>
              <a:rPr lang="ru-RU" dirty="0" smtClean="0"/>
              <a:t>орошо устроенный мозг лучше, чем хорошо наполненный» - эту истину провозгласил еще М.Монтень. Информация, которая сообщается ребенку, должна соответствовать его возрасту и способностям.</a:t>
            </a:r>
            <a:endParaRPr lang="ru-RU" dirty="0"/>
          </a:p>
        </p:txBody>
      </p:sp>
      <p:pic>
        <p:nvPicPr>
          <p:cNvPr id="8194" name="Picture 2" descr="http://im7-tub-ru.yandex.net/i?id=462250703-37-72&amp;n=21"/>
          <p:cNvPicPr>
            <a:picLocks noChangeAspect="1" noChangeArrowheads="1"/>
          </p:cNvPicPr>
          <p:nvPr/>
        </p:nvPicPr>
        <p:blipFill>
          <a:blip r:embed="rId2"/>
          <a:srcRect/>
          <a:stretch>
            <a:fillRect/>
          </a:stretch>
        </p:blipFill>
        <p:spPr bwMode="auto">
          <a:xfrm>
            <a:off x="4071934" y="2857496"/>
            <a:ext cx="4557730" cy="3165091"/>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just">
              <a:buNone/>
            </a:pPr>
            <a:r>
              <a:rPr lang="ru-RU" b="1" dirty="0" smtClean="0"/>
              <a:t>   Ц</a:t>
            </a:r>
            <a:r>
              <a:rPr lang="ru-RU" dirty="0" smtClean="0"/>
              <a:t>веты (ромашки, одуванчики и др.) можно использовать для развития речевого дыхания. Предлагая ребенку дуть на одуванчик (не раздувая щеки), вырабатываем направленную воздушную струю; понюхать ромашку – вырабатываем речевое дыхание: вдох носом – выдох ртом(Ах, как пахнет!) </a:t>
            </a:r>
            <a:r>
              <a:rPr lang="ru-RU" b="1" dirty="0" smtClean="0"/>
              <a:t>Внимание! Детям с аллергией эти упражнения противопоказаны!</a:t>
            </a:r>
            <a:endParaRPr lang="ru-RU" dirty="0" smtClean="0"/>
          </a:p>
          <a:p>
            <a:endParaRPr lang="ru-RU" dirty="0"/>
          </a:p>
        </p:txBody>
      </p:sp>
      <p:pic>
        <p:nvPicPr>
          <p:cNvPr id="7170" name="Picture 2" descr="http://im5-tub-ru.yandex.net/i?id=416738862-50-72&amp;n=21"/>
          <p:cNvPicPr>
            <a:picLocks noChangeAspect="1" noChangeArrowheads="1"/>
          </p:cNvPicPr>
          <p:nvPr/>
        </p:nvPicPr>
        <p:blipFill>
          <a:blip r:embed="rId2"/>
          <a:srcRect/>
          <a:stretch>
            <a:fillRect/>
          </a:stretch>
        </p:blipFill>
        <p:spPr bwMode="auto">
          <a:xfrm>
            <a:off x="5929322" y="4429132"/>
            <a:ext cx="2476504" cy="185737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dirty="0" smtClean="0"/>
              <a:t>    «</a:t>
            </a:r>
            <a:r>
              <a:rPr lang="ru-RU" b="1" dirty="0" smtClean="0"/>
              <a:t>Ч</a:t>
            </a:r>
            <a:r>
              <a:rPr lang="ru-RU" dirty="0" smtClean="0"/>
              <a:t>асики» - упражнение для развития подвижности языка. Ребенок смотрит в зеркало, рот открыт, язычок тонкий и острый выглядывает изо рта. Взрослый задает ритм: «Тик-так, тик-так!», а ребенок качает языком из стороны в сторону. Скорость можно менять в зависимости от того, как легко ребенок выполняет это упражнение.</a:t>
            </a:r>
            <a:endParaRPr lang="ru-RU" dirty="0"/>
          </a:p>
        </p:txBody>
      </p:sp>
      <p:pic>
        <p:nvPicPr>
          <p:cNvPr id="6146" name="Picture 2" descr="http://im4-tub-ru.yandex.net/i?id=79553859-36-72&amp;n=21"/>
          <p:cNvPicPr>
            <a:picLocks noChangeAspect="1" noChangeArrowheads="1"/>
          </p:cNvPicPr>
          <p:nvPr/>
        </p:nvPicPr>
        <p:blipFill>
          <a:blip r:embed="rId2"/>
          <a:srcRect/>
          <a:stretch>
            <a:fillRect/>
          </a:stretch>
        </p:blipFill>
        <p:spPr bwMode="auto">
          <a:xfrm>
            <a:off x="5643570" y="4143380"/>
            <a:ext cx="2524129" cy="1846924"/>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Ш</a:t>
            </a:r>
            <a:r>
              <a:rPr lang="ru-RU" dirty="0" smtClean="0"/>
              <a:t>епотной речи тоже нужно учить. Ребенку тяжело менять силу голоса. Следите за тем, чтобы малыш не перенапрягал голосовые складки. Крик противопоказан всем, особенно детям до 10-12 (!) лет, так как их голосовые складки находятся в стадии формирования.</a:t>
            </a:r>
            <a:endParaRPr lang="ru-RU" dirty="0"/>
          </a:p>
        </p:txBody>
      </p:sp>
      <p:pic>
        <p:nvPicPr>
          <p:cNvPr id="5122" name="Picture 2" descr="http://im8-tub-ru.yandex.net/i?id=376521876-34-72&amp;n=21"/>
          <p:cNvPicPr>
            <a:picLocks noChangeAspect="1" noChangeArrowheads="1"/>
          </p:cNvPicPr>
          <p:nvPr/>
        </p:nvPicPr>
        <p:blipFill>
          <a:blip r:embed="rId2"/>
          <a:srcRect/>
          <a:stretch>
            <a:fillRect/>
          </a:stretch>
        </p:blipFill>
        <p:spPr bwMode="auto">
          <a:xfrm>
            <a:off x="4429124" y="3929066"/>
            <a:ext cx="3490922" cy="2337671"/>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Щ</a:t>
            </a:r>
            <a:r>
              <a:rPr lang="ru-RU" dirty="0" smtClean="0"/>
              <a:t>етка (любая), используемая для массажа пальцев, ладошек, стимулирует развитие мелкой моторики, повышает тонус мышц рук и пальцев. Зубная щетка поможет очистить язык, а также повысить тонус его мышц.</a:t>
            </a:r>
          </a:p>
          <a:p>
            <a:endParaRPr lang="ru-RU" dirty="0"/>
          </a:p>
        </p:txBody>
      </p:sp>
      <p:pic>
        <p:nvPicPr>
          <p:cNvPr id="4098" name="Picture 2" descr="http://im2-tub-ru.yandex.net/i?id=68899307-57-72&amp;n=21"/>
          <p:cNvPicPr>
            <a:picLocks noChangeAspect="1" noChangeArrowheads="1"/>
          </p:cNvPicPr>
          <p:nvPr/>
        </p:nvPicPr>
        <p:blipFill>
          <a:blip r:embed="rId2"/>
          <a:srcRect/>
          <a:stretch>
            <a:fillRect/>
          </a:stretch>
        </p:blipFill>
        <p:spPr bwMode="auto">
          <a:xfrm>
            <a:off x="6429388" y="2857496"/>
            <a:ext cx="2286006" cy="2286006"/>
          </a:xfrm>
          <a:prstGeom prst="rect">
            <a:avLst/>
          </a:prstGeom>
          <a:noFill/>
        </p:spPr>
      </p:pic>
      <p:pic>
        <p:nvPicPr>
          <p:cNvPr id="4100" name="Picture 4" descr="http://im0-tub-ru.yandex.net/i?id=159734061-39-72&amp;n=21"/>
          <p:cNvPicPr>
            <a:picLocks noChangeAspect="1" noChangeArrowheads="1"/>
          </p:cNvPicPr>
          <p:nvPr/>
        </p:nvPicPr>
        <p:blipFill>
          <a:blip r:embed="rId3"/>
          <a:srcRect/>
          <a:stretch>
            <a:fillRect/>
          </a:stretch>
        </p:blipFill>
        <p:spPr bwMode="auto">
          <a:xfrm>
            <a:off x="2000232" y="3714752"/>
            <a:ext cx="3286148" cy="2635948"/>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dirty="0" smtClean="0"/>
              <a:t>   «</a:t>
            </a:r>
            <a:r>
              <a:rPr lang="ru-RU" b="1" dirty="0" smtClean="0"/>
              <a:t>Э</a:t>
            </a:r>
            <a:r>
              <a:rPr lang="ru-RU" dirty="0" smtClean="0"/>
              <a:t>хо» - игра, способствующая развитию умения менять силу голоса. Вы произносите громко любое слово, ребенок повторяет несколько раз, понижая силу голоса.</a:t>
            </a:r>
            <a:endParaRPr lang="ru-RU" dirty="0"/>
          </a:p>
        </p:txBody>
      </p:sp>
      <p:pic>
        <p:nvPicPr>
          <p:cNvPr id="3074" name="Picture 2" descr="http://im2-tub-ru.yandex.net/i?id=25858859-47-72&amp;n=21"/>
          <p:cNvPicPr>
            <a:picLocks noChangeAspect="1" noChangeArrowheads="1"/>
          </p:cNvPicPr>
          <p:nvPr/>
        </p:nvPicPr>
        <p:blipFill>
          <a:blip r:embed="rId2"/>
          <a:srcRect/>
          <a:stretch>
            <a:fillRect/>
          </a:stretch>
        </p:blipFill>
        <p:spPr bwMode="auto">
          <a:xfrm>
            <a:off x="3643306" y="3071810"/>
            <a:ext cx="4572016" cy="285751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b="1" dirty="0" smtClean="0"/>
              <a:t>    Ю</a:t>
            </a:r>
            <a:r>
              <a:rPr lang="ru-RU" dirty="0" smtClean="0"/>
              <a:t>ла, елка, еж, яблоко – эти слова начинаются с йотированных гласных, сложных для произношения. Обратите на них внимание, они состоят из двух звуков:</a:t>
            </a:r>
          </a:p>
          <a:p>
            <a:r>
              <a:rPr lang="ru-RU" dirty="0" smtClean="0"/>
              <a:t>     [</a:t>
            </a:r>
            <a:r>
              <a:rPr lang="ru-RU" dirty="0" err="1" smtClean="0"/>
              <a:t>ю</a:t>
            </a:r>
            <a:r>
              <a:rPr lang="ru-RU" dirty="0" smtClean="0"/>
              <a:t>]=[</a:t>
            </a:r>
            <a:r>
              <a:rPr lang="ru-RU" dirty="0" err="1" smtClean="0"/>
              <a:t>й</a:t>
            </a:r>
            <a:r>
              <a:rPr lang="ru-RU" dirty="0" smtClean="0"/>
              <a:t>]+[у]</a:t>
            </a:r>
          </a:p>
          <a:p>
            <a:r>
              <a:rPr lang="ru-RU" dirty="0" smtClean="0"/>
              <a:t>     [я]=[</a:t>
            </a:r>
            <a:r>
              <a:rPr lang="ru-RU" dirty="0" err="1" smtClean="0"/>
              <a:t>й</a:t>
            </a:r>
            <a:r>
              <a:rPr lang="ru-RU" dirty="0" smtClean="0"/>
              <a:t>]+[а]</a:t>
            </a:r>
          </a:p>
          <a:p>
            <a:r>
              <a:rPr lang="ru-RU" dirty="0" smtClean="0"/>
              <a:t>     [ё]=[</a:t>
            </a:r>
            <a:r>
              <a:rPr lang="ru-RU" dirty="0" err="1" smtClean="0"/>
              <a:t>й</a:t>
            </a:r>
            <a:r>
              <a:rPr lang="ru-RU" dirty="0" smtClean="0"/>
              <a:t>]+[о]</a:t>
            </a:r>
          </a:p>
          <a:p>
            <a:r>
              <a:rPr lang="ru-RU" dirty="0" smtClean="0"/>
              <a:t>     [е]=[</a:t>
            </a:r>
            <a:r>
              <a:rPr lang="ru-RU" dirty="0" err="1" smtClean="0"/>
              <a:t>й</a:t>
            </a:r>
            <a:r>
              <a:rPr lang="ru-RU" dirty="0" smtClean="0"/>
              <a:t>]+[э].</a:t>
            </a:r>
          </a:p>
          <a:p>
            <a:endParaRPr lang="ru-RU" dirty="0"/>
          </a:p>
        </p:txBody>
      </p:sp>
      <p:pic>
        <p:nvPicPr>
          <p:cNvPr id="2052" name="Picture 4" descr="http://im8-tub-ru.yandex.net/i?id=984327396-56-72&amp;n=21"/>
          <p:cNvPicPr>
            <a:picLocks noChangeAspect="1" noChangeArrowheads="1"/>
          </p:cNvPicPr>
          <p:nvPr/>
        </p:nvPicPr>
        <p:blipFill>
          <a:blip r:embed="rId2"/>
          <a:srcRect/>
          <a:stretch>
            <a:fillRect/>
          </a:stretch>
        </p:blipFill>
        <p:spPr bwMode="auto">
          <a:xfrm>
            <a:off x="4786314" y="3000372"/>
            <a:ext cx="1304925" cy="1428750"/>
          </a:xfrm>
          <a:prstGeom prst="rect">
            <a:avLst/>
          </a:prstGeom>
          <a:noFill/>
        </p:spPr>
      </p:pic>
      <p:pic>
        <p:nvPicPr>
          <p:cNvPr id="2054" name="Picture 6" descr="http://im0-tub-ru.yandex.net/i?id=443494107-22-72&amp;n=21"/>
          <p:cNvPicPr>
            <a:picLocks noChangeAspect="1" noChangeArrowheads="1"/>
          </p:cNvPicPr>
          <p:nvPr/>
        </p:nvPicPr>
        <p:blipFill>
          <a:blip r:embed="rId3"/>
          <a:srcRect/>
          <a:stretch>
            <a:fillRect/>
          </a:stretch>
        </p:blipFill>
        <p:spPr bwMode="auto">
          <a:xfrm>
            <a:off x="3643306" y="4714884"/>
            <a:ext cx="990600" cy="1428750"/>
          </a:xfrm>
          <a:prstGeom prst="rect">
            <a:avLst/>
          </a:prstGeom>
          <a:noFill/>
        </p:spPr>
      </p:pic>
      <p:pic>
        <p:nvPicPr>
          <p:cNvPr id="2056" name="Picture 8" descr="http://im7-tub-ru.yandex.net/i?id=430411565-20-72&amp;n=21"/>
          <p:cNvPicPr>
            <a:picLocks noChangeAspect="1" noChangeArrowheads="1"/>
          </p:cNvPicPr>
          <p:nvPr/>
        </p:nvPicPr>
        <p:blipFill>
          <a:blip r:embed="rId4"/>
          <a:srcRect/>
          <a:stretch>
            <a:fillRect/>
          </a:stretch>
        </p:blipFill>
        <p:spPr bwMode="auto">
          <a:xfrm>
            <a:off x="6500826" y="4786322"/>
            <a:ext cx="1905000" cy="1428750"/>
          </a:xfrm>
          <a:prstGeom prst="rect">
            <a:avLst/>
          </a:prstGeom>
          <a:noFill/>
        </p:spPr>
      </p:pic>
      <p:pic>
        <p:nvPicPr>
          <p:cNvPr id="2058" name="Picture 10" descr="http://im6-tub-ru.yandex.net/i?id=234674591-10-72&amp;n=21"/>
          <p:cNvPicPr>
            <a:picLocks noChangeAspect="1" noChangeArrowheads="1"/>
          </p:cNvPicPr>
          <p:nvPr/>
        </p:nvPicPr>
        <p:blipFill>
          <a:blip r:embed="rId5"/>
          <a:srcRect/>
          <a:stretch>
            <a:fillRect/>
          </a:stretch>
        </p:blipFill>
        <p:spPr bwMode="auto">
          <a:xfrm>
            <a:off x="6643702" y="2786058"/>
            <a:ext cx="1943100" cy="142875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just">
              <a:buNone/>
            </a:pPr>
            <a:r>
              <a:rPr lang="ru-RU" b="1" dirty="0" smtClean="0"/>
              <a:t>    Я</a:t>
            </a:r>
            <a:r>
              <a:rPr lang="ru-RU" dirty="0" smtClean="0"/>
              <a:t>зык – орган артикуляции. Научите ребенка перед зеркалом поднимать и опускать язык, делать его широким, узким. Достаточно 10-15 мин. ежедневных занятий артикуляционной гимнастикой, чтобы у малыша не было проблем с произнесением звуков.</a:t>
            </a:r>
          </a:p>
          <a:p>
            <a:pPr>
              <a:buNone/>
            </a:pPr>
            <a:r>
              <a:rPr lang="ru-RU" dirty="0" smtClean="0"/>
              <a:t> </a:t>
            </a:r>
          </a:p>
          <a:p>
            <a:pPr algn="ctr">
              <a:buNone/>
            </a:pPr>
            <a:r>
              <a:rPr lang="ru-RU" b="1" i="1" dirty="0" smtClean="0"/>
              <a:t> </a:t>
            </a:r>
            <a:endParaRPr lang="ru-RU" dirty="0" smtClean="0"/>
          </a:p>
          <a:p>
            <a:pPr>
              <a:buNone/>
            </a:pPr>
            <a:endParaRPr lang="ru-RU" dirty="0"/>
          </a:p>
        </p:txBody>
      </p:sp>
      <p:pic>
        <p:nvPicPr>
          <p:cNvPr id="13316" name="Picture 4" descr="C:\Users\Татьяна\Pictures\язык\язык фото\Ankyloglossia_1.jpg"/>
          <p:cNvPicPr>
            <a:picLocks noChangeAspect="1" noChangeArrowheads="1"/>
          </p:cNvPicPr>
          <p:nvPr/>
        </p:nvPicPr>
        <p:blipFill>
          <a:blip r:embed="rId2"/>
          <a:srcRect/>
          <a:stretch>
            <a:fillRect/>
          </a:stretch>
        </p:blipFill>
        <p:spPr bwMode="auto">
          <a:xfrm>
            <a:off x="5643570" y="3143248"/>
            <a:ext cx="2719395" cy="3190967"/>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lstStyle/>
          <a:p>
            <a:pPr algn="just">
              <a:buNone/>
            </a:pPr>
            <a:r>
              <a:rPr lang="ru-RU" dirty="0" smtClean="0"/>
              <a:t>    </a:t>
            </a:r>
            <a:r>
              <a:rPr lang="ru-RU" b="1" dirty="0" smtClean="0"/>
              <a:t>Б</a:t>
            </a:r>
            <a:r>
              <a:rPr lang="ru-RU" dirty="0" smtClean="0"/>
              <a:t>ыстрая речь неприемлема в разговоре с ребенком. Говорите ясно, четко называя предметы правильно, используя как «детские», так и «взрослые» слова (Это машина – </a:t>
            </a:r>
            <a:r>
              <a:rPr lang="ru-RU" dirty="0" err="1" smtClean="0"/>
              <a:t>би-би</a:t>
            </a:r>
            <a:r>
              <a:rPr lang="ru-RU" dirty="0" smtClean="0"/>
              <a:t>.  А вот собака – </a:t>
            </a:r>
            <a:r>
              <a:rPr lang="ru-RU" dirty="0" err="1" smtClean="0"/>
              <a:t>ав-ав</a:t>
            </a:r>
            <a:r>
              <a:rPr lang="ru-RU" dirty="0" smtClean="0"/>
              <a:t>!) не позволяйте говорить малышу быстро.</a:t>
            </a:r>
            <a:endParaRPr lang="ru-RU" dirty="0"/>
          </a:p>
        </p:txBody>
      </p:sp>
      <p:pic>
        <p:nvPicPr>
          <p:cNvPr id="1027" name="Picture 3" descr="http://im3-tub-ru.yandex.net/i?id=573130601-04-72&amp;n=21"/>
          <p:cNvPicPr>
            <a:picLocks noChangeAspect="1" noChangeArrowheads="1"/>
          </p:cNvPicPr>
          <p:nvPr/>
        </p:nvPicPr>
        <p:blipFill>
          <a:blip r:embed="rId2"/>
          <a:srcRect/>
          <a:stretch>
            <a:fillRect/>
          </a:stretch>
        </p:blipFill>
        <p:spPr bwMode="auto">
          <a:xfrm>
            <a:off x="4214810" y="3446860"/>
            <a:ext cx="3762388" cy="282179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lstStyle/>
          <a:p>
            <a:pPr algn="just">
              <a:buNone/>
            </a:pPr>
            <a:r>
              <a:rPr lang="ru-RU" b="1" dirty="0" smtClean="0"/>
              <a:t>   В</a:t>
            </a:r>
            <a:r>
              <a:rPr lang="ru-RU" dirty="0" smtClean="0"/>
              <a:t>сегда рассказывайте ребенку о том, что видите. Помните, что если для вас все окружающее знакомо и привычно, то малыша со всем, что нас окружает, нужно познакомить. Объясните ему, что дерево растет, цветок цветет, зачем на нем пчела. От вас зависит, будет ли развитым малыш.</a:t>
            </a:r>
          </a:p>
          <a:p>
            <a:endParaRPr lang="ru-RU" dirty="0"/>
          </a:p>
        </p:txBody>
      </p:sp>
      <p:pic>
        <p:nvPicPr>
          <p:cNvPr id="27650" name="Picture 2" descr="http://im0-tub-ru.yandex.net/i?id=165933236-07-72&amp;n=21"/>
          <p:cNvPicPr>
            <a:picLocks noChangeAspect="1" noChangeArrowheads="1"/>
          </p:cNvPicPr>
          <p:nvPr/>
        </p:nvPicPr>
        <p:blipFill>
          <a:blip r:embed="rId2"/>
          <a:srcRect/>
          <a:stretch>
            <a:fillRect/>
          </a:stretch>
        </p:blipFill>
        <p:spPr bwMode="auto">
          <a:xfrm>
            <a:off x="4572000" y="3786190"/>
            <a:ext cx="3643338" cy="27325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pPr algn="just">
              <a:buNone/>
            </a:pPr>
            <a:r>
              <a:rPr lang="ru-RU" b="1" dirty="0" smtClean="0"/>
              <a:t>    Г</a:t>
            </a:r>
            <a:r>
              <a:rPr lang="ru-RU" dirty="0" smtClean="0"/>
              <a:t>лавные составляющие красивой речи: правильность, четкость, внятность, умеренные темп и громкость, богатство словарного запаса и  интонационная выразительность. </a:t>
            </a:r>
            <a:endParaRPr lang="ru-RU" dirty="0"/>
          </a:p>
        </p:txBody>
      </p:sp>
      <p:pic>
        <p:nvPicPr>
          <p:cNvPr id="26626" name="Picture 2" descr="http://im0-tub-ru.yandex.net/i?id=41317615-51-72&amp;n=21"/>
          <p:cNvPicPr>
            <a:picLocks noChangeAspect="1" noChangeArrowheads="1"/>
          </p:cNvPicPr>
          <p:nvPr/>
        </p:nvPicPr>
        <p:blipFill>
          <a:blip r:embed="rId2"/>
          <a:srcRect/>
          <a:stretch>
            <a:fillRect/>
          </a:stretch>
        </p:blipFill>
        <p:spPr bwMode="auto">
          <a:xfrm>
            <a:off x="4357686" y="3143248"/>
            <a:ext cx="3386149" cy="277553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lstStyle/>
          <a:p>
            <a:pPr algn="just">
              <a:buNone/>
            </a:pPr>
            <a:r>
              <a:rPr lang="ru-RU" dirty="0" smtClean="0"/>
              <a:t>    </a:t>
            </a:r>
            <a:r>
              <a:rPr lang="ru-RU" b="1" dirty="0" smtClean="0"/>
              <a:t>Д</a:t>
            </a:r>
            <a:r>
              <a:rPr lang="ru-RU" dirty="0" smtClean="0"/>
              <a:t>ыхательная гимнастика важна в становлении речи. Чтобы выработать воздушную струю, необходимую для произнесения многих звуков, научите ребенка дуть тонкой струйкой на легкие игрушки, шарики, кораблики на воде (щеки раздувать нельзя!)</a:t>
            </a:r>
            <a:endParaRPr lang="ru-RU" dirty="0"/>
          </a:p>
        </p:txBody>
      </p:sp>
      <p:pic>
        <p:nvPicPr>
          <p:cNvPr id="25602" name="Picture 2" descr="http://im4-tub-ru.yandex.net/i?id=88917713-12-72&amp;n=21"/>
          <p:cNvPicPr>
            <a:picLocks noChangeAspect="1" noChangeArrowheads="1"/>
          </p:cNvPicPr>
          <p:nvPr/>
        </p:nvPicPr>
        <p:blipFill>
          <a:blip r:embed="rId2"/>
          <a:srcRect/>
          <a:stretch>
            <a:fillRect/>
          </a:stretch>
        </p:blipFill>
        <p:spPr bwMode="auto">
          <a:xfrm>
            <a:off x="928662" y="4357694"/>
            <a:ext cx="2476504" cy="1857378"/>
          </a:xfrm>
          <a:prstGeom prst="rect">
            <a:avLst/>
          </a:prstGeom>
          <a:noFill/>
        </p:spPr>
      </p:pic>
      <p:pic>
        <p:nvPicPr>
          <p:cNvPr id="5" name="Picture 2" descr="http://im7-tub-ru.yandex.net/i?id=66813212-10-72&amp;n=21"/>
          <p:cNvPicPr>
            <a:picLocks noChangeAspect="1" noChangeArrowheads="1"/>
          </p:cNvPicPr>
          <p:nvPr/>
        </p:nvPicPr>
        <p:blipFill>
          <a:blip r:embed="rId3"/>
          <a:srcRect/>
          <a:stretch>
            <a:fillRect/>
          </a:stretch>
        </p:blipFill>
        <p:spPr bwMode="auto">
          <a:xfrm>
            <a:off x="6699424" y="3857628"/>
            <a:ext cx="1877859" cy="249273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lgn="just">
              <a:buNone/>
            </a:pPr>
            <a:r>
              <a:rPr lang="ru-RU" dirty="0" smtClean="0"/>
              <a:t>    </a:t>
            </a:r>
            <a:r>
              <a:rPr lang="ru-RU" b="1" dirty="0" smtClean="0"/>
              <a:t>Е</a:t>
            </a:r>
            <a:r>
              <a:rPr lang="ru-RU" dirty="0" smtClean="0"/>
              <a:t>сли ребенку исполнилось 3 года, он обязательно должен уметь говорить фразами. Отсутствие фразовой речи говорит о задержке речевого развития, а отсутствие слов в 3 года – о грубых нарушениях общего развития.</a:t>
            </a:r>
          </a:p>
          <a:p>
            <a:pPr>
              <a:buNone/>
            </a:pPr>
            <a:endParaRPr lang="ru-RU" dirty="0"/>
          </a:p>
        </p:txBody>
      </p:sp>
      <p:pic>
        <p:nvPicPr>
          <p:cNvPr id="24580" name="Picture 4" descr="http://im4-tub-ru.yandex.net/i?id=412080705-03-72&amp;n=21"/>
          <p:cNvPicPr>
            <a:picLocks noChangeAspect="1" noChangeArrowheads="1"/>
          </p:cNvPicPr>
          <p:nvPr/>
        </p:nvPicPr>
        <p:blipFill>
          <a:blip r:embed="rId2"/>
          <a:srcRect/>
          <a:stretch>
            <a:fillRect/>
          </a:stretch>
        </p:blipFill>
        <p:spPr bwMode="auto">
          <a:xfrm>
            <a:off x="5072066" y="3786190"/>
            <a:ext cx="3357573" cy="258274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lstStyle/>
          <a:p>
            <a:pPr algn="just">
              <a:buNone/>
            </a:pPr>
            <a:r>
              <a:rPr lang="ru-RU" b="1" dirty="0" smtClean="0"/>
              <a:t>    Ж</a:t>
            </a:r>
            <a:r>
              <a:rPr lang="ru-RU" dirty="0" smtClean="0"/>
              <a:t>есты дополняют нашу речь.. Но если малыш вместо речи пользуется жестами, не пытайтесь понимать его без слов. Сделайте вид, что не понимаете чего он хочет. Побуждайте его просить. Чем дольше будете понимать «жестовую» речь ребенка, тем дольше он будет молчать.</a:t>
            </a:r>
          </a:p>
          <a:p>
            <a:endParaRPr lang="ru-RU" dirty="0"/>
          </a:p>
        </p:txBody>
      </p:sp>
      <p:pic>
        <p:nvPicPr>
          <p:cNvPr id="23554" name="Picture 2" descr="http://im6-tub-ru.yandex.net/i?id=69511687-71-72&amp;n=21"/>
          <p:cNvPicPr>
            <a:picLocks noChangeAspect="1" noChangeArrowheads="1"/>
          </p:cNvPicPr>
          <p:nvPr/>
        </p:nvPicPr>
        <p:blipFill>
          <a:blip r:embed="rId2"/>
          <a:srcRect/>
          <a:stretch>
            <a:fillRect/>
          </a:stretch>
        </p:blipFill>
        <p:spPr bwMode="auto">
          <a:xfrm>
            <a:off x="4286248" y="3714752"/>
            <a:ext cx="3443295" cy="207427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just">
              <a:buNone/>
            </a:pPr>
            <a:r>
              <a:rPr lang="ru-RU" dirty="0" smtClean="0"/>
              <a:t>    «</a:t>
            </a:r>
            <a:r>
              <a:rPr lang="ru-RU" b="1" dirty="0" smtClean="0"/>
              <a:t>З</a:t>
            </a:r>
            <a:r>
              <a:rPr lang="ru-RU" dirty="0" smtClean="0"/>
              <a:t>олотая серединка» - вот к чему нужно стремиться в развитии ребенка, т.е. к норме. Присмотритесь к малышу. Отличается ли он от сверстников? Не перегружайте его информацией, не ускоряйте его развитие. Пока ребенок не овладел родным языком, рано изучать иностранный язык (не зря в двуязычных семьях у детей  наблюдается очень часто общее недоразвитие речи.</a:t>
            </a:r>
          </a:p>
          <a:p>
            <a:pPr>
              <a:buNone/>
            </a:pPr>
            <a:endParaRPr lang="ru-RU" dirty="0" smtClean="0"/>
          </a:p>
          <a:p>
            <a:pPr>
              <a:buNone/>
            </a:pPr>
            <a:endParaRPr lang="ru-RU" dirty="0"/>
          </a:p>
        </p:txBody>
      </p:sp>
      <p:pic>
        <p:nvPicPr>
          <p:cNvPr id="22532" name="Picture 4" descr="http://im5-tub-ru.yandex.net/i?id=461562528-38-72&amp;n=21"/>
          <p:cNvPicPr>
            <a:picLocks noChangeAspect="1" noChangeArrowheads="1"/>
          </p:cNvPicPr>
          <p:nvPr/>
        </p:nvPicPr>
        <p:blipFill>
          <a:blip r:embed="rId2"/>
          <a:srcRect/>
          <a:stretch>
            <a:fillRect/>
          </a:stretch>
        </p:blipFill>
        <p:spPr bwMode="auto">
          <a:xfrm>
            <a:off x="5143504" y="4500570"/>
            <a:ext cx="2816086" cy="19288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129</TotalTime>
  <Words>1273</Words>
  <PresentationFormat>Экран (4:3)</PresentationFormat>
  <Paragraphs>38</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Апекс</vt:lpstr>
      <vt:lpstr>Азбука для родителей</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Азбука для родителей</dc:title>
  <dc:creator>Татьяна</dc:creator>
  <cp:lastModifiedBy>Татьяна</cp:lastModifiedBy>
  <cp:revision>23</cp:revision>
  <dcterms:created xsi:type="dcterms:W3CDTF">2012-10-02T13:21:02Z</dcterms:created>
  <dcterms:modified xsi:type="dcterms:W3CDTF">2013-04-17T07:08:34Z</dcterms:modified>
</cp:coreProperties>
</file>