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3"/>
  </p:notesMasterIdLst>
  <p:sldIdLst>
    <p:sldId id="256" r:id="rId2"/>
    <p:sldId id="296" r:id="rId3"/>
    <p:sldId id="258" r:id="rId4"/>
    <p:sldId id="267" r:id="rId5"/>
    <p:sldId id="268" r:id="rId6"/>
    <p:sldId id="269" r:id="rId7"/>
    <p:sldId id="270" r:id="rId8"/>
    <p:sldId id="271" r:id="rId9"/>
    <p:sldId id="272" r:id="rId10"/>
    <p:sldId id="264" r:id="rId11"/>
    <p:sldId id="288" r:id="rId12"/>
    <p:sldId id="303" r:id="rId13"/>
    <p:sldId id="273" r:id="rId14"/>
    <p:sldId id="306" r:id="rId15"/>
    <p:sldId id="300" r:id="rId16"/>
    <p:sldId id="307" r:id="rId17"/>
    <p:sldId id="301" r:id="rId18"/>
    <p:sldId id="275" r:id="rId19"/>
    <p:sldId id="276" r:id="rId20"/>
    <p:sldId id="277" r:id="rId21"/>
    <p:sldId id="298" r:id="rId22"/>
    <p:sldId id="299" r:id="rId23"/>
    <p:sldId id="278" r:id="rId24"/>
    <p:sldId id="279" r:id="rId25"/>
    <p:sldId id="281" r:id="rId26"/>
    <p:sldId id="283" r:id="rId27"/>
    <p:sldId id="284" r:id="rId28"/>
    <p:sldId id="285" r:id="rId29"/>
    <p:sldId id="286" r:id="rId30"/>
    <p:sldId id="282" r:id="rId31"/>
    <p:sldId id="311" r:id="rId32"/>
    <p:sldId id="308" r:id="rId33"/>
    <p:sldId id="309" r:id="rId34"/>
    <p:sldId id="310" r:id="rId35"/>
    <p:sldId id="294" r:id="rId36"/>
    <p:sldId id="302" r:id="rId37"/>
    <p:sldId id="295" r:id="rId38"/>
    <p:sldId id="312" r:id="rId39"/>
    <p:sldId id="266" r:id="rId40"/>
    <p:sldId id="305" r:id="rId41"/>
    <p:sldId id="304"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9900"/>
    <a:srgbClr val="6EB2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5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E5CCAA-3369-437A-A95B-28A10BDF71A5}" type="datetimeFigureOut">
              <a:rPr lang="ru-RU" smtClean="0"/>
              <a:pPr/>
              <a:t>23.03.2015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1E4B11-D894-4B52-AE74-4B9E3FC71B3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B213211-7765-4ACC-B29D-B7B77D62D999}" type="slidenum">
              <a:rPr lang="ru-RU" smtClean="0"/>
              <a:pPr/>
              <a:t>32</a:t>
            </a:fld>
            <a:endParaRPr lang="ru-RU"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DE5C319-1CD9-4424-9487-243F979B3B77}" type="slidenum">
              <a:rPr lang="ru-RU" smtClean="0"/>
              <a:pPr/>
              <a:t>34</a:t>
            </a:fld>
            <a:endParaRPr lang="ru-RU"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ru-RU" smtClean="0"/>
              <a:t>Если фонематический слух у ребенка сформирован, то необходимо научить слышать и определять последовательность звуков в слове, то есть научить ребенка проводить звуковой анализ слов. Необходимо ознакомить детей с акустическими свойствами звуков. Звуки бывают гласные и согласные. При произнесении гласных звуков, воздух на своем  пути не встречает преграду. Гласный  звук  обозначается квадратом красного цвета. При произнесении согласных звуков воздух встречает преграду на своем пути. Согласные звуки бывают твердыми и обозначаются квадратом синего цвета и мягкими и обозначаются квадратом зеленого цвета. Согласные звуки бывают звонкими и глухими. Предлагаем игру «Подбери слова к данной схеме». Можно использовать и другие игры: «Составь схему к данному слову».</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BB582C-A319-4045-88B7-3C33FF3BFB26}" type="datetimeFigureOut">
              <a:rPr lang="ru-RU" smtClean="0"/>
              <a:pPr/>
              <a:t>23.03.2015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3440FA-D492-431B-B3B5-FFB31AED50F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BB582C-A319-4045-88B7-3C33FF3BFB26}" type="datetimeFigureOut">
              <a:rPr lang="ru-RU" smtClean="0"/>
              <a:pPr/>
              <a:t>23.03.2015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3440FA-D492-431B-B3B5-FFB31AED50F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BB582C-A319-4045-88B7-3C33FF3BFB26}" type="datetimeFigureOut">
              <a:rPr lang="ru-RU" smtClean="0"/>
              <a:pPr/>
              <a:t>23.03.2015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3440FA-D492-431B-B3B5-FFB31AED50F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BB582C-A319-4045-88B7-3C33FF3BFB26}" type="datetimeFigureOut">
              <a:rPr lang="ru-RU" smtClean="0"/>
              <a:pPr/>
              <a:t>23.03.2015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3440FA-D492-431B-B3B5-FFB31AED50F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BB582C-A319-4045-88B7-3C33FF3BFB26}" type="datetimeFigureOut">
              <a:rPr lang="ru-RU" smtClean="0"/>
              <a:pPr/>
              <a:t>23.03.2015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3440FA-D492-431B-B3B5-FFB31AED50F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BB582C-A319-4045-88B7-3C33FF3BFB26}" type="datetimeFigureOut">
              <a:rPr lang="ru-RU" smtClean="0"/>
              <a:pPr/>
              <a:t>23.03.2015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3440FA-D492-431B-B3B5-FFB31AED50F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0BB582C-A319-4045-88B7-3C33FF3BFB26}" type="datetimeFigureOut">
              <a:rPr lang="ru-RU" smtClean="0"/>
              <a:pPr/>
              <a:t>23.03.2015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E3440FA-D492-431B-B3B5-FFB31AED50F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BB582C-A319-4045-88B7-3C33FF3BFB26}" type="datetimeFigureOut">
              <a:rPr lang="ru-RU" smtClean="0"/>
              <a:pPr/>
              <a:t>23.03.2015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E3440FA-D492-431B-B3B5-FFB31AED50F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BB582C-A319-4045-88B7-3C33FF3BFB26}" type="datetimeFigureOut">
              <a:rPr lang="ru-RU" smtClean="0"/>
              <a:pPr/>
              <a:t>23.03.2015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E3440FA-D492-431B-B3B5-FFB31AED50F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BB582C-A319-4045-88B7-3C33FF3BFB26}" type="datetimeFigureOut">
              <a:rPr lang="ru-RU" smtClean="0"/>
              <a:pPr/>
              <a:t>23.03.2015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3440FA-D492-431B-B3B5-FFB31AED50F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BB582C-A319-4045-88B7-3C33FF3BFB26}" type="datetimeFigureOut">
              <a:rPr lang="ru-RU" smtClean="0"/>
              <a:pPr/>
              <a:t>23.03.2015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3440FA-D492-431B-B3B5-FFB31AED50F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B582C-A319-4045-88B7-3C33FF3BFB26}" type="datetimeFigureOut">
              <a:rPr lang="ru-RU" smtClean="0"/>
              <a:pPr/>
              <a:t>23.03.2015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440FA-D492-431B-B3B5-FFB31AED50F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booksshop.ru/author/?book=252620" TargetMode="External"/><Relationship Id="rId2" Type="http://schemas.openxmlformats.org/officeDocument/2006/relationships/hyperlink" Target="http://booksshop.ru/book/?book=252620" TargetMode="Externa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7.xml"/><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6"/>
          <p:cNvSpPr/>
          <p:nvPr/>
        </p:nvSpPr>
        <p:spPr>
          <a:xfrm>
            <a:off x="1214415" y="285728"/>
            <a:ext cx="700092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2286000" y="428604"/>
            <a:ext cx="5143520" cy="369332"/>
          </a:xfrm>
          <a:prstGeom prst="rect">
            <a:avLst/>
          </a:prstGeom>
        </p:spPr>
        <p:txBody>
          <a:bodyPr wrap="square">
            <a:spAutoFit/>
          </a:bodyPr>
          <a:lstStyle/>
          <a:p>
            <a:pPr algn="ctr"/>
            <a:endParaRPr lang="ru-RU" dirty="0"/>
          </a:p>
        </p:txBody>
      </p:sp>
      <p:sp>
        <p:nvSpPr>
          <p:cNvPr id="9" name="Прямоугольник 8"/>
          <p:cNvSpPr/>
          <p:nvPr/>
        </p:nvSpPr>
        <p:spPr>
          <a:xfrm>
            <a:off x="285720" y="571481"/>
            <a:ext cx="5715040" cy="378565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kern="1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mpact"/>
              </a:rPr>
              <a:t>Предупреждение возникновения </a:t>
            </a:r>
          </a:p>
          <a:p>
            <a:pPr algn="ctr"/>
            <a:r>
              <a:rPr lang="ru-RU" sz="4800" b="1" kern="10"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mpact"/>
              </a:rPr>
              <a:t>дисграфии</a:t>
            </a:r>
            <a:r>
              <a:rPr lang="ru-RU" sz="4800" b="1" kern="1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mpact"/>
              </a:rPr>
              <a:t> как специфического </a:t>
            </a:r>
          </a:p>
          <a:p>
            <a:pPr algn="ctr"/>
            <a:r>
              <a:rPr lang="ru-RU" sz="4800" b="1" kern="1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mpact"/>
              </a:rPr>
              <a:t>нарушения письма</a:t>
            </a:r>
            <a:endParaRPr lang="ru-RU"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4034" name="Picture 2" descr="проза,рассказ Записи в рубрике проза,рассказ Дневник mevara : LiveInternet - Российский Сервис Онлайн-Дневников"/>
          <p:cNvPicPr>
            <a:picLocks noChangeAspect="1" noChangeArrowheads="1"/>
          </p:cNvPicPr>
          <p:nvPr/>
        </p:nvPicPr>
        <p:blipFill>
          <a:blip r:embed="rId2"/>
          <a:srcRect/>
          <a:stretch>
            <a:fillRect/>
          </a:stretch>
        </p:blipFill>
        <p:spPr bwMode="auto">
          <a:xfrm>
            <a:off x="5715008" y="4143380"/>
            <a:ext cx="3286116" cy="257174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3" y="428605"/>
            <a:ext cx="7000924" cy="646331"/>
          </a:xfrm>
          <a:prstGeom prst="rect">
            <a:avLst/>
          </a:prstGeom>
          <a:noFill/>
        </p:spPr>
        <p:txBody>
          <a:bodyPr wrap="square" lIns="91440" tIns="45720" rIns="91440" bIns="45720">
            <a:spAutoFit/>
          </a:bodyPr>
          <a:lstStyle/>
          <a:p>
            <a:pPr algn="ct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Профилактика </a:t>
            </a:r>
            <a:r>
              <a:rPr lang="ru-RU" sz="3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дисграфии</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505" name="Rectangle 1"/>
          <p:cNvSpPr>
            <a:spLocks noChangeArrowheads="1"/>
          </p:cNvSpPr>
          <p:nvPr/>
        </p:nvSpPr>
        <p:spPr bwMode="auto">
          <a:xfrm>
            <a:off x="642910" y="1142984"/>
            <a:ext cx="778674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 мерам ранней профилактики </a:t>
            </a:r>
            <a:r>
              <a:rPr kumimoji="0" lang="ru-RU"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дисграфии</a:t>
            </a: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относится целенаправленное развитие у ребенка тех психических функций,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которые необходимы для нормального овладения процессами письма и чтения.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Работа включает следующие направления: </a:t>
            </a:r>
            <a:endParaRPr kumimoji="0" lang="ru-RU"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7858180" cy="7294305"/>
          </a:xfrm>
          <a:prstGeom prst="rect">
            <a:avLst/>
          </a:prstGeom>
        </p:spPr>
        <p:txBody>
          <a:bodyPr wrap="square">
            <a:spAutoFit/>
          </a:bodyPr>
          <a:lstStyle/>
          <a:p>
            <a:r>
              <a:rPr lang="ru-RU" b="1" dirty="0" smtClean="0"/>
              <a:t>- Развитие мелкой и крупной моторики, </a:t>
            </a:r>
            <a:r>
              <a:rPr lang="ru-RU" b="1" dirty="0" err="1" smtClean="0"/>
              <a:t>графомоторных</a:t>
            </a:r>
            <a:r>
              <a:rPr lang="ru-RU" b="1" dirty="0" smtClean="0"/>
              <a:t> навыков;</a:t>
            </a:r>
          </a:p>
          <a:p>
            <a:pPr>
              <a:buFontTx/>
              <a:buChar char="-"/>
            </a:pPr>
            <a:r>
              <a:rPr lang="ru-RU" b="1" dirty="0" smtClean="0"/>
              <a:t>Развитие зрительного восприятия, совершенствование зрительно-двигательной координации;</a:t>
            </a:r>
          </a:p>
          <a:p>
            <a:r>
              <a:rPr lang="ru-RU" b="1" dirty="0" smtClean="0"/>
              <a:t>- Развитие осязания, обоняния, определение различных свойств предметов;</a:t>
            </a:r>
          </a:p>
          <a:p>
            <a:r>
              <a:rPr lang="ru-RU" b="1" dirty="0" smtClean="0"/>
              <a:t>-Развитие слухового восприятия, формирование умения выделять и различать звуки, развитие умения производить дифференциацию звуков, слогов, слов, словосочетаний, предложений;</a:t>
            </a:r>
          </a:p>
          <a:p>
            <a:pPr>
              <a:buFontTx/>
              <a:buChar char="-"/>
            </a:pPr>
            <a:r>
              <a:rPr lang="ru-RU" b="1" dirty="0" smtClean="0"/>
              <a:t>Развитие восприятия времени и пространства, совершенствование ориентировки в своём теле, в линейном ряду, на листе, формирование умения ориентироваться в последовательности событий;</a:t>
            </a:r>
          </a:p>
          <a:p>
            <a:pPr>
              <a:buFontTx/>
              <a:buChar char="-"/>
            </a:pPr>
            <a:r>
              <a:rPr lang="ru-RU" b="1" dirty="0" smtClean="0"/>
              <a:t>Развитие речевого дыхания;</a:t>
            </a:r>
          </a:p>
          <a:p>
            <a:pPr>
              <a:buFontTx/>
              <a:buChar char="-"/>
            </a:pPr>
            <a:r>
              <a:rPr lang="ru-RU" b="1" dirty="0" smtClean="0"/>
              <a:t>Развитие силы голоса;</a:t>
            </a:r>
          </a:p>
          <a:p>
            <a:pPr>
              <a:buFontTx/>
              <a:buChar char="-"/>
            </a:pPr>
            <a:r>
              <a:rPr lang="ru-RU" b="1" dirty="0" smtClean="0"/>
              <a:t>Развитие артикуляционного аппарата;</a:t>
            </a:r>
          </a:p>
          <a:p>
            <a:pPr>
              <a:buFontTx/>
              <a:buChar char="-"/>
            </a:pPr>
            <a:r>
              <a:rPr lang="ru-RU" b="1" dirty="0" smtClean="0"/>
              <a:t> Развитие </a:t>
            </a:r>
            <a:r>
              <a:rPr lang="ru-RU" b="1" dirty="0" err="1" smtClean="0"/>
              <a:t>импрессивной</a:t>
            </a:r>
            <a:r>
              <a:rPr lang="ru-RU" b="1" dirty="0" smtClean="0"/>
              <a:t> и экспрессивной речи;</a:t>
            </a:r>
          </a:p>
          <a:p>
            <a:pPr>
              <a:buFontTx/>
              <a:buChar char="-"/>
            </a:pPr>
            <a:r>
              <a:rPr lang="ru-RU" b="1" dirty="0" smtClean="0"/>
              <a:t> Развитие звукового анализа и синтеза;</a:t>
            </a:r>
          </a:p>
          <a:p>
            <a:r>
              <a:rPr lang="ru-RU" b="1" dirty="0" smtClean="0"/>
              <a:t>- Обогащение словарного запаса;</a:t>
            </a:r>
            <a:endParaRPr lang="ru-RU" dirty="0" smtClean="0"/>
          </a:p>
          <a:p>
            <a:r>
              <a:rPr lang="ru-RU" b="1" dirty="0" smtClean="0"/>
              <a:t>- Развитие грамматического строя речи</a:t>
            </a:r>
            <a:br>
              <a:rPr lang="ru-RU" b="1" dirty="0" smtClean="0"/>
            </a:br>
            <a:r>
              <a:rPr lang="ru-RU" dirty="0" smtClean="0"/>
              <a:t/>
            </a:r>
            <a:br>
              <a:rPr lang="ru-RU" dirty="0" smtClean="0"/>
            </a:br>
            <a:r>
              <a:rPr lang="ru-RU" b="1" dirty="0" smtClean="0"/>
              <a:t/>
            </a:r>
            <a:br>
              <a:rPr lang="ru-RU" b="1" dirty="0" smtClean="0"/>
            </a:br>
            <a:r>
              <a:rPr lang="ru-RU" b="1" dirty="0" smtClean="0"/>
              <a:t/>
            </a:r>
            <a:br>
              <a:rPr lang="ru-RU" b="1" dirty="0" smtClean="0"/>
            </a:br>
            <a:endParaRPr lang="ru-RU" dirty="0" smtClean="0"/>
          </a:p>
          <a:p>
            <a:r>
              <a:rPr lang="ru-RU" b="1" dirty="0" smtClean="0"/>
              <a:t/>
            </a:r>
            <a:br>
              <a:rPr lang="ru-RU" b="1" dirty="0" smtClean="0"/>
            </a:br>
            <a:r>
              <a:rPr lang="ru-RU" b="1" dirty="0" smtClean="0"/>
              <a:t/>
            </a:r>
            <a:br>
              <a:rPr lang="ru-RU" b="1" dirty="0" smtClean="0"/>
            </a:br>
            <a:r>
              <a:rPr lang="ru-RU" b="1" dirty="0" smtClean="0"/>
              <a:t/>
            </a:r>
            <a:br>
              <a:rPr lang="ru-RU" b="1" dirty="0" smtClean="0"/>
            </a:b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Развитие восприятия времени и пространства, совершенствование ориентировки в своём теле, в линейном ряду, на листе, формирование умения ориентироваться в последовательности событий</a:t>
            </a:r>
            <a:endParaRPr lang="ru-RU" sz="2400" dirty="0"/>
          </a:p>
        </p:txBody>
      </p:sp>
      <p:sp>
        <p:nvSpPr>
          <p:cNvPr id="3" name="Прямоугольник 2"/>
          <p:cNvSpPr/>
          <p:nvPr/>
        </p:nvSpPr>
        <p:spPr>
          <a:xfrm>
            <a:off x="428596" y="1928801"/>
            <a:ext cx="8215370" cy="2308324"/>
          </a:xfrm>
          <a:prstGeom prst="rect">
            <a:avLst/>
          </a:prstGeom>
        </p:spPr>
        <p:txBody>
          <a:bodyPr wrap="square">
            <a:spAutoFit/>
          </a:bodyPr>
          <a:lstStyle/>
          <a:p>
            <a:r>
              <a:rPr lang="ru-RU" dirty="0" smtClean="0"/>
              <a:t>1)определение «точки стояния», т.е. местонахождения субъекта по отношению к окружающим его объектам, например: «Я нахожусь справа от дома»;</a:t>
            </a:r>
          </a:p>
          <a:p>
            <a:r>
              <a:rPr lang="ru-RU" dirty="0" smtClean="0"/>
              <a:t>2) локализация окружающих объектов относительно человека, ориентирующегося в пространстве, например: «Шкаф находится справа, а дверь – слева от меня»;</a:t>
            </a:r>
          </a:p>
          <a:p>
            <a:r>
              <a:rPr lang="ru-RU" dirty="0" smtClean="0"/>
              <a:t>3) определение пространственного расположения предметов относительно друг друга, т.е. пространственных отношений между ними, например: «Справа от куклы сидит мишка, а слева от меня лежит мяч».</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pencils"/>
          <p:cNvPicPr>
            <a:picLocks noChangeAspect="1" noChangeArrowheads="1"/>
          </p:cNvPicPr>
          <p:nvPr/>
        </p:nvPicPr>
        <p:blipFill>
          <a:blip r:embed="rId2" cstate="print"/>
          <a:srcRect/>
          <a:stretch>
            <a:fillRect/>
          </a:stretch>
        </p:blipFill>
        <p:spPr>
          <a:xfrm>
            <a:off x="4786314" y="3786190"/>
            <a:ext cx="2538413" cy="2736850"/>
          </a:xfrm>
          <a:prstGeom prst="rect">
            <a:avLst/>
          </a:prstGeom>
          <a:noFill/>
        </p:spPr>
      </p:pic>
      <p:sp>
        <p:nvSpPr>
          <p:cNvPr id="3" name="Прямоугольник 2"/>
          <p:cNvSpPr/>
          <p:nvPr/>
        </p:nvSpPr>
        <p:spPr>
          <a:xfrm>
            <a:off x="285720" y="285729"/>
            <a:ext cx="6572280" cy="1077218"/>
          </a:xfrm>
          <a:prstGeom prst="rect">
            <a:avLst/>
          </a:prstGeom>
        </p:spPr>
        <p:txBody>
          <a:bodyPr wrap="square">
            <a:spAutoFit/>
          </a:bodyPr>
          <a:lstStyle/>
          <a:p>
            <a:pPr algn="ctr"/>
            <a:r>
              <a:rPr lang="ru-RU" sz="3200" dirty="0" smtClean="0">
                <a:solidFill>
                  <a:srgbClr val="7030A0"/>
                </a:solidFill>
                <a:latin typeface="Calibri" pitchFamily="34" charset="0"/>
              </a:rPr>
              <a:t>Хитрости в выборе канцелярских принадлежностей</a:t>
            </a:r>
            <a:endParaRPr lang="ru-RU" sz="3200" dirty="0">
              <a:solidFill>
                <a:srgbClr val="7030A0"/>
              </a:solidFill>
              <a:latin typeface="Calibri" pitchFamily="34" charset="0"/>
            </a:endParaRPr>
          </a:p>
        </p:txBody>
      </p:sp>
      <p:sp>
        <p:nvSpPr>
          <p:cNvPr id="4" name="Прямоугольник 3"/>
          <p:cNvSpPr/>
          <p:nvPr/>
        </p:nvSpPr>
        <p:spPr>
          <a:xfrm>
            <a:off x="357158" y="1428736"/>
            <a:ext cx="5715040" cy="2505301"/>
          </a:xfrm>
          <a:prstGeom prst="rect">
            <a:avLst/>
          </a:prstGeom>
        </p:spPr>
        <p:txBody>
          <a:bodyPr wrap="square">
            <a:spAutoFit/>
          </a:bodyPr>
          <a:lstStyle/>
          <a:p>
            <a:pPr marL="609600" indent="-609600">
              <a:lnSpc>
                <a:spcPct val="80000"/>
              </a:lnSpc>
              <a:buFontTx/>
              <a:buAutoNum type="arabicPeriod"/>
            </a:pPr>
            <a:r>
              <a:rPr lang="ru-RU" sz="2800" dirty="0" smtClean="0"/>
              <a:t>Место «хватки» ручки или карандаша должно быть покрыто рёбрышками или пупырышками.</a:t>
            </a:r>
          </a:p>
          <a:p>
            <a:pPr marL="609600" indent="-609600">
              <a:lnSpc>
                <a:spcPct val="80000"/>
              </a:lnSpc>
              <a:buFontTx/>
              <a:buAutoNum type="arabicPeriod"/>
            </a:pPr>
            <a:r>
              <a:rPr lang="ru-RU" sz="2800" dirty="0" smtClean="0"/>
              <a:t>Корпус ручки должен быть трёхгранным, карандаша – шестигранным.</a:t>
            </a:r>
            <a:endParaRPr lang="ru-RU" sz="2800" dirty="0"/>
          </a:p>
        </p:txBody>
      </p:sp>
      <p:pic>
        <p:nvPicPr>
          <p:cNvPr id="5" name="Picture 14" descr="62626302"/>
          <p:cNvPicPr>
            <a:picLocks noChangeAspect="1" noChangeArrowheads="1"/>
          </p:cNvPicPr>
          <p:nvPr/>
        </p:nvPicPr>
        <p:blipFill>
          <a:blip r:embed="rId3" cstate="print"/>
          <a:srcRect/>
          <a:stretch>
            <a:fillRect/>
          </a:stretch>
        </p:blipFill>
        <p:spPr>
          <a:xfrm>
            <a:off x="6300788" y="1268413"/>
            <a:ext cx="2432050" cy="25923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1"/>
            <a:ext cx="8501122" cy="369332"/>
          </a:xfrm>
          <a:prstGeom prst="rect">
            <a:avLst/>
          </a:prstGeom>
        </p:spPr>
        <p:txBody>
          <a:bodyPr wrap="square">
            <a:spAutoFit/>
          </a:bodyPr>
          <a:lstStyle/>
          <a:p>
            <a:r>
              <a:rPr lang="ru-RU" b="1" dirty="0" smtClean="0"/>
              <a:t> - Развитие мелкой и крупной моторики</a:t>
            </a:r>
            <a:endParaRPr lang="ru-RU" dirty="0"/>
          </a:p>
        </p:txBody>
      </p:sp>
      <p:pic>
        <p:nvPicPr>
          <p:cNvPr id="17410" name="Picture 2" descr="Игры на развитие мелкой моторики"/>
          <p:cNvPicPr>
            <a:picLocks noChangeAspect="1" noChangeArrowheads="1"/>
          </p:cNvPicPr>
          <p:nvPr/>
        </p:nvPicPr>
        <p:blipFill>
          <a:blip r:embed="rId2"/>
          <a:srcRect/>
          <a:stretch>
            <a:fillRect/>
          </a:stretch>
        </p:blipFill>
        <p:spPr bwMode="auto">
          <a:xfrm>
            <a:off x="6000760" y="1214422"/>
            <a:ext cx="2381250" cy="1724025"/>
          </a:xfrm>
          <a:prstGeom prst="rect">
            <a:avLst/>
          </a:prstGeom>
          <a:noFill/>
        </p:spPr>
      </p:pic>
      <p:pic>
        <p:nvPicPr>
          <p:cNvPr id="17412" name="Picture 4" descr="упражнения для развития мелкой моторики"/>
          <p:cNvPicPr>
            <a:picLocks noChangeAspect="1" noChangeArrowheads="1"/>
          </p:cNvPicPr>
          <p:nvPr/>
        </p:nvPicPr>
        <p:blipFill>
          <a:blip r:embed="rId3"/>
          <a:srcRect/>
          <a:stretch>
            <a:fillRect/>
          </a:stretch>
        </p:blipFill>
        <p:spPr bwMode="auto">
          <a:xfrm>
            <a:off x="5929322" y="3643314"/>
            <a:ext cx="2381250" cy="1676400"/>
          </a:xfrm>
          <a:prstGeom prst="rect">
            <a:avLst/>
          </a:prstGeom>
          <a:noFill/>
        </p:spPr>
      </p:pic>
      <p:sp>
        <p:nvSpPr>
          <p:cNvPr id="5" name="Прямоугольник 4"/>
          <p:cNvSpPr/>
          <p:nvPr/>
        </p:nvSpPr>
        <p:spPr>
          <a:xfrm>
            <a:off x="214282" y="857232"/>
            <a:ext cx="5286380" cy="5632311"/>
          </a:xfrm>
          <a:prstGeom prst="rect">
            <a:avLst/>
          </a:prstGeom>
        </p:spPr>
        <p:txBody>
          <a:bodyPr wrap="square">
            <a:spAutoFit/>
          </a:bodyPr>
          <a:lstStyle/>
          <a:p>
            <a:r>
              <a:rPr lang="ru-RU" sz="2000" dirty="0" smtClean="0"/>
              <a:t>Тренировать пальчики можно и с помощью обычной крупы. Ее можно также пересыпать из одной баночки в другую, грузить в кузов машины, закапывать в нее какой-либо предмет. </a:t>
            </a:r>
          </a:p>
          <a:p>
            <a:r>
              <a:rPr lang="ru-RU" sz="2000" dirty="0" smtClean="0"/>
              <a:t>Увлекают детей игры с мозаикой. Для детей младшего возраста можно приобрести более крупные детали, для ребят после 3-х лет можно использовать мелкие. Вместо мозаики можно использовать бусины.</a:t>
            </a:r>
          </a:p>
          <a:p>
            <a:r>
              <a:rPr lang="ru-RU" sz="2000" dirty="0" smtClean="0"/>
              <a:t>Конструкторы в настоящее время — это прекрасный материал для развития мелкой моторики, творчества, воображения. </a:t>
            </a:r>
          </a:p>
          <a:p>
            <a:r>
              <a:rPr lang="ru-RU" sz="2000" dirty="0" smtClean="0"/>
              <a:t>Дети в любом возрасте просто обожают рисовать. Это можно делать не только с помощью кисточки. Кстати, рисовать можно и пластилином, размазывая его по листу бумаги.</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276336"/>
          </a:xfrm>
        </p:spPr>
        <p:txBody>
          <a:bodyPr>
            <a:normAutofit/>
          </a:bodyPr>
          <a:lstStyle/>
          <a:p>
            <a:r>
              <a:rPr lang="ru-RU" sz="3200" dirty="0" smtClean="0"/>
              <a:t>Коррекция оптической </a:t>
            </a:r>
            <a:r>
              <a:rPr lang="ru-RU" sz="3200" dirty="0" err="1" smtClean="0"/>
              <a:t>дисграфии</a:t>
            </a:r>
            <a:endParaRPr lang="ru-RU" sz="3200" dirty="0"/>
          </a:p>
        </p:txBody>
      </p:sp>
      <p:sp>
        <p:nvSpPr>
          <p:cNvPr id="3" name="Содержимое 2"/>
          <p:cNvSpPr>
            <a:spLocks noGrp="1"/>
          </p:cNvSpPr>
          <p:nvPr>
            <p:ph idx="1"/>
          </p:nvPr>
        </p:nvSpPr>
        <p:spPr/>
        <p:txBody>
          <a:bodyPr/>
          <a:lstStyle/>
          <a:p>
            <a:r>
              <a:rPr lang="ru-RU" sz="1600" dirty="0" smtClean="0"/>
              <a:t>Обведи контур букв.         </a:t>
            </a:r>
          </a:p>
          <a:p>
            <a:r>
              <a:rPr lang="ru-RU" sz="1600" dirty="0" smtClean="0"/>
              <a:t>Найди спрятанные буквы «Д». Обведи их</a:t>
            </a:r>
          </a:p>
          <a:p>
            <a:endParaRPr lang="ru-RU" sz="1600" dirty="0"/>
          </a:p>
        </p:txBody>
      </p:sp>
      <p:sp>
        <p:nvSpPr>
          <p:cNvPr id="4" name="Нижний колонтитул 3"/>
          <p:cNvSpPr>
            <a:spLocks noGrp="1"/>
          </p:cNvSpPr>
          <p:nvPr>
            <p:ph type="ftr" sz="quarter" idx="11"/>
          </p:nvPr>
        </p:nvSpPr>
        <p:spPr/>
        <p:txBody>
          <a:bodyPr/>
          <a:lstStyle/>
          <a:p>
            <a:r>
              <a:rPr lang="en-US" smtClean="0"/>
              <a:t>www.logoped.ru</a:t>
            </a:r>
            <a:endParaRPr lang="ru-RU"/>
          </a:p>
        </p:txBody>
      </p:sp>
      <p:pic>
        <p:nvPicPr>
          <p:cNvPr id="5" name="Рисунок 4"/>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5786" y="2357430"/>
            <a:ext cx="6786610" cy="414340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rot="10800000" flipV="1">
            <a:off x="928630" y="790910"/>
            <a:ext cx="7572460" cy="45243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Упражнения: </a:t>
            </a:r>
            <a:b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"Лабиринты". Лабиринты хорошо развивают мелкую и крупную моторику, внимание, безотрывную линию. Ребёнку предлагаются разные по сложности лабиринты, в зависимости от его уровня. </a:t>
            </a:r>
            <a:b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"Телесные буквы" – придумать, каким способом можно показать букву при помощи тела, пальцев;</a:t>
            </a:r>
            <a:b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"Обвести букву" - по контурному изображению, по точкам;</a:t>
            </a:r>
            <a:b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"Письмо в воздухе" логопед рисует в воздухе фигуры, буквы, а ребенок должен узнать.</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ru-RU" dirty="0" smtClean="0"/>
              <a:t>Узнай буквы</a:t>
            </a:r>
          </a:p>
        </p:txBody>
      </p:sp>
      <p:sp>
        <p:nvSpPr>
          <p:cNvPr id="43011" name="Rectangle 3"/>
          <p:cNvSpPr>
            <a:spLocks noGrp="1" noChangeArrowheads="1"/>
          </p:cNvSpPr>
          <p:nvPr>
            <p:ph type="body" idx="1"/>
          </p:nvPr>
        </p:nvSpPr>
        <p:spPr/>
        <p:txBody>
          <a:bodyPr/>
          <a:lstStyle/>
          <a:p>
            <a:pPr eaLnBrk="1" hangingPunct="1">
              <a:buFontTx/>
              <a:buNone/>
            </a:pPr>
            <a:endParaRPr lang="ru-RU" dirty="0" smtClean="0"/>
          </a:p>
        </p:txBody>
      </p:sp>
      <p:sp>
        <p:nvSpPr>
          <p:cNvPr id="43012" name="WordArt 4"/>
          <p:cNvSpPr>
            <a:spLocks noChangeArrowheads="1" noChangeShapeType="1" noTextEdit="1"/>
          </p:cNvSpPr>
          <p:nvPr/>
        </p:nvSpPr>
        <p:spPr bwMode="auto">
          <a:xfrm>
            <a:off x="1447800" y="2057400"/>
            <a:ext cx="1143000" cy="1143000"/>
          </a:xfrm>
          <a:prstGeom prst="rect">
            <a:avLst/>
          </a:prstGeom>
        </p:spPr>
        <p:txBody>
          <a:bodyPr wrap="none" fromWordArt="1">
            <a:prstTxWarp prst="textPlain">
              <a:avLst>
                <a:gd name="adj" fmla="val 50000"/>
              </a:avLst>
            </a:prstTxWarp>
          </a:bodyPr>
          <a:lstStyle/>
          <a:p>
            <a:pPr algn="ctr"/>
            <a:r>
              <a:rPr lang="ru-RU" sz="3600" i="1" kern="10">
                <a:ln w="9525">
                  <a:solidFill>
                    <a:srgbClr val="000000"/>
                  </a:solidFill>
                  <a:round/>
                  <a:headEnd/>
                  <a:tailEnd/>
                </a:ln>
                <a:effectLst>
                  <a:outerShdw dist="35921" dir="2700000" algn="ctr" rotWithShape="0">
                    <a:srgbClr val="808080">
                      <a:alpha val="79999"/>
                    </a:srgbClr>
                  </a:outerShdw>
                </a:effectLst>
                <a:latin typeface="Arial"/>
                <a:cs typeface="Arial"/>
              </a:rPr>
              <a:t>Б</a:t>
            </a:r>
          </a:p>
        </p:txBody>
      </p:sp>
      <p:sp>
        <p:nvSpPr>
          <p:cNvPr id="43013" name="WordArt 5"/>
          <p:cNvSpPr>
            <a:spLocks noChangeArrowheads="1" noChangeShapeType="1" noTextEdit="1"/>
          </p:cNvSpPr>
          <p:nvPr/>
        </p:nvSpPr>
        <p:spPr bwMode="auto">
          <a:xfrm>
            <a:off x="6172200" y="1981200"/>
            <a:ext cx="990600" cy="1096963"/>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latin typeface="Arial"/>
                <a:cs typeface="Arial"/>
              </a:rPr>
              <a:t>В</a:t>
            </a:r>
          </a:p>
        </p:txBody>
      </p:sp>
      <p:sp>
        <p:nvSpPr>
          <p:cNvPr id="43014" name="WordArt 6"/>
          <p:cNvSpPr>
            <a:spLocks noChangeArrowheads="1" noChangeShapeType="1" noTextEdit="1"/>
          </p:cNvSpPr>
          <p:nvPr/>
        </p:nvSpPr>
        <p:spPr bwMode="auto">
          <a:xfrm>
            <a:off x="6172200" y="2057400"/>
            <a:ext cx="914400" cy="1096963"/>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latin typeface="Arial"/>
                <a:cs typeface="Arial"/>
              </a:rPr>
              <a:t>А</a:t>
            </a:r>
          </a:p>
        </p:txBody>
      </p:sp>
      <p:sp>
        <p:nvSpPr>
          <p:cNvPr id="43015" name="WordArt 7"/>
          <p:cNvSpPr>
            <a:spLocks noChangeArrowheads="1" noChangeShapeType="1" noTextEdit="1"/>
          </p:cNvSpPr>
          <p:nvPr/>
        </p:nvSpPr>
        <p:spPr bwMode="auto">
          <a:xfrm>
            <a:off x="1752600" y="2133600"/>
            <a:ext cx="985838" cy="1173163"/>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latin typeface="Arial"/>
                <a:cs typeface="Arial"/>
              </a:rPr>
              <a:t>У</a:t>
            </a:r>
          </a:p>
        </p:txBody>
      </p:sp>
      <p:sp>
        <p:nvSpPr>
          <p:cNvPr id="43016" name="WordArt 8"/>
          <p:cNvSpPr>
            <a:spLocks noChangeArrowheads="1" noChangeShapeType="1" noTextEdit="1"/>
          </p:cNvSpPr>
          <p:nvPr/>
        </p:nvSpPr>
        <p:spPr bwMode="auto">
          <a:xfrm>
            <a:off x="1676400" y="4114800"/>
            <a:ext cx="1219200" cy="1219200"/>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Ф</a:t>
            </a:r>
          </a:p>
        </p:txBody>
      </p:sp>
      <p:sp>
        <p:nvSpPr>
          <p:cNvPr id="43017" name="WordArt 9"/>
          <p:cNvSpPr>
            <a:spLocks noChangeArrowheads="1" noChangeShapeType="1" noTextEdit="1"/>
          </p:cNvSpPr>
          <p:nvPr/>
        </p:nvSpPr>
        <p:spPr bwMode="auto">
          <a:xfrm>
            <a:off x="1447800" y="4191000"/>
            <a:ext cx="928688" cy="1096963"/>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Э</a:t>
            </a:r>
          </a:p>
        </p:txBody>
      </p:sp>
      <p:sp>
        <p:nvSpPr>
          <p:cNvPr id="43018" name="WordArt 10"/>
          <p:cNvSpPr>
            <a:spLocks noChangeArrowheads="1" noChangeShapeType="1" noTextEdit="1"/>
          </p:cNvSpPr>
          <p:nvPr/>
        </p:nvSpPr>
        <p:spPr bwMode="auto">
          <a:xfrm>
            <a:off x="4572000" y="3657600"/>
            <a:ext cx="1123950" cy="1173163"/>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К</a:t>
            </a:r>
          </a:p>
        </p:txBody>
      </p:sp>
      <p:sp>
        <p:nvSpPr>
          <p:cNvPr id="43019" name="WordArt 11"/>
          <p:cNvSpPr>
            <a:spLocks noChangeArrowheads="1" noChangeShapeType="1" noTextEdit="1"/>
          </p:cNvSpPr>
          <p:nvPr/>
        </p:nvSpPr>
        <p:spPr bwMode="auto">
          <a:xfrm>
            <a:off x="4572000" y="3581400"/>
            <a:ext cx="1157288" cy="1249363"/>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a:cs typeface="Arial"/>
              </a:rPr>
              <a:t>Н</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42852"/>
            <a:ext cx="8229600" cy="785818"/>
          </a:xfrm>
        </p:spPr>
        <p:txBody>
          <a:bodyPr>
            <a:normAutofit/>
          </a:bodyPr>
          <a:lstStyle/>
          <a:p>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РАЗВИТИЕ ГРАФОМОТОРНЫХ НАВЫКОВ</a:t>
            </a:r>
            <a:endParaRPr lang="ru-RU" sz="3200" dirty="0"/>
          </a:p>
        </p:txBody>
      </p:sp>
      <p:sp>
        <p:nvSpPr>
          <p:cNvPr id="1026" name="Rectangle 2"/>
          <p:cNvSpPr>
            <a:spLocks noChangeArrowheads="1"/>
          </p:cNvSpPr>
          <p:nvPr/>
        </p:nvSpPr>
        <p:spPr bwMode="auto">
          <a:xfrm rot="10800000" flipV="1">
            <a:off x="500034" y="1018462"/>
            <a:ext cx="6000792"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Arial" pitchFamily="34" charset="0"/>
                <a:ea typeface="Times New Roman" pitchFamily="18" charset="0"/>
                <a:hlinkClick r:id="rId2"/>
              </a:rPr>
              <a:t>Развитие и </a:t>
            </a:r>
            <a:r>
              <a:rPr kumimoji="0" lang="ru-RU" sz="900" b="1" i="0" u="none" strike="noStrike" cap="none" normalizeH="0" baseline="0" dirty="0" err="1" smtClean="0">
                <a:ln>
                  <a:noFill/>
                </a:ln>
                <a:solidFill>
                  <a:schemeClr val="tx1"/>
                </a:solidFill>
                <a:effectLst/>
                <a:latin typeface="Arial" pitchFamily="34" charset="0"/>
                <a:ea typeface="Times New Roman" pitchFamily="18" charset="0"/>
                <a:hlinkClick r:id="rId2"/>
              </a:rPr>
              <a:t>кор</a:t>
            </a:r>
            <a:r>
              <a:rPr kumimoji="0" lang="ru-RU" sz="900" b="1" i="0" u="none" strike="noStrike" cap="none" normalizeH="0" baseline="0" dirty="0" smtClean="0">
                <a:ln>
                  <a:noFill/>
                </a:ln>
                <a:solidFill>
                  <a:schemeClr val="tx1"/>
                </a:solidFill>
                <a:effectLst/>
                <a:latin typeface="Arial" pitchFamily="34" charset="0"/>
                <a:ea typeface="Times New Roman" pitchFamily="18" charset="0"/>
                <a:hlinkClick r:id="rId2"/>
              </a:rPr>
              <a:t>. </a:t>
            </a:r>
            <a:r>
              <a:rPr kumimoji="0" lang="ru-RU" sz="900" b="1" i="0" u="none" strike="noStrike" cap="none" normalizeH="0" baseline="0" dirty="0" err="1" smtClean="0">
                <a:ln>
                  <a:noFill/>
                </a:ln>
                <a:solidFill>
                  <a:schemeClr val="tx1"/>
                </a:solidFill>
                <a:effectLst/>
                <a:latin typeface="Arial" pitchFamily="34" charset="0"/>
                <a:ea typeface="Times New Roman" pitchFamily="18" charset="0"/>
                <a:hlinkClick r:id="rId2"/>
              </a:rPr>
              <a:t>графо-моторных</a:t>
            </a:r>
            <a:r>
              <a:rPr kumimoji="0" lang="ru-RU" sz="900" b="1" i="0" u="none" strike="noStrike" cap="none" normalizeH="0" baseline="0" dirty="0" smtClean="0">
                <a:ln>
                  <a:noFill/>
                </a:ln>
                <a:solidFill>
                  <a:schemeClr val="tx1"/>
                </a:solidFill>
                <a:effectLst/>
                <a:latin typeface="Arial" pitchFamily="34" charset="0"/>
                <a:ea typeface="Times New Roman" pitchFamily="18" charset="0"/>
                <a:hlinkClick r:id="rId2"/>
              </a:rPr>
              <a:t> </a:t>
            </a:r>
            <a:r>
              <a:rPr kumimoji="0" lang="ru-RU" sz="900" b="1" i="0" u="none" strike="noStrike" cap="none" normalizeH="0" baseline="0" dirty="0" err="1" smtClean="0">
                <a:ln>
                  <a:noFill/>
                </a:ln>
                <a:solidFill>
                  <a:schemeClr val="tx1"/>
                </a:solidFill>
                <a:effectLst/>
                <a:latin typeface="Arial" pitchFamily="34" charset="0"/>
                <a:ea typeface="Times New Roman" pitchFamily="18" charset="0"/>
                <a:hlinkClick r:id="rId2"/>
              </a:rPr>
              <a:t>навыко</a:t>
            </a:r>
            <a:r>
              <a:rPr kumimoji="0" lang="en-US" sz="900" b="1" i="0" u="none" strike="noStrike" cap="none" normalizeH="0" baseline="0" dirty="0" smtClean="0">
                <a:ln>
                  <a:noFill/>
                </a:ln>
                <a:solidFill>
                  <a:schemeClr val="tx1"/>
                </a:solidFill>
                <a:effectLst/>
                <a:latin typeface="Arial" pitchFamily="34" charset="0"/>
                <a:ea typeface="Times New Roman" pitchFamily="18" charset="0"/>
                <a:hlinkClick r:id="rId2"/>
              </a:rPr>
              <a:t>e </a:t>
            </a:r>
            <a:r>
              <a:rPr kumimoji="0" lang="ru-RU" sz="900" b="1" i="0" u="none" strike="noStrike" cap="none" normalizeH="0" baseline="0" dirty="0" smtClean="0">
                <a:ln>
                  <a:noFill/>
                </a:ln>
                <a:solidFill>
                  <a:schemeClr val="tx1"/>
                </a:solidFill>
                <a:effectLst/>
                <a:latin typeface="Arial" pitchFamily="34" charset="0"/>
                <a:ea typeface="Times New Roman" pitchFamily="18" charset="0"/>
                <a:hlinkClick r:id="rId2"/>
              </a:rPr>
              <a:t>у детей  5-7л  в ч.2</a:t>
            </a:r>
            <a:r>
              <a:rPr kumimoji="0" lang="ru-RU" sz="9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900" b="0" i="0" u="none" strike="noStrike" cap="none" normalizeH="0" baseline="0" dirty="0" smtClean="0">
                <a:ln>
                  <a:noFill/>
                </a:ln>
                <a:solidFill>
                  <a:schemeClr val="tx1"/>
                </a:solidFill>
                <a:effectLst/>
                <a:latin typeface="Arial" pitchFamily="34" charset="0"/>
                <a:ea typeface="Times New Roman" pitchFamily="18" charset="0"/>
              </a:rPr>
            </a:br>
            <a:r>
              <a:rPr kumimoji="0" lang="ru-RU" sz="900" b="0" i="0" u="none" strike="noStrike" cap="none" normalizeH="0" baseline="0" dirty="0" smtClean="0">
                <a:ln>
                  <a:noFill/>
                </a:ln>
                <a:solidFill>
                  <a:schemeClr val="tx1"/>
                </a:solidFill>
                <a:effectLst/>
                <a:latin typeface="Arial" pitchFamily="34" charset="0"/>
                <a:ea typeface="Times New Roman" pitchFamily="18" charset="0"/>
              </a:rPr>
              <a:t>Автор: </a:t>
            </a:r>
            <a:r>
              <a:rPr kumimoji="0" lang="ru-RU" sz="900" b="0" i="0" u="none" strike="noStrike" cap="none" normalizeH="0" baseline="0" dirty="0" smtClean="0">
                <a:ln>
                  <a:noFill/>
                </a:ln>
                <a:solidFill>
                  <a:schemeClr val="tx1"/>
                </a:solidFill>
                <a:effectLst/>
                <a:latin typeface="Arial" pitchFamily="34" charset="0"/>
                <a:ea typeface="Times New Roman" pitchFamily="18" charset="0"/>
                <a:hlinkClick r:id="rId3"/>
              </a:rPr>
              <a:t>Иншакова О.Б.</a:t>
            </a:r>
            <a:r>
              <a:rPr kumimoji="0" lang="ru-RU" sz="900" b="0" i="0" u="none" strike="noStrike" cap="none" normalizeH="0" baseline="0" dirty="0" smtClean="0">
                <a:ln>
                  <a:noFill/>
                </a:ln>
                <a:solidFill>
                  <a:schemeClr val="tx1"/>
                </a:solidFill>
                <a:effectLst/>
                <a:latin typeface="Arial" pitchFamily="34" charset="0"/>
                <a:ea typeface="Times New Roman" pitchFamily="18" charset="0"/>
              </a:rPr>
              <a:t> </a:t>
            </a:r>
            <a:br>
              <a:rPr kumimoji="0" lang="ru-RU" sz="900" b="0" i="0" u="none" strike="noStrike" cap="none" normalizeH="0" baseline="0" dirty="0" smtClean="0">
                <a:ln>
                  <a:noFill/>
                </a:ln>
                <a:solidFill>
                  <a:schemeClr val="tx1"/>
                </a:solidFill>
                <a:effectLst/>
                <a:latin typeface="Arial" pitchFamily="34" charset="0"/>
                <a:ea typeface="Times New Roman" pitchFamily="18" charset="0"/>
              </a:rPr>
            </a:br>
            <a:r>
              <a:rPr kumimoji="0" lang="ru-RU" sz="900" b="0" i="0" u="none" strike="noStrike" cap="none" normalizeH="0" baseline="0" dirty="0" smtClean="0">
                <a:ln>
                  <a:noFill/>
                </a:ln>
                <a:solidFill>
                  <a:schemeClr val="tx1"/>
                </a:solidFill>
                <a:effectLst/>
                <a:latin typeface="Arial" pitchFamily="34" charset="0"/>
                <a:ea typeface="Times New Roman" pitchFamily="18" charset="0"/>
              </a:rPr>
              <a:t>Издательство: </a:t>
            </a:r>
            <a:r>
              <a:rPr kumimoji="0" lang="ru-RU" sz="900" b="0" i="0" u="none" strike="noStrike" cap="none" normalizeH="0" baseline="0" dirty="0" err="1" smtClean="0">
                <a:ln>
                  <a:noFill/>
                </a:ln>
                <a:solidFill>
                  <a:schemeClr val="tx1"/>
                </a:solidFill>
                <a:effectLst/>
                <a:latin typeface="Arial" pitchFamily="34" charset="0"/>
                <a:ea typeface="Times New Roman" pitchFamily="18" charset="0"/>
              </a:rPr>
              <a:t>Владос</a:t>
            </a:r>
            <a:r>
              <a:rPr kumimoji="0" lang="ru-RU" sz="900" b="0" i="0" u="none" strike="noStrike" cap="none" normalizeH="0" baseline="0" dirty="0" smtClean="0">
                <a:ln>
                  <a:noFill/>
                </a:ln>
                <a:solidFill>
                  <a:schemeClr val="tx1"/>
                </a:solidFill>
                <a:effectLst/>
                <a:latin typeface="Arial" pitchFamily="34" charset="0"/>
                <a:ea typeface="Times New Roman" pitchFamily="18" charset="0"/>
              </a:rPr>
              <a:t> </a:t>
            </a:r>
            <a:br>
              <a:rPr kumimoji="0" lang="ru-RU" sz="900" b="0" i="0" u="none" strike="noStrike" cap="none" normalizeH="0" baseline="0" dirty="0" smtClean="0">
                <a:ln>
                  <a:noFill/>
                </a:ln>
                <a:solidFill>
                  <a:schemeClr val="tx1"/>
                </a:solidFill>
                <a:effectLst/>
                <a:latin typeface="Arial" pitchFamily="34" charset="0"/>
                <a:ea typeface="Times New Roman" pitchFamily="18" charset="0"/>
              </a:rPr>
            </a:br>
            <a:r>
              <a:rPr kumimoji="0" lang="ru-RU" sz="900" b="0" i="0" u="none" strike="noStrike" cap="none" normalizeH="0" baseline="0" dirty="0" smtClean="0">
                <a:ln>
                  <a:noFill/>
                </a:ln>
                <a:solidFill>
                  <a:schemeClr val="tx1"/>
                </a:solidFill>
                <a:effectLst/>
                <a:latin typeface="Arial" pitchFamily="34" charset="0"/>
                <a:ea typeface="Times New Roman" pitchFamily="18" charset="0"/>
              </a:rPr>
              <a:t>Год издания: 2003 </a:t>
            </a:r>
            <a:br>
              <a:rPr kumimoji="0" lang="ru-RU" sz="900" b="0" i="0" u="none" strike="noStrike" cap="none" normalizeH="0" baseline="0" dirty="0" smtClean="0">
                <a:ln>
                  <a:noFill/>
                </a:ln>
                <a:solidFill>
                  <a:schemeClr val="tx1"/>
                </a:solidFill>
                <a:effectLst/>
                <a:latin typeface="Arial" pitchFamily="34" charset="0"/>
                <a:ea typeface="Times New Roman" pitchFamily="18" charset="0"/>
              </a:rPr>
            </a:br>
            <a:r>
              <a:rPr kumimoji="0" lang="ru-RU" sz="900" b="0" i="0" u="none" strike="noStrike" cap="none" normalizeH="0" baseline="0" dirty="0" smtClean="0">
                <a:ln>
                  <a:noFill/>
                </a:ln>
                <a:solidFill>
                  <a:schemeClr val="tx1"/>
                </a:solidFill>
                <a:effectLst/>
                <a:latin typeface="Arial" pitchFamily="34" charset="0"/>
                <a:ea typeface="Times New Roman" pitchFamily="18" charset="0"/>
              </a:rPr>
              <a:t>Страниц: 112</a:t>
            </a:r>
            <a:endParaRPr kumimoji="0" lang="ru-RU" sz="1800" b="0" i="0" u="none" strike="noStrike" cap="none" normalizeH="0" baseline="0" dirty="0" smtClean="0">
              <a:ln>
                <a:noFill/>
              </a:ln>
              <a:solidFill>
                <a:schemeClr val="tx1"/>
              </a:solidFill>
              <a:effectLst/>
              <a:latin typeface="Arial" pitchFamily="34" charset="0"/>
            </a:endParaRPr>
          </a:p>
        </p:txBody>
      </p:sp>
      <p:pic>
        <p:nvPicPr>
          <p:cNvPr id="1027" name="Picture 3"/>
          <p:cNvPicPr>
            <a:picLocks noChangeAspect="1" noChangeArrowheads="1"/>
          </p:cNvPicPr>
          <p:nvPr/>
        </p:nvPicPr>
        <p:blipFill>
          <a:blip r:embed="rId4"/>
          <a:srcRect/>
          <a:stretch>
            <a:fillRect/>
          </a:stretch>
        </p:blipFill>
        <p:spPr bwMode="auto">
          <a:xfrm>
            <a:off x="1428728" y="3214686"/>
            <a:ext cx="6477000" cy="3362325"/>
          </a:xfrm>
          <a:prstGeom prst="rect">
            <a:avLst/>
          </a:prstGeom>
          <a:noFill/>
          <a:ln w="9525">
            <a:noFill/>
            <a:miter lim="800000"/>
            <a:headEnd/>
            <a:tailEnd/>
          </a:ln>
        </p:spPr>
      </p:pic>
      <p:sp>
        <p:nvSpPr>
          <p:cNvPr id="8" name="Прямоугольник 7"/>
          <p:cNvSpPr/>
          <p:nvPr/>
        </p:nvSpPr>
        <p:spPr>
          <a:xfrm rot="10800000" flipV="1">
            <a:off x="642910" y="2002252"/>
            <a:ext cx="7429552" cy="369332"/>
          </a:xfrm>
          <a:prstGeom prst="rect">
            <a:avLst/>
          </a:prstGeom>
        </p:spPr>
        <p:txBody>
          <a:bodyPr wrap="square">
            <a:spAutoFit/>
          </a:bodyPr>
          <a:lstStyle/>
          <a:p>
            <a:r>
              <a:rPr lang="ru-RU" b="1" dirty="0" smtClean="0"/>
              <a:t>Узнавание изображений реальных предметов и их контуров</a:t>
            </a:r>
            <a:endParaRPr lang="ru-RU" dirty="0" smtClean="0"/>
          </a:p>
        </p:txBody>
      </p:sp>
      <p:sp>
        <p:nvSpPr>
          <p:cNvPr id="1028" name="Rectangle 4"/>
          <p:cNvSpPr>
            <a:spLocks noChangeArrowheads="1"/>
          </p:cNvSpPr>
          <p:nvPr/>
        </p:nvSpPr>
        <p:spPr bwMode="auto">
          <a:xfrm>
            <a:off x="0" y="2585318"/>
            <a:ext cx="9144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Посмотри</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на</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рисунок</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Покажи</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облако</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которое</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выше</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всех</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над</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землёй</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чуть</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ниже</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ещё</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ниже</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и</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самое</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низкое</a:t>
            </a:r>
            <a:r>
              <a:rPr kumimoji="0" lang="ru-RU" sz="1100" b="0" i="0" u="none" strike="noStrike" cap="none" normalizeH="0" baseline="0" dirty="0" smtClean="0">
                <a:ln>
                  <a:noFill/>
                </a:ln>
                <a:solidFill>
                  <a:srgbClr val="000000"/>
                </a:solidFill>
                <a:effectLst/>
                <a:latin typeface="Arial" pitchFamily="34" charset="0"/>
                <a:ea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7106"/>
          </a:xfrm>
        </p:spPr>
        <p:txBody>
          <a:bodyPr>
            <a:normAutofit fontScale="90000"/>
          </a:bodyPr>
          <a:lstStyle/>
          <a:p>
            <a:r>
              <a:rPr lang="ru-RU" sz="2200" b="1" dirty="0" smtClean="0"/>
              <a:t>Формирование зрительно-моторной координации</a:t>
            </a:r>
            <a:r>
              <a:rPr lang="ru-RU" sz="2200" dirty="0" smtClean="0"/>
              <a:t/>
            </a:r>
            <a:br>
              <a:rPr lang="ru-RU" sz="2200" dirty="0" smtClean="0"/>
            </a:br>
            <a:r>
              <a:rPr lang="ru-RU" sz="2200" dirty="0" smtClean="0"/>
              <a:t>Здесь используются задания, с помощью которых навык зрительного слежения подкрепляется движениями руки в направлениях сверху вниз, слева направо и по кругу против часовой стрелки, в результате чего у детей формируется зрительно-моторная координация.</a:t>
            </a:r>
            <a:br>
              <a:rPr lang="ru-RU" sz="2200" dirty="0" smtClean="0"/>
            </a:br>
            <a:endParaRPr lang="ru-RU" sz="2200" dirty="0"/>
          </a:p>
        </p:txBody>
      </p:sp>
      <p:pic>
        <p:nvPicPr>
          <p:cNvPr id="1026" name="Picture 2"/>
          <p:cNvPicPr>
            <a:picLocks noChangeAspect="1" noChangeArrowheads="1"/>
          </p:cNvPicPr>
          <p:nvPr/>
        </p:nvPicPr>
        <p:blipFill>
          <a:blip r:embed="rId2"/>
          <a:srcRect/>
          <a:stretch>
            <a:fillRect/>
          </a:stretch>
        </p:blipFill>
        <p:spPr bwMode="auto">
          <a:xfrm>
            <a:off x="2857488" y="2786058"/>
            <a:ext cx="6057900" cy="3886200"/>
          </a:xfrm>
          <a:prstGeom prst="rect">
            <a:avLst/>
          </a:prstGeom>
          <a:noFill/>
          <a:ln w="9525">
            <a:noFill/>
            <a:miter lim="800000"/>
            <a:headEnd/>
            <a:tailEnd/>
          </a:ln>
        </p:spPr>
      </p:pic>
      <p:sp>
        <p:nvSpPr>
          <p:cNvPr id="1027" name="Rectangle 3"/>
          <p:cNvSpPr>
            <a:spLocks noChangeArrowheads="1"/>
          </p:cNvSpPr>
          <p:nvPr/>
        </p:nvSpPr>
        <p:spPr bwMode="auto">
          <a:xfrm>
            <a:off x="285720" y="2085481"/>
            <a:ext cx="242889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Обведи</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дом</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направлениях</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указанных</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стрелками</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Сколько</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этажей</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доме</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ru-RU" sz="2800" dirty="0" smtClean="0"/>
              <a:t>План работы:</a:t>
            </a:r>
            <a:endParaRPr lang="ru-RU" sz="2800" dirty="0"/>
          </a:p>
        </p:txBody>
      </p:sp>
      <p:sp>
        <p:nvSpPr>
          <p:cNvPr id="3" name="Содержимое 2"/>
          <p:cNvSpPr>
            <a:spLocks noGrp="1"/>
          </p:cNvSpPr>
          <p:nvPr>
            <p:ph idx="1"/>
          </p:nvPr>
        </p:nvSpPr>
        <p:spPr>
          <a:xfrm>
            <a:off x="457200" y="1357298"/>
            <a:ext cx="8229600" cy="4768865"/>
          </a:xfrm>
        </p:spPr>
        <p:txBody>
          <a:bodyPr>
            <a:normAutofit/>
          </a:bodyPr>
          <a:lstStyle/>
          <a:p>
            <a:r>
              <a:rPr lang="ru-RU" sz="2400" dirty="0" smtClean="0"/>
              <a:t>1) Понятие </a:t>
            </a:r>
            <a:r>
              <a:rPr lang="ru-RU" sz="2400" dirty="0" err="1" smtClean="0"/>
              <a:t>дисграфии</a:t>
            </a:r>
            <a:endParaRPr lang="ru-RU" sz="2400" dirty="0" smtClean="0"/>
          </a:p>
          <a:p>
            <a:r>
              <a:rPr lang="ru-RU" sz="2400" dirty="0" smtClean="0"/>
              <a:t>2) Классификация </a:t>
            </a:r>
            <a:r>
              <a:rPr lang="ru-RU" sz="2400" dirty="0" err="1" smtClean="0"/>
              <a:t>дисграфии</a:t>
            </a:r>
            <a:endParaRPr lang="ru-RU" sz="2400" dirty="0" smtClean="0"/>
          </a:p>
          <a:p>
            <a:r>
              <a:rPr lang="ru-RU" sz="2400" dirty="0" smtClean="0"/>
              <a:t>3) Практическая работа</a:t>
            </a:r>
          </a:p>
          <a:p>
            <a:r>
              <a:rPr lang="ru-RU" sz="2400" dirty="0" smtClean="0"/>
              <a:t>4) Профилактика нарушений письменной речи</a:t>
            </a:r>
            <a:endParaRPr lang="ru-RU"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215370" cy="3071834"/>
          </a:xfrm>
        </p:spPr>
        <p:txBody>
          <a:bodyPr>
            <a:normAutofit fontScale="90000"/>
          </a:bodyPr>
          <a:lstStyle/>
          <a:p>
            <a:r>
              <a:rPr lang="ru-RU" sz="2200" b="1" dirty="0" smtClean="0"/>
              <a:t>Формирование зрительного слежения</a:t>
            </a:r>
            <a:r>
              <a:rPr lang="ru-RU" dirty="0" smtClean="0"/>
              <a:t/>
            </a:r>
            <a:br>
              <a:rPr lang="ru-RU" dirty="0" smtClean="0"/>
            </a:br>
            <a:r>
              <a:rPr lang="ru-RU" sz="2200" dirty="0" smtClean="0"/>
              <a:t/>
            </a:r>
            <a:br>
              <a:rPr lang="ru-RU" sz="2200" dirty="0" smtClean="0"/>
            </a:br>
            <a:r>
              <a:rPr lang="ru-RU" sz="2200" dirty="0" smtClean="0"/>
              <a:t>П</a:t>
            </a:r>
            <a:r>
              <a:rPr lang="ru-RU" sz="2200" dirty="0" smtClean="0"/>
              <a:t>ри </a:t>
            </a:r>
            <a:r>
              <a:rPr lang="ru-RU" sz="2200" dirty="0" smtClean="0"/>
              <a:t>выполнении </a:t>
            </a:r>
            <a:r>
              <a:rPr lang="ru-RU" sz="2200" dirty="0" smtClean="0"/>
              <a:t>подобных заданий, у </a:t>
            </a:r>
            <a:r>
              <a:rPr lang="ru-RU" sz="2200" dirty="0" smtClean="0"/>
              <a:t>детей формируется зрительное слежение в различных направлениях. Сначала в направлении сверху вниз, потом слева направо и по кругу, в направлении по кругу против часовой стрелки. Работа с </a:t>
            </a:r>
            <a:r>
              <a:rPr lang="ru-RU" sz="2200" dirty="0" smtClean="0"/>
              <a:t>перечисленными </a:t>
            </a:r>
            <a:r>
              <a:rPr lang="ru-RU" sz="2200" dirty="0" smtClean="0"/>
              <a:t>направлениями необходима для выработки правильного навыка письма, позволяю­щего ребенку достаточно легко осваивать скоропись.</a:t>
            </a:r>
            <a:br>
              <a:rPr lang="ru-RU" sz="2200" dirty="0" smtClean="0"/>
            </a:br>
            <a:endParaRPr lang="ru-RU" sz="2200" dirty="0"/>
          </a:p>
        </p:txBody>
      </p:sp>
      <p:pic>
        <p:nvPicPr>
          <p:cNvPr id="2050" name="Picture 2"/>
          <p:cNvPicPr>
            <a:picLocks noChangeAspect="1" noChangeArrowheads="1"/>
          </p:cNvPicPr>
          <p:nvPr/>
        </p:nvPicPr>
        <p:blipFill>
          <a:blip r:embed="rId2"/>
          <a:srcRect/>
          <a:stretch>
            <a:fillRect/>
          </a:stretch>
        </p:blipFill>
        <p:spPr bwMode="auto">
          <a:xfrm>
            <a:off x="4071934" y="4071942"/>
            <a:ext cx="4600575" cy="2381250"/>
          </a:xfrm>
          <a:prstGeom prst="rect">
            <a:avLst/>
          </a:prstGeom>
          <a:noFill/>
          <a:ln w="9525">
            <a:noFill/>
            <a:miter lim="800000"/>
            <a:headEnd/>
            <a:tailEnd/>
          </a:ln>
        </p:spPr>
      </p:pic>
      <p:sp>
        <p:nvSpPr>
          <p:cNvPr id="2051" name="Rectangle 3"/>
          <p:cNvSpPr>
            <a:spLocks noChangeArrowheads="1"/>
          </p:cNvSpPr>
          <p:nvPr/>
        </p:nvSpPr>
        <p:spPr bwMode="auto">
          <a:xfrm rot="10800000" flipV="1">
            <a:off x="0" y="351801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Назови</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рисунки</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и</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их</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форму</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в</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направлении</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указанном</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стрелкой</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5000660"/>
          </a:xfrm>
        </p:spPr>
        <p:txBody>
          <a:bodyPr>
            <a:normAutofit/>
          </a:bodyPr>
          <a:lstStyle/>
          <a:p>
            <a:endParaRPr lang="ru-RU" dirty="0"/>
          </a:p>
        </p:txBody>
      </p:sp>
      <p:sp>
        <p:nvSpPr>
          <p:cNvPr id="47105" name="Rectangle 1"/>
          <p:cNvSpPr>
            <a:spLocks noChangeArrowheads="1"/>
          </p:cNvSpPr>
          <p:nvPr/>
        </p:nvSpPr>
        <p:spPr bwMode="auto">
          <a:xfrm rot="10800000" flipV="1">
            <a:off x="500034" y="493615"/>
            <a:ext cx="8215370" cy="526297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Развитие зрительного восприятия, совершенствование зрительно-двигательной координации.</a:t>
            </a:r>
            <a:b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Упражнения:</a:t>
            </a:r>
            <a:b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"Посчитай до 30"</a:t>
            </a:r>
            <a:b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Развитие зрительного внимания. На карточке нарисовано 30 цифр, которые расположены не по порядку. Ребенок должен назвать и показать все цифры по порядку. Также проводится игра "Найди все буквы".</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При </a:t>
            </a:r>
            <a:r>
              <a:rPr kumimoji="0" lang="ru-RU"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дисграфии</a:t>
            </a: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можно каждый день (на 5 мин.) давать ребенку задание: вычеркивать определенные буквы в тексте (но не в газетном); при усложнении можно одни вычеркивать, а другие обводить – хорошо, если это будут «схожие» буквы);</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Вводить медленное (но внимательное) списывание текста.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8129" name="Rectangle 1"/>
          <p:cNvSpPr>
            <a:spLocks noChangeArrowheads="1"/>
          </p:cNvSpPr>
          <p:nvPr/>
        </p:nvSpPr>
        <p:spPr bwMode="auto">
          <a:xfrm>
            <a:off x="428596" y="285728"/>
            <a:ext cx="8358246" cy="304698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Развитие осязания, обоняния, определение различных свойств предметов. </a:t>
            </a:r>
            <a:b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Упражнения: </a:t>
            </a:r>
            <a:b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"Что за буква?". Из предложенных букв ребёнок составляет слово, ощупав буквы по порядку с закрытыми глазами.</a:t>
            </a:r>
            <a:b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"Нарисуй букву ". Пальцем на руке нарисовать геометрическую фигуру (треугольник, круг), буквы. Ребёнок отгадывает, что нарисовали.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428760"/>
          </a:xfrm>
        </p:spPr>
        <p:txBody>
          <a:bodyPr>
            <a:normAutofit/>
          </a:bodyPr>
          <a:lstStyle/>
          <a:p>
            <a:r>
              <a:rPr lang="ru-RU" sz="2800" b="1" dirty="0" smtClean="0">
                <a:solidFill>
                  <a:schemeClr val="tx2"/>
                </a:solidFill>
              </a:rPr>
              <a:t>Воспитание слуховой дифференциации звуков речи</a:t>
            </a:r>
            <a:br>
              <a:rPr lang="ru-RU" sz="2800" b="1" dirty="0" smtClean="0">
                <a:solidFill>
                  <a:schemeClr val="tx2"/>
                </a:solidFill>
              </a:rPr>
            </a:br>
            <a:endParaRPr lang="ru-RU" sz="2800" dirty="0"/>
          </a:p>
        </p:txBody>
      </p:sp>
      <p:sp>
        <p:nvSpPr>
          <p:cNvPr id="3" name="Прямоугольник 2"/>
          <p:cNvSpPr/>
          <p:nvPr/>
        </p:nvSpPr>
        <p:spPr>
          <a:xfrm>
            <a:off x="285720" y="1500174"/>
            <a:ext cx="4929222" cy="923330"/>
          </a:xfrm>
          <a:prstGeom prst="rect">
            <a:avLst/>
          </a:prstGeom>
        </p:spPr>
        <p:txBody>
          <a:bodyPr wrap="square">
            <a:spAutoFit/>
          </a:bodyPr>
          <a:lstStyle/>
          <a:p>
            <a:r>
              <a:rPr lang="ru-RU" dirty="0" smtClean="0"/>
              <a:t>Игра «Подбери ключик». </a:t>
            </a:r>
          </a:p>
          <a:p>
            <a:r>
              <a:rPr lang="ru-RU" dirty="0" smtClean="0"/>
              <a:t>В данной игре слова пальто, бант, батон, боты, павлин и др.</a:t>
            </a:r>
          </a:p>
        </p:txBody>
      </p:sp>
      <p:sp>
        <p:nvSpPr>
          <p:cNvPr id="4" name="Lock">
            <a:hlinkClick r:id="" action="ppaction://macro?name=NET"/>
          </p:cNvPr>
          <p:cNvSpPr>
            <a:spLocks noEditPoints="1" noChangeArrowheads="1"/>
          </p:cNvSpPr>
          <p:nvPr/>
        </p:nvSpPr>
        <p:spPr bwMode="auto">
          <a:xfrm>
            <a:off x="1428728" y="4214819"/>
            <a:ext cx="863600" cy="114300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FFCC00"/>
          </a:solidFill>
          <a:ln w="38100">
            <a:solidFill>
              <a:schemeClr val="bg1"/>
            </a:solidFill>
            <a:miter lim="800000"/>
            <a:headEnd/>
            <a:tailEnd/>
          </a:ln>
        </p:spPr>
        <p:txBody>
          <a:bodyPr anchor="ctr" anchorCtr="1"/>
          <a:lstStyle/>
          <a:p>
            <a:pPr algn="ctr"/>
            <a:endParaRPr lang="ru-RU" sz="4000" b="1" dirty="0"/>
          </a:p>
          <a:p>
            <a:pPr algn="ctr"/>
            <a:r>
              <a:rPr lang="ru-RU" sz="4000" b="1" dirty="0">
                <a:solidFill>
                  <a:srgbClr val="000000"/>
                </a:solidFill>
              </a:rPr>
              <a:t>П</a:t>
            </a:r>
          </a:p>
          <a:p>
            <a:pPr algn="ctr"/>
            <a:endParaRPr lang="ru-RU" sz="4000" b="1" dirty="0"/>
          </a:p>
        </p:txBody>
      </p:sp>
      <p:sp>
        <p:nvSpPr>
          <p:cNvPr id="5" name="Lock">
            <a:hlinkClick r:id="" action="ppaction://macro?name=DA"/>
          </p:cNvPr>
          <p:cNvSpPr>
            <a:spLocks noEditPoints="1" noChangeArrowheads="1"/>
          </p:cNvSpPr>
          <p:nvPr/>
        </p:nvSpPr>
        <p:spPr bwMode="auto">
          <a:xfrm>
            <a:off x="214282" y="4286256"/>
            <a:ext cx="865188" cy="1047744"/>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FFFF00"/>
          </a:solidFill>
          <a:ln w="38100">
            <a:solidFill>
              <a:schemeClr val="bg1"/>
            </a:solidFill>
            <a:miter lim="800000"/>
            <a:headEnd/>
            <a:tailEnd/>
          </a:ln>
        </p:spPr>
        <p:txBody>
          <a:bodyPr anchor="ctr" anchorCtr="1"/>
          <a:lstStyle/>
          <a:p>
            <a:pPr algn="ctr"/>
            <a:r>
              <a:rPr lang="ru-RU" sz="4000" b="1" dirty="0">
                <a:solidFill>
                  <a:srgbClr val="000000"/>
                </a:solidFill>
              </a:rPr>
              <a:t>Б</a:t>
            </a:r>
          </a:p>
        </p:txBody>
      </p:sp>
      <p:pic>
        <p:nvPicPr>
          <p:cNvPr id="6" name="Picture 24" descr="MCj02396970000[1]"/>
          <p:cNvPicPr>
            <a:picLocks noChangeAspect="1" noChangeArrowheads="1"/>
          </p:cNvPicPr>
          <p:nvPr/>
        </p:nvPicPr>
        <p:blipFill>
          <a:blip r:embed="rId2"/>
          <a:srcRect/>
          <a:stretch>
            <a:fillRect/>
          </a:stretch>
        </p:blipFill>
        <p:spPr bwMode="auto">
          <a:xfrm rot="1188264">
            <a:off x="95206" y="2560084"/>
            <a:ext cx="900113" cy="719138"/>
          </a:xfrm>
          <a:prstGeom prst="rect">
            <a:avLst/>
          </a:prstGeom>
          <a:noFill/>
          <a:ln w="9525">
            <a:noFill/>
            <a:miter lim="800000"/>
            <a:headEnd/>
            <a:tailEnd/>
          </a:ln>
        </p:spPr>
      </p:pic>
      <p:pic>
        <p:nvPicPr>
          <p:cNvPr id="7" name="Picture 24" descr="MCj02396970000[1]"/>
          <p:cNvPicPr>
            <a:picLocks noChangeAspect="1" noChangeArrowheads="1"/>
          </p:cNvPicPr>
          <p:nvPr/>
        </p:nvPicPr>
        <p:blipFill>
          <a:blip r:embed="rId2"/>
          <a:srcRect/>
          <a:stretch>
            <a:fillRect/>
          </a:stretch>
        </p:blipFill>
        <p:spPr bwMode="auto">
          <a:xfrm rot="1188264">
            <a:off x="309490" y="3131588"/>
            <a:ext cx="900113" cy="719138"/>
          </a:xfrm>
          <a:prstGeom prst="rect">
            <a:avLst/>
          </a:prstGeom>
          <a:noFill/>
          <a:ln w="9525">
            <a:noFill/>
            <a:miter lim="800000"/>
            <a:headEnd/>
            <a:tailEnd/>
          </a:ln>
        </p:spPr>
      </p:pic>
      <p:pic>
        <p:nvPicPr>
          <p:cNvPr id="8" name="Picture 24" descr="MCj02396970000[1]"/>
          <p:cNvPicPr>
            <a:picLocks noChangeAspect="1" noChangeArrowheads="1"/>
          </p:cNvPicPr>
          <p:nvPr/>
        </p:nvPicPr>
        <p:blipFill>
          <a:blip r:embed="rId2"/>
          <a:srcRect/>
          <a:stretch>
            <a:fillRect/>
          </a:stretch>
        </p:blipFill>
        <p:spPr bwMode="auto">
          <a:xfrm rot="1188264">
            <a:off x="1666811" y="2488647"/>
            <a:ext cx="900113" cy="719138"/>
          </a:xfrm>
          <a:prstGeom prst="rect">
            <a:avLst/>
          </a:prstGeom>
          <a:noFill/>
          <a:ln w="9525">
            <a:noFill/>
            <a:miter lim="800000"/>
            <a:headEnd/>
            <a:tailEnd/>
          </a:ln>
        </p:spPr>
      </p:pic>
      <p:pic>
        <p:nvPicPr>
          <p:cNvPr id="10" name="Picture 2"/>
          <p:cNvPicPr>
            <a:picLocks noChangeAspect="1" noChangeArrowheads="1"/>
          </p:cNvPicPr>
          <p:nvPr/>
        </p:nvPicPr>
        <p:blipFill>
          <a:blip r:embed="rId3"/>
          <a:srcRect/>
          <a:stretch>
            <a:fillRect/>
          </a:stretch>
        </p:blipFill>
        <p:spPr bwMode="auto">
          <a:xfrm>
            <a:off x="7215206" y="4500570"/>
            <a:ext cx="1643075" cy="2071702"/>
          </a:xfrm>
          <a:prstGeom prst="rect">
            <a:avLst/>
          </a:prstGeom>
          <a:noFill/>
          <a:ln w="9525">
            <a:noFill/>
            <a:miter lim="800000"/>
            <a:headEnd/>
            <a:tailEnd/>
          </a:ln>
          <a:effectLst/>
        </p:spPr>
      </p:pic>
      <p:sp>
        <p:nvSpPr>
          <p:cNvPr id="11" name="Прямоугольник 10"/>
          <p:cNvSpPr/>
          <p:nvPr/>
        </p:nvSpPr>
        <p:spPr>
          <a:xfrm>
            <a:off x="3000364" y="2714620"/>
            <a:ext cx="4071950" cy="3970318"/>
          </a:xfrm>
          <a:prstGeom prst="rect">
            <a:avLst/>
          </a:prstGeom>
        </p:spPr>
        <p:txBody>
          <a:bodyPr wrap="square">
            <a:spAutoFit/>
          </a:bodyPr>
          <a:lstStyle/>
          <a:p>
            <a:r>
              <a:rPr lang="ru-RU" dirty="0" smtClean="0"/>
              <a:t>Упражнение «Шнурки» Данное упражнение ориентировано не только на формирование умения дифференцировать смешиваемые в произношении звуки, но и на развитие мелкой моторики пальцев рук, на формирование зрительно-пространственных представлений и бытовых навыков – шнуровка. Последовательное чередование действий способствует формированию программы действий. Оборудование: макет для шнуровки с прозрачными кармашками.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1.27168E-6 L -0.03333 0.49942 " pathEditMode="relative" ptsTypes="AA">
                                      <p:cBhvr>
                                        <p:cTn id="6" dur="2000" fill="hold"/>
                                        <p:tgtEl>
                                          <p:spTgt spid="6"/>
                                        </p:tgtEl>
                                        <p:attrNameLst>
                                          <p:attrName>ppt_x</p:attrName>
                                          <p:attrName>ppt_y</p:attrName>
                                        </p:attrNameLst>
                                      </p:cBhvr>
                                    </p:animMotion>
                                  </p:childTnLst>
                                </p:cTn>
                              </p:par>
                            </p:childTnLst>
                          </p:cTn>
                        </p:par>
                        <p:par>
                          <p:cTn id="7" fill="hold">
                            <p:stCondLst>
                              <p:cond delay="2000"/>
                            </p:stCondLst>
                            <p:childTnLst>
                              <p:par>
                                <p:cTn id="8" presetID="4" presetClass="exit" presetSubtype="16" fill="hold" nodeType="afterEffect">
                                  <p:stCondLst>
                                    <p:cond delay="0"/>
                                  </p:stCondLst>
                                  <p:childTnLst>
                                    <p:animEffect transition="out" filter="box(in)">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2500"/>
                            </p:stCondLst>
                            <p:childTnLst>
                              <p:par>
                                <p:cTn id="12" presetID="53"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092 0.03653 L 0.19253 0.52486 " pathEditMode="relative" rAng="0" ptsTypes="AA">
                                      <p:cBhvr>
                                        <p:cTn id="20" dur="2000" fill="hold"/>
                                        <p:tgtEl>
                                          <p:spTgt spid="7"/>
                                        </p:tgtEl>
                                        <p:attrNameLst>
                                          <p:attrName>ppt_x</p:attrName>
                                          <p:attrName>ppt_y</p:attrName>
                                        </p:attrNameLst>
                                      </p:cBhvr>
                                      <p:rCtr x="92" y="244"/>
                                    </p:animMotion>
                                  </p:childTnLst>
                                </p:cTn>
                              </p:par>
                            </p:childTnLst>
                          </p:cTn>
                        </p:par>
                        <p:par>
                          <p:cTn id="21" fill="hold">
                            <p:stCondLst>
                              <p:cond delay="2000"/>
                            </p:stCondLst>
                            <p:childTnLst>
                              <p:par>
                                <p:cTn id="22" presetID="4" presetClass="exit" presetSubtype="16" fill="hold" nodeType="afterEffect">
                                  <p:stCondLst>
                                    <p:cond delay="0"/>
                                  </p:stCondLst>
                                  <p:childTnLst>
                                    <p:animEffect transition="out" filter="box(i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par>
                          <p:cTn id="25" fill="hold">
                            <p:stCondLst>
                              <p:cond delay="2500"/>
                            </p:stCondLst>
                            <p:childTnLst>
                              <p:par>
                                <p:cTn id="26" presetID="53"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092 0.03653 L 0.19253 0.52486 " pathEditMode="relative" rAng="0" ptsTypes="AA">
                                      <p:cBhvr>
                                        <p:cTn id="34" dur="2000" fill="hold"/>
                                        <p:tgtEl>
                                          <p:spTgt spid="8"/>
                                        </p:tgtEl>
                                        <p:attrNameLst>
                                          <p:attrName>ppt_x</p:attrName>
                                          <p:attrName>ppt_y</p:attrName>
                                        </p:attrNameLst>
                                      </p:cBhvr>
                                      <p:rCtr x="92" y="244"/>
                                    </p:animMotion>
                                  </p:childTnLst>
                                </p:cTn>
                              </p:par>
                            </p:childTnLst>
                          </p:cTn>
                        </p:par>
                        <p:par>
                          <p:cTn id="35" fill="hold">
                            <p:stCondLst>
                              <p:cond delay="2000"/>
                            </p:stCondLst>
                            <p:childTnLst>
                              <p:par>
                                <p:cTn id="36" presetID="4" presetClass="exit" presetSubtype="16" fill="hold" nodeType="afterEffect">
                                  <p:stCondLst>
                                    <p:cond delay="0"/>
                                  </p:stCondLst>
                                  <p:childTnLst>
                                    <p:animEffect transition="out" filter="box(in)">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smtClean="0"/>
              <a:t/>
            </a:r>
            <a:br>
              <a:rPr lang="ru-RU" sz="2800" b="1" dirty="0" smtClean="0"/>
            </a:br>
            <a:r>
              <a:rPr lang="ru-RU" sz="2800" b="1" dirty="0" smtClean="0"/>
              <a:t>Игра «Слоги перепутались»</a:t>
            </a:r>
            <a:br>
              <a:rPr lang="ru-RU" sz="2800" b="1" dirty="0" smtClean="0"/>
            </a:br>
            <a:r>
              <a:rPr lang="ru-RU" sz="2800" b="1" dirty="0" smtClean="0"/>
              <a:t>(вырабатывается умение производить дифференциацию слогов)</a:t>
            </a:r>
            <a:br>
              <a:rPr lang="ru-RU" sz="2800" b="1" dirty="0" smtClean="0"/>
            </a:br>
            <a:endParaRPr lang="ru-RU" sz="2400" dirty="0"/>
          </a:p>
        </p:txBody>
      </p:sp>
      <p:sp>
        <p:nvSpPr>
          <p:cNvPr id="3" name="Прямоугольник 2"/>
          <p:cNvSpPr/>
          <p:nvPr/>
        </p:nvSpPr>
        <p:spPr>
          <a:xfrm>
            <a:off x="357159" y="1428736"/>
            <a:ext cx="2428891" cy="523220"/>
          </a:xfrm>
          <a:prstGeom prst="rect">
            <a:avLst/>
          </a:prstGeom>
        </p:spPr>
        <p:txBody>
          <a:bodyPr wrap="square">
            <a:spAutoFit/>
          </a:bodyPr>
          <a:lstStyle/>
          <a:p>
            <a:pPr algn="ctr"/>
            <a:r>
              <a:rPr lang="ru-RU" sz="2800" kern="10" dirty="0" err="1" smtClean="0">
                <a:ln w="9525">
                  <a:solidFill>
                    <a:srgbClr val="000000"/>
                  </a:solidFill>
                  <a:round/>
                  <a:headEnd/>
                  <a:tailEnd/>
                </a:ln>
                <a:solidFill>
                  <a:srgbClr val="FFFFFF"/>
                </a:solidFill>
                <a:latin typeface="Arial"/>
                <a:cs typeface="Arial"/>
              </a:rPr>
              <a:t>точ</a:t>
            </a:r>
            <a:r>
              <a:rPr lang="ru-RU" sz="2800" kern="10" dirty="0" smtClean="0">
                <a:ln w="9525">
                  <a:solidFill>
                    <a:srgbClr val="000000"/>
                  </a:solidFill>
                  <a:round/>
                  <a:headEnd/>
                  <a:tailEnd/>
                </a:ln>
                <a:solidFill>
                  <a:srgbClr val="FFFFFF"/>
                </a:solidFill>
                <a:latin typeface="Arial"/>
                <a:cs typeface="Arial"/>
              </a:rPr>
              <a:t>, </a:t>
            </a:r>
            <a:r>
              <a:rPr lang="ru-RU" sz="2800" kern="10" dirty="0" err="1" smtClean="0">
                <a:ln w="9525">
                  <a:solidFill>
                    <a:srgbClr val="000000"/>
                  </a:solidFill>
                  <a:round/>
                  <a:headEnd/>
                  <a:tailEnd/>
                </a:ln>
                <a:solidFill>
                  <a:srgbClr val="FFFFFF"/>
                </a:solidFill>
                <a:latin typeface="Arial"/>
                <a:cs typeface="Arial"/>
              </a:rPr>
              <a:t>ве</a:t>
            </a:r>
            <a:r>
              <a:rPr lang="ru-RU" sz="2800" kern="10" dirty="0" smtClean="0">
                <a:ln w="9525">
                  <a:solidFill>
                    <a:srgbClr val="000000"/>
                  </a:solidFill>
                  <a:round/>
                  <a:headEnd/>
                  <a:tailEnd/>
                </a:ln>
                <a:solidFill>
                  <a:srgbClr val="FFFFFF"/>
                </a:solidFill>
                <a:latin typeface="Arial"/>
                <a:cs typeface="Arial"/>
              </a:rPr>
              <a:t>, </a:t>
            </a:r>
            <a:r>
              <a:rPr lang="ru-RU" sz="2800" kern="10" dirty="0" err="1" smtClean="0">
                <a:ln w="9525">
                  <a:solidFill>
                    <a:srgbClr val="000000"/>
                  </a:solidFill>
                  <a:round/>
                  <a:headEnd/>
                  <a:tailEnd/>
                </a:ln>
                <a:solidFill>
                  <a:srgbClr val="FFFFFF"/>
                </a:solidFill>
                <a:latin typeface="Arial"/>
                <a:cs typeface="Arial"/>
              </a:rPr>
              <a:t>ка</a:t>
            </a:r>
            <a:endParaRPr lang="ru-RU" sz="2800" kern="10" dirty="0">
              <a:ln w="9525">
                <a:solidFill>
                  <a:srgbClr val="000000"/>
                </a:solidFill>
                <a:round/>
                <a:headEnd/>
                <a:tailEnd/>
              </a:ln>
              <a:solidFill>
                <a:srgbClr val="FFFFFF"/>
              </a:solidFill>
              <a:latin typeface="Arial"/>
              <a:cs typeface="Arial"/>
            </a:endParaRPr>
          </a:p>
        </p:txBody>
      </p:sp>
      <p:sp>
        <p:nvSpPr>
          <p:cNvPr id="4" name="Прямоугольник 3"/>
          <p:cNvSpPr/>
          <p:nvPr/>
        </p:nvSpPr>
        <p:spPr>
          <a:xfrm>
            <a:off x="785786" y="3244334"/>
            <a:ext cx="1928826" cy="523220"/>
          </a:xfrm>
          <a:prstGeom prst="rect">
            <a:avLst/>
          </a:prstGeom>
        </p:spPr>
        <p:txBody>
          <a:bodyPr wrap="square">
            <a:spAutoFit/>
          </a:bodyPr>
          <a:lstStyle/>
          <a:p>
            <a:pPr algn="ctr"/>
            <a:r>
              <a:rPr lang="ru-RU" sz="2800" kern="10" dirty="0" err="1" smtClean="0">
                <a:ln w="9525">
                  <a:solidFill>
                    <a:srgbClr val="000000"/>
                  </a:solidFill>
                  <a:round/>
                  <a:headEnd/>
                  <a:tailEnd/>
                </a:ln>
                <a:solidFill>
                  <a:srgbClr val="FFFFFF"/>
                </a:solidFill>
                <a:latin typeface="Arial"/>
                <a:cs typeface="Arial"/>
              </a:rPr>
              <a:t>ка</a:t>
            </a:r>
            <a:r>
              <a:rPr lang="ru-RU" sz="2800" kern="10" dirty="0" smtClean="0">
                <a:ln w="9525">
                  <a:solidFill>
                    <a:srgbClr val="000000"/>
                  </a:solidFill>
                  <a:round/>
                  <a:headEnd/>
                  <a:tailEnd/>
                </a:ln>
                <a:solidFill>
                  <a:srgbClr val="FFFFFF"/>
                </a:solidFill>
                <a:latin typeface="Arial"/>
                <a:cs typeface="Arial"/>
              </a:rPr>
              <a:t>, кол, </a:t>
            </a:r>
            <a:r>
              <a:rPr lang="ru-RU" sz="2800" kern="10" dirty="0" err="1" smtClean="0">
                <a:ln w="9525">
                  <a:solidFill>
                    <a:srgbClr val="000000"/>
                  </a:solidFill>
                  <a:round/>
                  <a:headEnd/>
                  <a:tailEnd/>
                </a:ln>
                <a:solidFill>
                  <a:srgbClr val="FFFFFF"/>
                </a:solidFill>
                <a:latin typeface="Arial"/>
                <a:cs typeface="Arial"/>
              </a:rPr>
              <a:t>ку</a:t>
            </a:r>
            <a:endParaRPr lang="ru-RU" sz="2800" kern="10" dirty="0">
              <a:ln w="9525">
                <a:solidFill>
                  <a:srgbClr val="000000"/>
                </a:solidFill>
                <a:round/>
                <a:headEnd/>
                <a:tailEnd/>
              </a:ln>
              <a:solidFill>
                <a:srgbClr val="FFFFFF"/>
              </a:solidFill>
              <a:latin typeface="Arial"/>
              <a:cs typeface="Arial"/>
            </a:endParaRPr>
          </a:p>
        </p:txBody>
      </p:sp>
      <p:sp>
        <p:nvSpPr>
          <p:cNvPr id="6" name="Прямоугольник 5"/>
          <p:cNvSpPr/>
          <p:nvPr/>
        </p:nvSpPr>
        <p:spPr>
          <a:xfrm>
            <a:off x="642910" y="5045274"/>
            <a:ext cx="2214578" cy="523220"/>
          </a:xfrm>
          <a:prstGeom prst="rect">
            <a:avLst/>
          </a:prstGeom>
        </p:spPr>
        <p:txBody>
          <a:bodyPr wrap="square">
            <a:spAutoFit/>
          </a:bodyPr>
          <a:lstStyle/>
          <a:p>
            <a:pPr algn="ctr"/>
            <a:r>
              <a:rPr lang="ru-RU" sz="2800" kern="10" dirty="0" err="1" smtClean="0">
                <a:ln w="9525">
                  <a:solidFill>
                    <a:srgbClr val="000000"/>
                  </a:solidFill>
                  <a:round/>
                  <a:headEnd/>
                  <a:tailEnd/>
                </a:ln>
                <a:solidFill>
                  <a:srgbClr val="FFFFFF"/>
                </a:solidFill>
                <a:latin typeface="Arial"/>
                <a:cs typeface="Arial"/>
              </a:rPr>
              <a:t>доч</a:t>
            </a:r>
            <a:r>
              <a:rPr lang="ru-RU" sz="2800" kern="10" dirty="0" smtClean="0">
                <a:ln w="9525">
                  <a:solidFill>
                    <a:srgbClr val="000000"/>
                  </a:solidFill>
                  <a:round/>
                  <a:headEnd/>
                  <a:tailEnd/>
                </a:ln>
                <a:solidFill>
                  <a:srgbClr val="FFFFFF"/>
                </a:solidFill>
                <a:latin typeface="Arial"/>
                <a:cs typeface="Arial"/>
              </a:rPr>
              <a:t>, </a:t>
            </a:r>
            <a:r>
              <a:rPr lang="ru-RU" sz="2800" kern="10" dirty="0" err="1" smtClean="0">
                <a:ln w="9525">
                  <a:solidFill>
                    <a:srgbClr val="000000"/>
                  </a:solidFill>
                  <a:round/>
                  <a:headEnd/>
                  <a:tailEnd/>
                </a:ln>
                <a:solidFill>
                  <a:srgbClr val="FFFFFF"/>
                </a:solidFill>
                <a:latin typeface="Arial"/>
                <a:cs typeface="Arial"/>
              </a:rPr>
              <a:t>ду</a:t>
            </a:r>
            <a:r>
              <a:rPr lang="ru-RU" sz="2800" kern="10" dirty="0" smtClean="0">
                <a:ln w="9525">
                  <a:solidFill>
                    <a:srgbClr val="000000"/>
                  </a:solidFill>
                  <a:round/>
                  <a:headEnd/>
                  <a:tailEnd/>
                </a:ln>
                <a:solidFill>
                  <a:srgbClr val="FFFFFF"/>
                </a:solidFill>
                <a:latin typeface="Arial"/>
                <a:cs typeface="Arial"/>
              </a:rPr>
              <a:t>, </a:t>
            </a:r>
            <a:r>
              <a:rPr lang="ru-RU" sz="2800" kern="10" dirty="0" err="1" smtClean="0">
                <a:ln w="9525">
                  <a:solidFill>
                    <a:srgbClr val="000000"/>
                  </a:solidFill>
                  <a:round/>
                  <a:headEnd/>
                  <a:tailEnd/>
                </a:ln>
                <a:solidFill>
                  <a:srgbClr val="FFFFFF"/>
                </a:solidFill>
                <a:latin typeface="Arial"/>
                <a:cs typeface="Arial"/>
              </a:rPr>
              <a:t>ка</a:t>
            </a:r>
            <a:endParaRPr lang="ru-RU" sz="2800" kern="10" dirty="0">
              <a:ln w="9525">
                <a:solidFill>
                  <a:srgbClr val="000000"/>
                </a:solidFill>
                <a:round/>
                <a:headEnd/>
                <a:tailEnd/>
              </a:ln>
              <a:solidFill>
                <a:srgbClr val="FFFFFF"/>
              </a:solidFill>
              <a:latin typeface="Arial"/>
              <a:cs typeface="Arial"/>
            </a:endParaRPr>
          </a:p>
        </p:txBody>
      </p:sp>
      <p:pic>
        <p:nvPicPr>
          <p:cNvPr id="7" name="Picture 10" descr="3557484"/>
          <p:cNvPicPr>
            <a:picLocks noChangeAspect="1" noChangeArrowheads="1"/>
          </p:cNvPicPr>
          <p:nvPr/>
        </p:nvPicPr>
        <p:blipFill>
          <a:blip r:embed="rId2"/>
          <a:srcRect/>
          <a:stretch>
            <a:fillRect/>
          </a:stretch>
        </p:blipFill>
        <p:spPr bwMode="auto">
          <a:xfrm>
            <a:off x="4357686" y="1428736"/>
            <a:ext cx="2028828" cy="1643074"/>
          </a:xfrm>
          <a:prstGeom prst="rect">
            <a:avLst/>
          </a:prstGeom>
          <a:noFill/>
          <a:ln w="9525">
            <a:noFill/>
            <a:miter lim="800000"/>
            <a:headEnd/>
            <a:tailEnd/>
          </a:ln>
        </p:spPr>
      </p:pic>
      <p:pic>
        <p:nvPicPr>
          <p:cNvPr id="8" name="Picture 8" descr="64322854_022939801"/>
          <p:cNvPicPr>
            <a:picLocks noChangeAspect="1" noChangeArrowheads="1"/>
          </p:cNvPicPr>
          <p:nvPr/>
        </p:nvPicPr>
        <p:blipFill>
          <a:blip r:embed="rId3"/>
          <a:srcRect/>
          <a:stretch>
            <a:fillRect/>
          </a:stretch>
        </p:blipFill>
        <p:spPr bwMode="auto">
          <a:xfrm>
            <a:off x="4714876" y="3000372"/>
            <a:ext cx="1285884" cy="1785950"/>
          </a:xfrm>
          <a:prstGeom prst="rect">
            <a:avLst/>
          </a:prstGeom>
          <a:noFill/>
          <a:ln w="9525">
            <a:noFill/>
            <a:miter lim="800000"/>
            <a:headEnd/>
            <a:tailEnd/>
          </a:ln>
        </p:spPr>
      </p:pic>
      <p:pic>
        <p:nvPicPr>
          <p:cNvPr id="9" name="Picture 9" descr="7153"/>
          <p:cNvPicPr>
            <a:picLocks noChangeAspect="1" noChangeArrowheads="1"/>
          </p:cNvPicPr>
          <p:nvPr/>
        </p:nvPicPr>
        <p:blipFill>
          <a:blip r:embed="rId4"/>
          <a:srcRect/>
          <a:stretch>
            <a:fillRect/>
          </a:stretch>
        </p:blipFill>
        <p:spPr bwMode="auto">
          <a:xfrm>
            <a:off x="5029200" y="4929198"/>
            <a:ext cx="1685940" cy="14906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857224" y="285728"/>
            <a:ext cx="7620000" cy="1123936"/>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a:r>
              <a:rPr lang="ru-RU" b="1"/>
              <a:t>Игра «Один – много»</a:t>
            </a:r>
          </a:p>
        </p:txBody>
      </p:sp>
      <p:pic>
        <p:nvPicPr>
          <p:cNvPr id="53251" name="Picture 5" descr="bioenergoterapeuta"/>
          <p:cNvPicPr>
            <a:picLocks noChangeAspect="1" noChangeArrowheads="1"/>
          </p:cNvPicPr>
          <p:nvPr/>
        </p:nvPicPr>
        <p:blipFill>
          <a:blip r:embed="rId2"/>
          <a:srcRect/>
          <a:stretch>
            <a:fillRect/>
          </a:stretch>
        </p:blipFill>
        <p:spPr bwMode="auto">
          <a:xfrm>
            <a:off x="609600" y="1447800"/>
            <a:ext cx="2184400" cy="2514600"/>
          </a:xfrm>
          <a:prstGeom prst="rect">
            <a:avLst/>
          </a:prstGeom>
          <a:noFill/>
          <a:ln w="9525">
            <a:noFill/>
            <a:miter lim="800000"/>
            <a:headEnd/>
            <a:tailEnd/>
          </a:ln>
        </p:spPr>
      </p:pic>
      <p:pic>
        <p:nvPicPr>
          <p:cNvPr id="53252" name="Picture 6" descr="g190"/>
          <p:cNvPicPr>
            <a:picLocks noChangeAspect="1" noChangeArrowheads="1"/>
          </p:cNvPicPr>
          <p:nvPr/>
        </p:nvPicPr>
        <p:blipFill>
          <a:blip r:embed="rId3"/>
          <a:srcRect/>
          <a:stretch>
            <a:fillRect/>
          </a:stretch>
        </p:blipFill>
        <p:spPr bwMode="auto">
          <a:xfrm>
            <a:off x="609600" y="4176713"/>
            <a:ext cx="2819400" cy="2181225"/>
          </a:xfrm>
          <a:prstGeom prst="rect">
            <a:avLst/>
          </a:prstGeom>
          <a:noFill/>
          <a:ln w="9525">
            <a:noFill/>
            <a:miter lim="800000"/>
            <a:headEnd/>
            <a:tailEnd/>
          </a:ln>
        </p:spPr>
      </p:pic>
      <p:pic>
        <p:nvPicPr>
          <p:cNvPr id="53253" name="Picture 7" descr="pni"/>
          <p:cNvPicPr>
            <a:picLocks noChangeAspect="1" noChangeArrowheads="1"/>
          </p:cNvPicPr>
          <p:nvPr/>
        </p:nvPicPr>
        <p:blipFill>
          <a:blip r:embed="rId4"/>
          <a:srcRect/>
          <a:stretch>
            <a:fillRect/>
          </a:stretch>
        </p:blipFill>
        <p:spPr bwMode="auto">
          <a:xfrm>
            <a:off x="4648200" y="4191000"/>
            <a:ext cx="3081338" cy="2165350"/>
          </a:xfrm>
          <a:prstGeom prst="rect">
            <a:avLst/>
          </a:prstGeom>
          <a:noFill/>
          <a:ln w="9525">
            <a:noFill/>
            <a:miter lim="800000"/>
            <a:headEnd/>
            <a:tailEnd/>
          </a:ln>
        </p:spPr>
      </p:pic>
      <p:pic>
        <p:nvPicPr>
          <p:cNvPr id="53254" name="Picture 8" descr="trees"/>
          <p:cNvPicPr>
            <a:picLocks noChangeAspect="1" noChangeArrowheads="1"/>
          </p:cNvPicPr>
          <p:nvPr/>
        </p:nvPicPr>
        <p:blipFill>
          <a:blip r:embed="rId5"/>
          <a:srcRect/>
          <a:stretch>
            <a:fillRect/>
          </a:stretch>
        </p:blipFill>
        <p:spPr bwMode="auto">
          <a:xfrm>
            <a:off x="4419600" y="1524000"/>
            <a:ext cx="3219450" cy="2146300"/>
          </a:xfrm>
          <a:prstGeom prst="rect">
            <a:avLst/>
          </a:prstGeom>
          <a:noFill/>
          <a:ln w="9525">
            <a:noFill/>
            <a:miter lim="800000"/>
            <a:headEnd/>
            <a:tailEnd/>
          </a:ln>
        </p:spPr>
      </p:pic>
      <p:sp>
        <p:nvSpPr>
          <p:cNvPr id="53255" name="Rectangle 9"/>
          <p:cNvSpPr>
            <a:spLocks noChangeArrowheads="1"/>
          </p:cNvSpPr>
          <p:nvPr/>
        </p:nvSpPr>
        <p:spPr bwMode="auto">
          <a:xfrm>
            <a:off x="381000" y="0"/>
            <a:ext cx="8458200" cy="642918"/>
          </a:xfrm>
          <a:prstGeom prst="rect">
            <a:avLst/>
          </a:prstGeom>
          <a:solidFill>
            <a:schemeClr val="bg2"/>
          </a:solidFill>
          <a:ln w="9525">
            <a:solidFill>
              <a:schemeClr val="tx1"/>
            </a:solidFill>
            <a:miter lim="800000"/>
            <a:headEnd/>
            <a:tailEnd/>
          </a:ln>
        </p:spPr>
        <p:txBody>
          <a:bodyPr wrap="none" anchor="ctr"/>
          <a:lstStyle/>
          <a:p>
            <a:pPr algn="ctr"/>
            <a:r>
              <a:rPr lang="ru-RU" dirty="0"/>
              <a:t>Формирование грамматических категорий</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1219200" y="381000"/>
            <a:ext cx="6400800" cy="1066800"/>
          </a:xfrm>
          <a:prstGeom prst="rect">
            <a:avLst/>
          </a:prstGeom>
          <a:solidFill>
            <a:schemeClr val="accent6">
              <a:lumMod val="20000"/>
              <a:lumOff val="80000"/>
            </a:schemeClr>
          </a:solidFill>
          <a:ln w="9525">
            <a:solidFill>
              <a:schemeClr val="tx1"/>
            </a:solidFill>
            <a:miter lim="800000"/>
            <a:headEnd/>
            <a:tailEnd/>
          </a:ln>
        </p:spPr>
        <p:txBody>
          <a:bodyPr wrap="none" anchor="ctr"/>
          <a:lstStyle/>
          <a:p>
            <a:pPr algn="ctr"/>
            <a:r>
              <a:rPr lang="ru-RU" b="1" dirty="0"/>
              <a:t>Игра «Посчитай предметы»</a:t>
            </a:r>
          </a:p>
        </p:txBody>
      </p:sp>
      <p:pic>
        <p:nvPicPr>
          <p:cNvPr id="57347" name="Picture 5" descr="0_125d9_78153d2_XL"/>
          <p:cNvPicPr>
            <a:picLocks noChangeAspect="1" noChangeArrowheads="1"/>
          </p:cNvPicPr>
          <p:nvPr/>
        </p:nvPicPr>
        <p:blipFill>
          <a:blip r:embed="rId2" cstate="print"/>
          <a:srcRect/>
          <a:stretch>
            <a:fillRect/>
          </a:stretch>
        </p:blipFill>
        <p:spPr bwMode="auto">
          <a:xfrm>
            <a:off x="457200" y="2057400"/>
            <a:ext cx="1981200" cy="1485900"/>
          </a:xfrm>
          <a:prstGeom prst="rect">
            <a:avLst/>
          </a:prstGeom>
          <a:noFill/>
          <a:ln w="9525">
            <a:noFill/>
            <a:miter lim="800000"/>
            <a:headEnd/>
            <a:tailEnd/>
          </a:ln>
        </p:spPr>
      </p:pic>
      <p:pic>
        <p:nvPicPr>
          <p:cNvPr id="57348" name="Picture 7" descr="AE2TFARCASW7W6MCAJNVATPCAW3TMHSCAIK3JU5CA6BM5IWCAB3YMRNCAZ2PS71CAX3VWPLCAEIWZ7PCA2GLNTECA3FX6RNCAZWRTQLCA2W77ESCAJTL6LPCAW1IO4WCA9KQ0I4CAXDAW51CAH7ZDHYCA1GLVW8"/>
          <p:cNvPicPr>
            <a:picLocks noChangeAspect="1" noChangeArrowheads="1"/>
          </p:cNvPicPr>
          <p:nvPr/>
        </p:nvPicPr>
        <p:blipFill>
          <a:blip r:embed="rId3"/>
          <a:srcRect/>
          <a:stretch>
            <a:fillRect/>
          </a:stretch>
        </p:blipFill>
        <p:spPr bwMode="auto">
          <a:xfrm>
            <a:off x="5791200" y="2057400"/>
            <a:ext cx="2209800" cy="1487488"/>
          </a:xfrm>
          <a:prstGeom prst="rect">
            <a:avLst/>
          </a:prstGeom>
          <a:noFill/>
          <a:ln w="9525">
            <a:noFill/>
            <a:miter lim="800000"/>
            <a:headEnd/>
            <a:tailEnd/>
          </a:ln>
        </p:spPr>
      </p:pic>
      <p:pic>
        <p:nvPicPr>
          <p:cNvPr id="57349" name="Picture 11" descr="DSCF4642"/>
          <p:cNvPicPr>
            <a:picLocks noChangeAspect="1" noChangeArrowheads="1"/>
          </p:cNvPicPr>
          <p:nvPr/>
        </p:nvPicPr>
        <p:blipFill>
          <a:blip r:embed="rId4"/>
          <a:srcRect/>
          <a:stretch>
            <a:fillRect/>
          </a:stretch>
        </p:blipFill>
        <p:spPr bwMode="auto">
          <a:xfrm>
            <a:off x="1295400" y="4343400"/>
            <a:ext cx="2590800" cy="1943100"/>
          </a:xfrm>
          <a:prstGeom prst="rect">
            <a:avLst/>
          </a:prstGeom>
          <a:noFill/>
          <a:ln w="9525">
            <a:noFill/>
            <a:miter lim="800000"/>
            <a:headEnd/>
            <a:tailEnd/>
          </a:ln>
        </p:spPr>
      </p:pic>
      <p:pic>
        <p:nvPicPr>
          <p:cNvPr id="57350" name="Picture 14" descr="untitled"/>
          <p:cNvPicPr>
            <a:picLocks noChangeAspect="1" noChangeArrowheads="1"/>
          </p:cNvPicPr>
          <p:nvPr/>
        </p:nvPicPr>
        <p:blipFill>
          <a:blip r:embed="rId5"/>
          <a:srcRect/>
          <a:stretch>
            <a:fillRect/>
          </a:stretch>
        </p:blipFill>
        <p:spPr bwMode="auto">
          <a:xfrm>
            <a:off x="3276600" y="2057400"/>
            <a:ext cx="1524000" cy="1524000"/>
          </a:xfrm>
          <a:prstGeom prst="rect">
            <a:avLst/>
          </a:prstGeom>
          <a:noFill/>
          <a:ln w="9525">
            <a:noFill/>
            <a:miter lim="800000"/>
            <a:headEnd/>
            <a:tailEnd/>
          </a:ln>
        </p:spPr>
      </p:pic>
      <p:pic>
        <p:nvPicPr>
          <p:cNvPr id="57351" name="Picture 15" descr="uchwyt-makro-je%E5%9B%E4%87_15144034"/>
          <p:cNvPicPr>
            <a:picLocks noChangeAspect="1" noChangeArrowheads="1"/>
          </p:cNvPicPr>
          <p:nvPr/>
        </p:nvPicPr>
        <p:blipFill>
          <a:blip r:embed="rId6"/>
          <a:srcRect/>
          <a:stretch>
            <a:fillRect/>
          </a:stretch>
        </p:blipFill>
        <p:spPr bwMode="auto">
          <a:xfrm>
            <a:off x="5638800" y="4267200"/>
            <a:ext cx="2819400" cy="187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1600200" y="381000"/>
            <a:ext cx="5943600" cy="838200"/>
          </a:xfrm>
          <a:prstGeom prst="rect">
            <a:avLst/>
          </a:prstGeom>
          <a:solidFill>
            <a:schemeClr val="accent4">
              <a:lumMod val="20000"/>
              <a:lumOff val="80000"/>
            </a:schemeClr>
          </a:solidFill>
          <a:ln w="9525">
            <a:solidFill>
              <a:schemeClr val="tx1"/>
            </a:solidFill>
            <a:miter lim="800000"/>
            <a:headEnd/>
            <a:tailEnd/>
          </a:ln>
        </p:spPr>
        <p:txBody>
          <a:bodyPr wrap="none" anchor="ctr"/>
          <a:lstStyle/>
          <a:p>
            <a:pPr algn="ctr"/>
            <a:r>
              <a:rPr lang="ru-RU" b="1" dirty="0"/>
              <a:t>Игра «Назови сок»</a:t>
            </a:r>
          </a:p>
        </p:txBody>
      </p:sp>
      <p:pic>
        <p:nvPicPr>
          <p:cNvPr id="61443" name="Picture 5" descr="0013-013-Abrikosy"/>
          <p:cNvPicPr>
            <a:picLocks noChangeAspect="1" noChangeArrowheads="1"/>
          </p:cNvPicPr>
          <p:nvPr/>
        </p:nvPicPr>
        <p:blipFill>
          <a:blip r:embed="rId2"/>
          <a:srcRect/>
          <a:stretch>
            <a:fillRect/>
          </a:stretch>
        </p:blipFill>
        <p:spPr bwMode="auto">
          <a:xfrm>
            <a:off x="685800" y="1600200"/>
            <a:ext cx="2438400" cy="1828800"/>
          </a:xfrm>
          <a:prstGeom prst="rect">
            <a:avLst/>
          </a:prstGeom>
          <a:noFill/>
          <a:ln w="9525">
            <a:noFill/>
            <a:miter lim="800000"/>
            <a:headEnd/>
            <a:tailEnd/>
          </a:ln>
        </p:spPr>
      </p:pic>
      <p:pic>
        <p:nvPicPr>
          <p:cNvPr id="61444" name="Picture 7" descr="46033184_1fruit_green11"/>
          <p:cNvPicPr>
            <a:picLocks noChangeAspect="1" noChangeArrowheads="1"/>
          </p:cNvPicPr>
          <p:nvPr/>
        </p:nvPicPr>
        <p:blipFill>
          <a:blip r:embed="rId3"/>
          <a:srcRect/>
          <a:stretch>
            <a:fillRect/>
          </a:stretch>
        </p:blipFill>
        <p:spPr bwMode="auto">
          <a:xfrm>
            <a:off x="5486400" y="1524000"/>
            <a:ext cx="2819400" cy="2114550"/>
          </a:xfrm>
          <a:prstGeom prst="rect">
            <a:avLst/>
          </a:prstGeom>
          <a:noFill/>
          <a:ln w="9525">
            <a:noFill/>
            <a:miter lim="800000"/>
            <a:headEnd/>
            <a:tailEnd/>
          </a:ln>
        </p:spPr>
      </p:pic>
      <p:pic>
        <p:nvPicPr>
          <p:cNvPr id="61445" name="Picture 8" descr="AFZJDG3CAWJ62P8CA8STRAQCAPCQFA9CAHZ39Y0CARF2DQJCA97I8FXCAHJ0Z2MCA0KIOF9CAJLO4WICAZA9UA1CAZIMOGMCACJL4XZCAA5HGFVCA6FFE4CCAACF2Y9CAGRR9C5CAN4KONBCA06A9BGCAK7MX4P"/>
          <p:cNvPicPr>
            <a:picLocks noChangeAspect="1" noChangeArrowheads="1"/>
          </p:cNvPicPr>
          <p:nvPr/>
        </p:nvPicPr>
        <p:blipFill>
          <a:blip r:embed="rId4"/>
          <a:srcRect/>
          <a:stretch>
            <a:fillRect/>
          </a:stretch>
        </p:blipFill>
        <p:spPr bwMode="auto">
          <a:xfrm>
            <a:off x="533400" y="4114800"/>
            <a:ext cx="2590800" cy="1985963"/>
          </a:xfrm>
          <a:prstGeom prst="rect">
            <a:avLst/>
          </a:prstGeom>
          <a:noFill/>
          <a:ln w="9525">
            <a:noFill/>
            <a:miter lim="800000"/>
            <a:headEnd/>
            <a:tailEnd/>
          </a:ln>
        </p:spPr>
      </p:pic>
      <p:pic>
        <p:nvPicPr>
          <p:cNvPr id="61446" name="Picture 9" descr="pic27073163"/>
          <p:cNvPicPr>
            <a:picLocks noChangeAspect="1" noChangeArrowheads="1"/>
          </p:cNvPicPr>
          <p:nvPr/>
        </p:nvPicPr>
        <p:blipFill>
          <a:blip r:embed="rId5"/>
          <a:srcRect/>
          <a:stretch>
            <a:fillRect/>
          </a:stretch>
        </p:blipFill>
        <p:spPr bwMode="auto">
          <a:xfrm>
            <a:off x="4876800" y="4191000"/>
            <a:ext cx="2590800" cy="1938338"/>
          </a:xfrm>
          <a:prstGeom prst="rect">
            <a:avLst/>
          </a:prstGeom>
          <a:noFill/>
          <a:ln w="9525">
            <a:noFill/>
            <a:miter lim="800000"/>
            <a:headEnd/>
            <a:tailEnd/>
          </a:ln>
        </p:spPr>
      </p:pic>
      <p:sp>
        <p:nvSpPr>
          <p:cNvPr id="61447" name="Rectangle 10"/>
          <p:cNvSpPr>
            <a:spLocks noChangeArrowheads="1"/>
          </p:cNvSpPr>
          <p:nvPr/>
        </p:nvSpPr>
        <p:spPr bwMode="auto">
          <a:xfrm>
            <a:off x="533400" y="5867400"/>
            <a:ext cx="1371600" cy="228600"/>
          </a:xfrm>
          <a:prstGeom prst="rect">
            <a:avLst/>
          </a:prstGeom>
          <a:solidFill>
            <a:srgbClr val="F7FBFB"/>
          </a:solidFill>
          <a:ln w="9525">
            <a:solidFill>
              <a:srgbClr val="F7FBFB"/>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1524000" y="304800"/>
            <a:ext cx="5791200" cy="990600"/>
          </a:xfrm>
          <a:prstGeom prst="rect">
            <a:avLst/>
          </a:prstGeom>
          <a:solidFill>
            <a:schemeClr val="accent4">
              <a:lumMod val="20000"/>
              <a:lumOff val="80000"/>
            </a:schemeClr>
          </a:solidFill>
          <a:ln w="9525">
            <a:solidFill>
              <a:schemeClr val="tx1"/>
            </a:solidFill>
            <a:miter lim="800000"/>
            <a:headEnd/>
            <a:tailEnd/>
          </a:ln>
        </p:spPr>
        <p:txBody>
          <a:bodyPr wrap="none" anchor="ctr"/>
          <a:lstStyle/>
          <a:p>
            <a:pPr algn="ctr"/>
            <a:r>
              <a:rPr lang="ru-RU" b="1" dirty="0"/>
              <a:t>Игра «Чьё жилище?»</a:t>
            </a:r>
          </a:p>
        </p:txBody>
      </p:sp>
      <p:pic>
        <p:nvPicPr>
          <p:cNvPr id="62467" name="Picture 5" descr="_054"/>
          <p:cNvPicPr>
            <a:picLocks noChangeAspect="1" noChangeArrowheads="1"/>
          </p:cNvPicPr>
          <p:nvPr/>
        </p:nvPicPr>
        <p:blipFill>
          <a:blip r:embed="rId2" cstate="print"/>
          <a:srcRect/>
          <a:stretch>
            <a:fillRect/>
          </a:stretch>
        </p:blipFill>
        <p:spPr bwMode="auto">
          <a:xfrm>
            <a:off x="2819400" y="1524000"/>
            <a:ext cx="1752600" cy="1200150"/>
          </a:xfrm>
          <a:prstGeom prst="rect">
            <a:avLst/>
          </a:prstGeom>
          <a:noFill/>
          <a:ln w="9525">
            <a:noFill/>
            <a:miter lim="800000"/>
            <a:headEnd/>
            <a:tailEnd/>
          </a:ln>
        </p:spPr>
      </p:pic>
      <p:pic>
        <p:nvPicPr>
          <p:cNvPr id="81926" name="Picture 6" descr="72657342_1301209841_d238548ef992963471ef3d7e9ed_prev"/>
          <p:cNvPicPr>
            <a:picLocks noChangeAspect="1" noChangeArrowheads="1"/>
          </p:cNvPicPr>
          <p:nvPr/>
        </p:nvPicPr>
        <p:blipFill>
          <a:blip r:embed="rId3"/>
          <a:srcRect/>
          <a:stretch>
            <a:fillRect/>
          </a:stretch>
        </p:blipFill>
        <p:spPr bwMode="auto">
          <a:xfrm>
            <a:off x="1143000" y="5181600"/>
            <a:ext cx="1743075" cy="1304925"/>
          </a:xfrm>
          <a:prstGeom prst="rect">
            <a:avLst/>
          </a:prstGeom>
          <a:noFill/>
          <a:ln w="9525">
            <a:noFill/>
            <a:miter lim="800000"/>
            <a:headEnd/>
            <a:tailEnd/>
          </a:ln>
        </p:spPr>
      </p:pic>
      <p:pic>
        <p:nvPicPr>
          <p:cNvPr id="62469" name="Picture 7" descr="AWIFLHYCA8B6IC4CAJ6IIC1CAXE7UOUCA2IIHMRCAQ106XLCA5TGFCLCANOHBYGCABLZDHNCARDQOSICAC2KFPMCAQUF8LFCAKWACVCCAZ0W95RCAXO8EZ7CACABJBPCA2KI3WVCAKUWDURCATY6EF9CAIR1TS2"/>
          <p:cNvPicPr>
            <a:picLocks noChangeAspect="1" noChangeArrowheads="1"/>
          </p:cNvPicPr>
          <p:nvPr/>
        </p:nvPicPr>
        <p:blipFill>
          <a:blip r:embed="rId4"/>
          <a:srcRect/>
          <a:stretch>
            <a:fillRect/>
          </a:stretch>
        </p:blipFill>
        <p:spPr bwMode="auto">
          <a:xfrm>
            <a:off x="5181600" y="4838700"/>
            <a:ext cx="2057400" cy="1638300"/>
          </a:xfrm>
          <a:prstGeom prst="rect">
            <a:avLst/>
          </a:prstGeom>
          <a:noFill/>
          <a:ln w="9525">
            <a:noFill/>
            <a:miter lim="800000"/>
            <a:headEnd/>
            <a:tailEnd/>
          </a:ln>
        </p:spPr>
      </p:pic>
      <p:pic>
        <p:nvPicPr>
          <p:cNvPr id="81928" name="Picture 8" descr="medvedy6"/>
          <p:cNvPicPr>
            <a:picLocks noChangeAspect="1" noChangeArrowheads="1"/>
          </p:cNvPicPr>
          <p:nvPr/>
        </p:nvPicPr>
        <p:blipFill>
          <a:blip r:embed="rId5"/>
          <a:srcRect/>
          <a:stretch>
            <a:fillRect/>
          </a:stretch>
        </p:blipFill>
        <p:spPr bwMode="auto">
          <a:xfrm>
            <a:off x="914400" y="3048000"/>
            <a:ext cx="1828800" cy="1398588"/>
          </a:xfrm>
          <a:prstGeom prst="rect">
            <a:avLst/>
          </a:prstGeom>
          <a:noFill/>
          <a:ln w="9525">
            <a:noFill/>
            <a:miter lim="800000"/>
            <a:headEnd/>
            <a:tailEnd/>
          </a:ln>
        </p:spPr>
      </p:pic>
      <p:pic>
        <p:nvPicPr>
          <p:cNvPr id="62471" name="Picture 9" descr="p101000810"/>
          <p:cNvPicPr>
            <a:picLocks noChangeAspect="1" noChangeArrowheads="1"/>
          </p:cNvPicPr>
          <p:nvPr/>
        </p:nvPicPr>
        <p:blipFill>
          <a:blip r:embed="rId6"/>
          <a:srcRect/>
          <a:stretch>
            <a:fillRect/>
          </a:stretch>
        </p:blipFill>
        <p:spPr bwMode="auto">
          <a:xfrm>
            <a:off x="5410200" y="1524000"/>
            <a:ext cx="1676400" cy="1257300"/>
          </a:xfrm>
          <a:prstGeom prst="rect">
            <a:avLst/>
          </a:prstGeom>
          <a:noFill/>
          <a:ln w="9525">
            <a:noFill/>
            <a:miter lim="800000"/>
            <a:headEnd/>
            <a:tailEnd/>
          </a:ln>
        </p:spPr>
      </p:pic>
      <p:pic>
        <p:nvPicPr>
          <p:cNvPr id="62472" name="Picture 10" descr="bear-wintering-den-no"/>
          <p:cNvPicPr>
            <a:picLocks noChangeAspect="1" noChangeArrowheads="1"/>
          </p:cNvPicPr>
          <p:nvPr/>
        </p:nvPicPr>
        <p:blipFill>
          <a:blip r:embed="rId7"/>
          <a:srcRect/>
          <a:stretch>
            <a:fillRect/>
          </a:stretch>
        </p:blipFill>
        <p:spPr bwMode="auto">
          <a:xfrm>
            <a:off x="5105400" y="2971800"/>
            <a:ext cx="2209800" cy="1655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333 -0.00184 L 0.475 -0.00184 " pathEditMode="relative" rAng="0" ptsTypes="AA">
                                      <p:cBhvr>
                                        <p:cTn id="6" dur="2000" fill="hold"/>
                                        <p:tgtEl>
                                          <p:spTgt spid="81928"/>
                                        </p:tgtEl>
                                        <p:attrNameLst>
                                          <p:attrName>ppt_x</p:attrName>
                                          <p:attrName>ppt_y</p:attrName>
                                        </p:attrNameLst>
                                      </p:cBhvr>
                                      <p:rCtr x="221"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2.5E-6 2.77457E-6 L 0.46667 -0.0111 " pathEditMode="relative" ptsTypes="AA">
                                      <p:cBhvr>
                                        <p:cTn id="10" dur="2000" fill="hold"/>
                                        <p:tgtEl>
                                          <p:spTgt spid="819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9"/>
          <p:cNvSpPr>
            <a:spLocks noGrp="1" noChangeArrowheads="1"/>
          </p:cNvSpPr>
          <p:nvPr>
            <p:ph type="title"/>
          </p:nvPr>
        </p:nvSpPr>
        <p:spPr>
          <a:xfrm>
            <a:off x="457200" y="274638"/>
            <a:ext cx="8229600" cy="792162"/>
          </a:xfrm>
        </p:spPr>
        <p:txBody>
          <a:bodyPr>
            <a:normAutofit fontScale="90000"/>
          </a:bodyPr>
          <a:lstStyle/>
          <a:p>
            <a:pPr eaLnBrk="1" hangingPunct="1"/>
            <a:r>
              <a:rPr lang="ru-RU" sz="3200" b="1" smtClean="0"/>
              <a:t>Найди в стихотворении слова, похожие на слово «дом»</a:t>
            </a:r>
          </a:p>
        </p:txBody>
      </p:sp>
      <p:sp>
        <p:nvSpPr>
          <p:cNvPr id="63491" name="Rectangle 10"/>
          <p:cNvSpPr>
            <a:spLocks noGrp="1" noChangeArrowheads="1"/>
          </p:cNvSpPr>
          <p:nvPr>
            <p:ph type="body" sz="half" idx="1"/>
          </p:nvPr>
        </p:nvSpPr>
        <p:spPr>
          <a:xfrm>
            <a:off x="457200" y="1219200"/>
            <a:ext cx="4038600" cy="5638800"/>
          </a:xfrm>
        </p:spPr>
        <p:txBody>
          <a:bodyPr/>
          <a:lstStyle/>
          <a:p>
            <a:pPr eaLnBrk="1" hangingPunct="1">
              <a:lnSpc>
                <a:spcPct val="80000"/>
              </a:lnSpc>
            </a:pPr>
            <a:r>
              <a:rPr lang="ru-RU" sz="2000" smtClean="0"/>
              <a:t>Жил да был веселый гном.</a:t>
            </a:r>
          </a:p>
          <a:p>
            <a:pPr eaLnBrk="1" hangingPunct="1">
              <a:lnSpc>
                <a:spcPct val="80000"/>
              </a:lnSpc>
            </a:pPr>
            <a:r>
              <a:rPr lang="ru-RU" sz="2000" smtClean="0"/>
              <a:t>Он в лесу построил </a:t>
            </a:r>
            <a:r>
              <a:rPr lang="ru-RU" sz="2000" smtClean="0">
                <a:solidFill>
                  <a:srgbClr val="FF0066"/>
                </a:solidFill>
              </a:rPr>
              <a:t>дом.</a:t>
            </a:r>
          </a:p>
          <a:p>
            <a:pPr eaLnBrk="1" hangingPunct="1">
              <a:lnSpc>
                <a:spcPct val="80000"/>
              </a:lnSpc>
            </a:pPr>
            <a:r>
              <a:rPr lang="ru-RU" sz="2000" smtClean="0"/>
              <a:t>Рядом жил поменьше гномик.</a:t>
            </a:r>
          </a:p>
          <a:p>
            <a:pPr eaLnBrk="1" hangingPunct="1">
              <a:lnSpc>
                <a:spcPct val="80000"/>
              </a:lnSpc>
            </a:pPr>
            <a:r>
              <a:rPr lang="ru-RU" sz="2000" smtClean="0"/>
              <a:t>Под кустом он сделал </a:t>
            </a:r>
            <a:r>
              <a:rPr lang="ru-RU" sz="2000" smtClean="0">
                <a:solidFill>
                  <a:srgbClr val="FF0066"/>
                </a:solidFill>
              </a:rPr>
              <a:t>домик.</a:t>
            </a:r>
          </a:p>
          <a:p>
            <a:pPr eaLnBrk="1" hangingPunct="1">
              <a:lnSpc>
                <a:spcPct val="80000"/>
              </a:lnSpc>
            </a:pPr>
            <a:r>
              <a:rPr lang="ru-RU" sz="2000" smtClean="0"/>
              <a:t>Самый маленький гномишко</a:t>
            </a:r>
          </a:p>
          <a:p>
            <a:pPr eaLnBrk="1" hangingPunct="1">
              <a:lnSpc>
                <a:spcPct val="80000"/>
              </a:lnSpc>
            </a:pPr>
            <a:r>
              <a:rPr lang="ru-RU" sz="2000" smtClean="0"/>
              <a:t>Под грибом сложил </a:t>
            </a:r>
            <a:r>
              <a:rPr lang="ru-RU" sz="2000" smtClean="0">
                <a:solidFill>
                  <a:srgbClr val="FF0066"/>
                </a:solidFill>
              </a:rPr>
              <a:t>домишко</a:t>
            </a:r>
            <a:r>
              <a:rPr lang="ru-RU" sz="2000" smtClean="0"/>
              <a:t>.</a:t>
            </a:r>
          </a:p>
          <a:p>
            <a:pPr eaLnBrk="1" hangingPunct="1">
              <a:lnSpc>
                <a:spcPct val="80000"/>
              </a:lnSpc>
            </a:pPr>
            <a:r>
              <a:rPr lang="ru-RU" sz="2000" smtClean="0"/>
              <a:t>Старый, мудрый гном-гномище</a:t>
            </a:r>
          </a:p>
          <a:p>
            <a:pPr eaLnBrk="1" hangingPunct="1">
              <a:lnSpc>
                <a:spcPct val="80000"/>
              </a:lnSpc>
            </a:pPr>
            <a:r>
              <a:rPr lang="ru-RU" sz="2000" smtClean="0"/>
              <a:t>Выстроил большой </a:t>
            </a:r>
            <a:r>
              <a:rPr lang="ru-RU" sz="2000" smtClean="0">
                <a:solidFill>
                  <a:srgbClr val="FF0066"/>
                </a:solidFill>
              </a:rPr>
              <a:t>домище</a:t>
            </a:r>
            <a:r>
              <a:rPr lang="ru-RU" sz="2000" smtClean="0"/>
              <a:t>.</a:t>
            </a:r>
          </a:p>
          <a:p>
            <a:pPr eaLnBrk="1" hangingPunct="1">
              <a:lnSpc>
                <a:spcPct val="80000"/>
              </a:lnSpc>
            </a:pPr>
            <a:r>
              <a:rPr lang="ru-RU" sz="2000" smtClean="0"/>
              <a:t>Был он стар и был он сед</a:t>
            </a:r>
          </a:p>
          <a:p>
            <a:pPr eaLnBrk="1" hangingPunct="1">
              <a:lnSpc>
                <a:spcPct val="80000"/>
              </a:lnSpc>
            </a:pPr>
            <a:r>
              <a:rPr lang="ru-RU" sz="2000" smtClean="0"/>
              <a:t>И большой был </a:t>
            </a:r>
            <a:r>
              <a:rPr lang="ru-RU" sz="2000" smtClean="0">
                <a:solidFill>
                  <a:srgbClr val="FF0066"/>
                </a:solidFill>
              </a:rPr>
              <a:t>домосед</a:t>
            </a:r>
            <a:r>
              <a:rPr lang="ru-RU" sz="2000" smtClean="0"/>
              <a:t>.</a:t>
            </a:r>
          </a:p>
          <a:p>
            <a:pPr eaLnBrk="1" hangingPunct="1">
              <a:lnSpc>
                <a:spcPct val="80000"/>
              </a:lnSpc>
            </a:pPr>
            <a:r>
              <a:rPr lang="ru-RU" sz="2000" smtClean="0"/>
              <a:t>А за печкой, за трубой</a:t>
            </a:r>
          </a:p>
          <a:p>
            <a:pPr eaLnBrk="1" hangingPunct="1">
              <a:lnSpc>
                <a:spcPct val="80000"/>
              </a:lnSpc>
            </a:pPr>
            <a:r>
              <a:rPr lang="ru-RU" sz="2000" smtClean="0"/>
              <a:t>Жил у гнома</a:t>
            </a:r>
            <a:r>
              <a:rPr lang="ru-RU" sz="2000" smtClean="0">
                <a:solidFill>
                  <a:srgbClr val="FF0066"/>
                </a:solidFill>
              </a:rPr>
              <a:t> домовой</a:t>
            </a:r>
            <a:r>
              <a:rPr lang="ru-RU" sz="2000" smtClean="0"/>
              <a:t>.</a:t>
            </a:r>
          </a:p>
          <a:p>
            <a:pPr eaLnBrk="1" hangingPunct="1">
              <a:lnSpc>
                <a:spcPct val="80000"/>
              </a:lnSpc>
            </a:pPr>
            <a:r>
              <a:rPr lang="ru-RU" sz="2000" smtClean="0"/>
              <a:t>Очень строгий, деловитый,</a:t>
            </a:r>
          </a:p>
          <a:p>
            <a:pPr eaLnBrk="1" hangingPunct="1">
              <a:lnSpc>
                <a:spcPct val="80000"/>
              </a:lnSpc>
            </a:pPr>
            <a:r>
              <a:rPr lang="ru-RU" sz="2000" smtClean="0"/>
              <a:t>Аккуратный, </a:t>
            </a:r>
            <a:r>
              <a:rPr lang="ru-RU" sz="2000" smtClean="0">
                <a:solidFill>
                  <a:srgbClr val="FF0066"/>
                </a:solidFill>
              </a:rPr>
              <a:t>домовитый</a:t>
            </a:r>
          </a:p>
          <a:p>
            <a:pPr eaLnBrk="1" hangingPunct="1">
              <a:lnSpc>
                <a:spcPct val="80000"/>
              </a:lnSpc>
            </a:pPr>
            <a:endParaRPr lang="ru-RU" sz="2000" smtClean="0"/>
          </a:p>
        </p:txBody>
      </p:sp>
      <p:sp>
        <p:nvSpPr>
          <p:cNvPr id="63492" name="Rectangle 11"/>
          <p:cNvSpPr>
            <a:spLocks noGrp="1" noChangeArrowheads="1"/>
          </p:cNvSpPr>
          <p:nvPr>
            <p:ph type="body" sz="half" idx="2"/>
          </p:nvPr>
        </p:nvSpPr>
        <p:spPr>
          <a:xfrm>
            <a:off x="4648200" y="1219200"/>
            <a:ext cx="4038600" cy="4906963"/>
          </a:xfrm>
        </p:spPr>
        <p:txBody>
          <a:bodyPr/>
          <a:lstStyle/>
          <a:p>
            <a:pPr eaLnBrk="1" hangingPunct="1">
              <a:lnSpc>
                <a:spcPct val="80000"/>
              </a:lnSpc>
            </a:pPr>
            <a:r>
              <a:rPr lang="ru-RU" sz="2000" smtClean="0"/>
              <a:t>Мох, калину, зверобой-</a:t>
            </a:r>
          </a:p>
          <a:p>
            <a:pPr eaLnBrk="1" hangingPunct="1">
              <a:lnSpc>
                <a:spcPct val="80000"/>
              </a:lnSpc>
            </a:pPr>
            <a:r>
              <a:rPr lang="ru-RU" sz="2000" smtClean="0"/>
              <a:t>Все из леса нес </a:t>
            </a:r>
            <a:r>
              <a:rPr lang="ru-RU" sz="2000" smtClean="0">
                <a:solidFill>
                  <a:srgbClr val="FF0066"/>
                </a:solidFill>
              </a:rPr>
              <a:t>домой</a:t>
            </a:r>
            <a:r>
              <a:rPr lang="ru-RU" sz="2000" smtClean="0"/>
              <a:t>.</a:t>
            </a:r>
          </a:p>
          <a:p>
            <a:pPr eaLnBrk="1" hangingPunct="1">
              <a:lnSpc>
                <a:spcPct val="80000"/>
              </a:lnSpc>
            </a:pPr>
            <a:r>
              <a:rPr lang="ru-RU" sz="2000" smtClean="0"/>
              <a:t>Есть любил он суп вчерашний</a:t>
            </a:r>
          </a:p>
          <a:p>
            <a:pPr eaLnBrk="1" hangingPunct="1">
              <a:lnSpc>
                <a:spcPct val="80000"/>
              </a:lnSpc>
            </a:pPr>
            <a:r>
              <a:rPr lang="ru-RU" sz="2000" smtClean="0"/>
              <a:t>Пил он только квас </a:t>
            </a:r>
            <a:r>
              <a:rPr lang="ru-RU" sz="2000" smtClean="0">
                <a:solidFill>
                  <a:srgbClr val="FF0066"/>
                </a:solidFill>
              </a:rPr>
              <a:t>домашний</a:t>
            </a:r>
            <a:r>
              <a:rPr lang="ru-RU" sz="2000" smtClean="0"/>
              <a:t>.</a:t>
            </a:r>
          </a:p>
          <a:p>
            <a:pPr eaLnBrk="1" hangingPunct="1">
              <a:lnSpc>
                <a:spcPct val="80000"/>
              </a:lnSpc>
            </a:pPr>
            <a:r>
              <a:rPr lang="ru-RU" sz="2000" smtClean="0"/>
              <a:t>Вечером привык встречаться</a:t>
            </a:r>
          </a:p>
          <a:p>
            <a:pPr eaLnBrk="1" hangingPunct="1">
              <a:lnSpc>
                <a:spcPct val="80000"/>
              </a:lnSpc>
            </a:pPr>
            <a:r>
              <a:rPr lang="ru-RU" sz="2000" smtClean="0"/>
              <a:t>Гном с любимым </a:t>
            </a:r>
            <a:r>
              <a:rPr lang="ru-RU" sz="2000" smtClean="0">
                <a:solidFill>
                  <a:srgbClr val="FF0066"/>
                </a:solidFill>
              </a:rPr>
              <a:t>домочадцем</a:t>
            </a:r>
            <a:r>
              <a:rPr lang="ru-RU" sz="2000" smtClean="0"/>
              <a:t>.</a:t>
            </a:r>
          </a:p>
          <a:p>
            <a:pPr eaLnBrk="1" hangingPunct="1">
              <a:lnSpc>
                <a:spcPct val="80000"/>
              </a:lnSpc>
            </a:pPr>
            <a:r>
              <a:rPr lang="ru-RU" sz="2000" smtClean="0"/>
              <a:t>Вместе посмотреть кино,</a:t>
            </a:r>
          </a:p>
          <a:p>
            <a:pPr eaLnBrk="1" hangingPunct="1">
              <a:lnSpc>
                <a:spcPct val="80000"/>
              </a:lnSpc>
            </a:pPr>
            <a:r>
              <a:rPr lang="ru-RU" sz="2000" smtClean="0"/>
              <a:t>Поиграть с ним в домино.</a:t>
            </a:r>
          </a:p>
          <a:p>
            <a:pPr eaLnBrk="1" hangingPunct="1">
              <a:lnSpc>
                <a:spcPct val="80000"/>
              </a:lnSpc>
            </a:pPr>
            <a:r>
              <a:rPr lang="ru-RU" sz="2000" smtClean="0"/>
              <a:t>Каждый день соседи-гномы</a:t>
            </a:r>
          </a:p>
          <a:p>
            <a:pPr eaLnBrk="1" hangingPunct="1">
              <a:lnSpc>
                <a:spcPct val="80000"/>
              </a:lnSpc>
            </a:pPr>
            <a:r>
              <a:rPr lang="ru-RU" sz="2000" smtClean="0"/>
              <a:t>Навещали деда </a:t>
            </a:r>
            <a:r>
              <a:rPr lang="ru-RU" sz="2000" smtClean="0">
                <a:solidFill>
                  <a:srgbClr val="FF0066"/>
                </a:solidFill>
              </a:rPr>
              <a:t>дома</a:t>
            </a:r>
            <a:r>
              <a:rPr lang="ru-RU" sz="2000" smtClean="0"/>
              <a:t>.</a:t>
            </a:r>
          </a:p>
          <a:p>
            <a:pPr eaLnBrk="1" hangingPunct="1">
              <a:lnSpc>
                <a:spcPct val="80000"/>
              </a:lnSpc>
            </a:pPr>
            <a:r>
              <a:rPr lang="ru-RU" sz="2000" smtClean="0"/>
              <a:t>Всех встречал радушно гном,</a:t>
            </a:r>
          </a:p>
          <a:p>
            <a:pPr eaLnBrk="1" hangingPunct="1">
              <a:lnSpc>
                <a:spcPct val="80000"/>
              </a:lnSpc>
            </a:pPr>
            <a:r>
              <a:rPr lang="ru-RU" sz="2000" smtClean="0"/>
              <a:t>Все любили этот</a:t>
            </a:r>
            <a:r>
              <a:rPr lang="ru-RU" sz="2000" smtClean="0">
                <a:solidFill>
                  <a:srgbClr val="FF0066"/>
                </a:solidFill>
              </a:rPr>
              <a:t> дом</a:t>
            </a:r>
            <a:r>
              <a:rPr lang="ru-RU" sz="2000" smtClean="0"/>
              <a:t> </a:t>
            </a:r>
          </a:p>
          <a:p>
            <a:pPr eaLnBrk="1" hangingPunct="1">
              <a:lnSpc>
                <a:spcPct val="80000"/>
              </a:lnSpc>
            </a:pPr>
            <a:endParaRPr lang="ru-RU"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428604"/>
            <a:ext cx="828680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Письмо в норме представляет собой сложную форму речевой деятельности, многоуровневый процесс. В нем принимают участие различные анализаторы: речеслуховой, </a:t>
            </a:r>
            <a:r>
              <a:rPr kumimoji="0" lang="ru-RU" sz="240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речедвигательный</a:t>
            </a:r>
            <a:r>
              <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зрительный, </a:t>
            </a:r>
            <a:r>
              <a:rPr kumimoji="0" lang="ru-RU" sz="240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общедвигательный</a:t>
            </a:r>
            <a:r>
              <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Между ними в процессе письма устанавливается тесная связь и взаимообусловленность.</a:t>
            </a:r>
            <a:endParaRPr kumimoji="0" lang="ru-RU" sz="240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2400" dirty="0" smtClean="0">
                <a:latin typeface="Times New Roman" pitchFamily="18" charset="0"/>
                <a:ea typeface="Times New Roman" pitchFamily="18" charset="0"/>
                <a:cs typeface="Times New Roman" pitchFamily="18" charset="0"/>
              </a:rPr>
              <a:t>С</a:t>
            </a:r>
            <a:r>
              <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ложнейшими</a:t>
            </a:r>
            <a:r>
              <a:rPr kumimoji="0" lang="ru-RU" sz="240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процессами письма являются: </a:t>
            </a:r>
          </a:p>
          <a:p>
            <a:pPr marL="0" marR="0" lvl="0" indent="0" algn="l" defTabSz="914400" rtl="0" eaLnBrk="0" fontAlgn="base" latinLnBrk="0" hangingPunct="0">
              <a:lnSpc>
                <a:spcPct val="100000"/>
              </a:lnSpc>
              <a:spcBef>
                <a:spcPct val="0"/>
              </a:spcBef>
              <a:spcAft>
                <a:spcPct val="0"/>
              </a:spcAft>
              <a:buClrTx/>
              <a:buSzTx/>
              <a:buFontTx/>
              <a:buNone/>
              <a:tabLst/>
            </a:pPr>
            <a:r>
              <a:rPr lang="ru-RU" sz="2400" dirty="0" smtClean="0">
                <a:latin typeface="Times New Roman" pitchFamily="18" charset="0"/>
                <a:ea typeface="Times New Roman" pitchFamily="18" charset="0"/>
                <a:cs typeface="Times New Roman" pitchFamily="18" charset="0"/>
              </a:rPr>
              <a:t>- </a:t>
            </a:r>
            <a:r>
              <a:rPr kumimoji="0" lang="ru-RU" sz="240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анализ звуковой структуры слова;</a:t>
            </a:r>
            <a:r>
              <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соотнесение выделенной фонемы с определенным зрительным образом буквы;</a:t>
            </a:r>
            <a:r>
              <a:rPr kumimoji="0" lang="ru-RU"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моторная операция процесса письма.</a:t>
            </a:r>
            <a:endParaRPr kumimoji="0" lang="ru-RU" sz="240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1472" y="1142984"/>
            <a:ext cx="6286528" cy="3416320"/>
          </a:xfrm>
          <a:prstGeom prst="rect">
            <a:avLst/>
          </a:prstGeom>
        </p:spPr>
        <p:txBody>
          <a:bodyPr wrap="square">
            <a:spAutoFit/>
          </a:bodyPr>
          <a:lstStyle/>
          <a:p>
            <a:r>
              <a:rPr lang="ru-RU" b="1" dirty="0" smtClean="0"/>
              <a:t>«Маленький капитан»</a:t>
            </a:r>
          </a:p>
          <a:p>
            <a:r>
              <a:rPr lang="ru-RU" dirty="0" smtClean="0"/>
              <a:t>Наберите в любую емкость воду (тазик, ванна), сделайте маленький бумажный кораблик и предложите ребенку стать его капитаном.</a:t>
            </a:r>
          </a:p>
          <a:p>
            <a:r>
              <a:rPr lang="ru-RU" b="1" i="1" dirty="0" smtClean="0"/>
              <a:t>Особенности:</a:t>
            </a:r>
            <a:endParaRPr lang="ru-RU" dirty="0" smtClean="0"/>
          </a:p>
          <a:p>
            <a:r>
              <a:rPr lang="ru-RU" dirty="0" smtClean="0"/>
              <a:t>-Задача ребенка с помощью дыхания управлять своим кораблем, задания можно придумывать разные, например, предложите ему как можно скорее переместить корабль «с одной пристани на другую».</a:t>
            </a:r>
          </a:p>
          <a:p>
            <a:r>
              <a:rPr lang="ru-RU" dirty="0" smtClean="0"/>
              <a:t>Игра «Волшебные пузыри», «Забей мяч в ворота», «Снежинки», «Листопад», «Задуем свечи», «Покатаем бревнышки» и т.д.</a:t>
            </a:r>
            <a:endParaRPr lang="ru-RU" dirty="0"/>
          </a:p>
        </p:txBody>
      </p:sp>
      <p:sp>
        <p:nvSpPr>
          <p:cNvPr id="4" name="Заголовок 3"/>
          <p:cNvSpPr>
            <a:spLocks noGrp="1"/>
          </p:cNvSpPr>
          <p:nvPr>
            <p:ph type="title"/>
          </p:nvPr>
        </p:nvSpPr>
        <p:spPr/>
        <p:txBody>
          <a:bodyPr>
            <a:normAutofit/>
          </a:bodyPr>
          <a:lstStyle/>
          <a:p>
            <a:r>
              <a:rPr lang="ru-RU" sz="2000" dirty="0" smtClean="0"/>
              <a:t>РАЗВИТИЕ РЕЧЕВОГО ДЫХАНИЯ</a:t>
            </a:r>
            <a:endParaRPr lang="ru-RU" sz="2000" dirty="0"/>
          </a:p>
        </p:txBody>
      </p:sp>
      <p:pic>
        <p:nvPicPr>
          <p:cNvPr id="6148" name="Picture 4" descr="http://www.maam.ru/upload/blogs/8a07a251f7288d21ccb4bfe8d89d7843.jpg.jpg"/>
          <p:cNvPicPr>
            <a:picLocks noChangeAspect="1" noChangeArrowheads="1"/>
          </p:cNvPicPr>
          <p:nvPr/>
        </p:nvPicPr>
        <p:blipFill>
          <a:blip r:embed="rId2"/>
          <a:srcRect/>
          <a:stretch>
            <a:fillRect/>
          </a:stretch>
        </p:blipFill>
        <p:spPr bwMode="auto">
          <a:xfrm>
            <a:off x="6786578" y="4857760"/>
            <a:ext cx="1905000" cy="1714500"/>
          </a:xfrm>
          <a:prstGeom prst="rect">
            <a:avLst/>
          </a:prstGeom>
          <a:noFill/>
        </p:spPr>
      </p:pic>
      <p:pic>
        <p:nvPicPr>
          <p:cNvPr id="6150" name="Picture 6" descr="http://www.maam.ru/upload/blogs/ea5b70f06a5bfd5bbddb679efc7cd228.jpg.jpg"/>
          <p:cNvPicPr>
            <a:picLocks noChangeAspect="1" noChangeArrowheads="1"/>
          </p:cNvPicPr>
          <p:nvPr/>
        </p:nvPicPr>
        <p:blipFill>
          <a:blip r:embed="rId3"/>
          <a:srcRect/>
          <a:stretch>
            <a:fillRect/>
          </a:stretch>
        </p:blipFill>
        <p:spPr bwMode="auto">
          <a:xfrm>
            <a:off x="7000892" y="1214422"/>
            <a:ext cx="1714500" cy="1266826"/>
          </a:xfrm>
          <a:prstGeom prst="rect">
            <a:avLst/>
          </a:prstGeom>
          <a:noFill/>
        </p:spPr>
      </p:pic>
      <p:pic>
        <p:nvPicPr>
          <p:cNvPr id="6152" name="Picture 8" descr="http://www.maam.ru/upload/blogs/dd2e54529629a8e525a674d5d75701c4.jpg.jpg"/>
          <p:cNvPicPr>
            <a:picLocks noChangeAspect="1" noChangeArrowheads="1"/>
          </p:cNvPicPr>
          <p:nvPr/>
        </p:nvPicPr>
        <p:blipFill>
          <a:blip r:embed="rId4"/>
          <a:srcRect/>
          <a:stretch>
            <a:fillRect/>
          </a:stretch>
        </p:blipFill>
        <p:spPr bwMode="auto">
          <a:xfrm>
            <a:off x="6715140" y="2928934"/>
            <a:ext cx="1905000" cy="1428750"/>
          </a:xfrm>
          <a:prstGeom prst="rect">
            <a:avLst/>
          </a:prstGeom>
          <a:noFill/>
        </p:spPr>
      </p:pic>
      <p:pic>
        <p:nvPicPr>
          <p:cNvPr id="6154" name="Picture 10" descr="http://www.maam.ru/upload/blogs/1c3cb9aa67bd0c91ff08bc8af014a4e0.jpg.jpg"/>
          <p:cNvPicPr>
            <a:picLocks noChangeAspect="1" noChangeArrowheads="1"/>
          </p:cNvPicPr>
          <p:nvPr/>
        </p:nvPicPr>
        <p:blipFill>
          <a:blip r:embed="rId5"/>
          <a:srcRect/>
          <a:stretch>
            <a:fillRect/>
          </a:stretch>
        </p:blipFill>
        <p:spPr bwMode="auto">
          <a:xfrm>
            <a:off x="4214810" y="4929198"/>
            <a:ext cx="1428750" cy="14287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br>
              <a:rPr lang="ru-RU" dirty="0" smtClean="0"/>
            </a:br>
            <a:r>
              <a:rPr lang="ru-RU" sz="2700" b="1" dirty="0" smtClean="0"/>
              <a:t> Развитие силы голоса.</a:t>
            </a:r>
            <a:br>
              <a:rPr lang="ru-RU" sz="2700" b="1" dirty="0" smtClean="0"/>
            </a:br>
            <a:r>
              <a:rPr lang="ru-RU" sz="2700" dirty="0" smtClean="0"/>
              <a:t>Нормализация правильного дикционного произношения.</a:t>
            </a:r>
            <a:br>
              <a:rPr lang="ru-RU" sz="2700" dirty="0" smtClean="0"/>
            </a:br>
            <a:r>
              <a:rPr lang="ru-RU" sz="2700" dirty="0" smtClean="0"/>
              <a:t>Развитие всех голосовых данных с учётом индивидуальных особенностей. </a:t>
            </a:r>
            <a:br>
              <a:rPr lang="ru-RU" sz="2700" dirty="0" smtClean="0"/>
            </a:br>
            <a:endParaRPr lang="ru-RU" sz="2700" dirty="0"/>
          </a:p>
        </p:txBody>
      </p:sp>
      <p:sp>
        <p:nvSpPr>
          <p:cNvPr id="1025" name="Rectangle 1"/>
          <p:cNvSpPr>
            <a:spLocks noChangeArrowheads="1"/>
          </p:cNvSpPr>
          <p:nvPr/>
        </p:nvSpPr>
        <p:spPr bwMode="auto">
          <a:xfrm rot="10800000" flipV="1">
            <a:off x="1142976" y="1985160"/>
            <a:ext cx="7215238" cy="1200329"/>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Развитие артикуляционного аппарата.</a:t>
            </a:r>
            <a:b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Используются артикуляционные упражнения.</a:t>
            </a:r>
            <a:b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Применение массажа и </a:t>
            </a:r>
            <a:r>
              <a:rPr kumimoji="0" lang="ru-RU"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самомассажа</a:t>
            </a: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381000" y="2819400"/>
            <a:ext cx="1447800" cy="1085850"/>
          </a:xfrm>
          <a:prstGeom prst="rect">
            <a:avLst/>
          </a:prstGeom>
          <a:noFill/>
          <a:ln w="9525">
            <a:noFill/>
            <a:miter lim="800000"/>
            <a:headEnd/>
            <a:tailEnd/>
          </a:ln>
        </p:spPr>
      </p:pic>
      <p:sp>
        <p:nvSpPr>
          <p:cNvPr id="30723" name="Rectangle 3"/>
          <p:cNvSpPr>
            <a:spLocks noChangeArrowheads="1"/>
          </p:cNvSpPr>
          <p:nvPr/>
        </p:nvSpPr>
        <p:spPr bwMode="auto">
          <a:xfrm>
            <a:off x="1071538" y="1500174"/>
            <a:ext cx="7239000" cy="1000132"/>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dirty="0">
                <a:solidFill>
                  <a:srgbClr val="000000"/>
                </a:solidFill>
                <a:latin typeface="Arial Rounded MT Bold" pitchFamily="34" charset="0"/>
              </a:rPr>
              <a:t>Узнай слово по первым звукам</a:t>
            </a:r>
          </a:p>
        </p:txBody>
      </p:sp>
      <p:pic>
        <p:nvPicPr>
          <p:cNvPr id="23556" name="Picture 4"/>
          <p:cNvPicPr>
            <a:picLocks noChangeAspect="1" noChangeArrowheads="1"/>
          </p:cNvPicPr>
          <p:nvPr/>
        </p:nvPicPr>
        <p:blipFill>
          <a:blip r:embed="rId4"/>
          <a:srcRect/>
          <a:stretch>
            <a:fillRect/>
          </a:stretch>
        </p:blipFill>
        <p:spPr bwMode="auto">
          <a:xfrm>
            <a:off x="2133600" y="2743200"/>
            <a:ext cx="1295400" cy="1181100"/>
          </a:xfrm>
          <a:prstGeom prst="rect">
            <a:avLst/>
          </a:prstGeom>
          <a:noFill/>
          <a:ln w="9525">
            <a:noFill/>
            <a:miter lim="800000"/>
            <a:headEnd/>
            <a:tailEnd/>
          </a:ln>
        </p:spPr>
      </p:pic>
      <p:pic>
        <p:nvPicPr>
          <p:cNvPr id="23557" name="Picture 5"/>
          <p:cNvPicPr>
            <a:picLocks noChangeAspect="1" noChangeArrowheads="1"/>
          </p:cNvPicPr>
          <p:nvPr/>
        </p:nvPicPr>
        <p:blipFill>
          <a:blip r:embed="rId5"/>
          <a:srcRect/>
          <a:stretch>
            <a:fillRect/>
          </a:stretch>
        </p:blipFill>
        <p:spPr bwMode="auto">
          <a:xfrm>
            <a:off x="3733800" y="2667000"/>
            <a:ext cx="1035050" cy="1219200"/>
          </a:xfrm>
          <a:prstGeom prst="rect">
            <a:avLst/>
          </a:prstGeom>
          <a:noFill/>
          <a:ln w="9525">
            <a:noFill/>
            <a:miter lim="800000"/>
            <a:headEnd/>
            <a:tailEnd/>
          </a:ln>
        </p:spPr>
      </p:pic>
      <p:pic>
        <p:nvPicPr>
          <p:cNvPr id="23558" name="Picture 6"/>
          <p:cNvPicPr>
            <a:picLocks noChangeAspect="1" noChangeArrowheads="1"/>
          </p:cNvPicPr>
          <p:nvPr/>
        </p:nvPicPr>
        <p:blipFill>
          <a:blip r:embed="rId6"/>
          <a:srcRect/>
          <a:stretch>
            <a:fillRect/>
          </a:stretch>
        </p:blipFill>
        <p:spPr bwMode="auto">
          <a:xfrm>
            <a:off x="5029200" y="2667000"/>
            <a:ext cx="998538" cy="1371600"/>
          </a:xfrm>
          <a:prstGeom prst="rect">
            <a:avLst/>
          </a:prstGeom>
          <a:noFill/>
          <a:ln w="9525">
            <a:noFill/>
            <a:miter lim="800000"/>
            <a:headEnd/>
            <a:tailEnd/>
          </a:ln>
        </p:spPr>
      </p:pic>
      <p:pic>
        <p:nvPicPr>
          <p:cNvPr id="23559" name="Picture 7"/>
          <p:cNvPicPr>
            <a:picLocks noChangeAspect="1" noChangeArrowheads="1"/>
          </p:cNvPicPr>
          <p:nvPr/>
        </p:nvPicPr>
        <p:blipFill>
          <a:blip r:embed="rId7"/>
          <a:srcRect/>
          <a:stretch>
            <a:fillRect/>
          </a:stretch>
        </p:blipFill>
        <p:spPr bwMode="auto">
          <a:xfrm>
            <a:off x="6400800" y="2743200"/>
            <a:ext cx="1428750" cy="1206500"/>
          </a:xfrm>
          <a:prstGeom prst="rect">
            <a:avLst/>
          </a:prstGeom>
          <a:noFill/>
          <a:ln w="9525">
            <a:noFill/>
            <a:miter lim="800000"/>
            <a:headEnd/>
            <a:tailEnd/>
          </a:ln>
        </p:spPr>
      </p:pic>
      <p:sp>
        <p:nvSpPr>
          <p:cNvPr id="30728" name="WordArt 8"/>
          <p:cNvSpPr>
            <a:spLocks noChangeArrowheads="1" noChangeShapeType="1" noTextEdit="1"/>
          </p:cNvSpPr>
          <p:nvPr/>
        </p:nvSpPr>
        <p:spPr bwMode="auto">
          <a:xfrm>
            <a:off x="914400" y="4724400"/>
            <a:ext cx="6705600" cy="838200"/>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FF0066"/>
                </a:solidFill>
                <a:effectLst>
                  <a:outerShdw dist="35921" dir="2700000" algn="ctr" rotWithShape="0">
                    <a:srgbClr val="C0C0C0">
                      <a:alpha val="79999"/>
                    </a:srgbClr>
                  </a:outerShdw>
                </a:effectLst>
                <a:latin typeface="Impact"/>
              </a:rPr>
              <a:t>кошка</a:t>
            </a:r>
          </a:p>
        </p:txBody>
      </p:sp>
      <p:sp>
        <p:nvSpPr>
          <p:cNvPr id="9" name="Заголовок 8"/>
          <p:cNvSpPr>
            <a:spLocks noGrp="1"/>
          </p:cNvSpPr>
          <p:nvPr>
            <p:ph type="title"/>
          </p:nvPr>
        </p:nvSpPr>
        <p:spPr/>
        <p:txBody>
          <a:bodyPr>
            <a:normAutofit/>
          </a:bodyPr>
          <a:lstStyle/>
          <a:p>
            <a:r>
              <a:rPr lang="ru-RU" sz="2000" dirty="0" smtClean="0"/>
              <a:t>Развитие звукового анализа и синтеза</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anim calcmode="lin" valueType="num">
                                      <p:cBhvr additive="base">
                                        <p:cTn id="7" dur="500" fill="hold"/>
                                        <p:tgtEl>
                                          <p:spTgt spid="30728"/>
                                        </p:tgtEl>
                                        <p:attrNameLst>
                                          <p:attrName>ppt_x</p:attrName>
                                        </p:attrNameLst>
                                      </p:cBhvr>
                                      <p:tavLst>
                                        <p:tav tm="0">
                                          <p:val>
                                            <p:strVal val="#ppt_x"/>
                                          </p:val>
                                        </p:tav>
                                        <p:tav tm="100000">
                                          <p:val>
                                            <p:strVal val="#ppt_x"/>
                                          </p:val>
                                        </p:tav>
                                      </p:tavLst>
                                    </p:anim>
                                    <p:anim calcmode="lin" valueType="num">
                                      <p:cBhvr additive="base">
                                        <p:cTn id="8"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609600" y="304800"/>
            <a:ext cx="8229600" cy="1143000"/>
          </a:xfrm>
        </p:spPr>
        <p:txBody>
          <a:bodyPr/>
          <a:lstStyle/>
          <a:p>
            <a:pPr eaLnBrk="1" hangingPunct="1"/>
            <a:r>
              <a:rPr lang="ru-RU" sz="3200" b="1" dirty="0" smtClean="0"/>
              <a:t>Замени звуки в словах</a:t>
            </a:r>
          </a:p>
        </p:txBody>
      </p:sp>
      <p:pic>
        <p:nvPicPr>
          <p:cNvPr id="32772" name="Picture 4" descr="12058"/>
          <p:cNvPicPr>
            <a:picLocks noChangeAspect="1" noChangeArrowheads="1"/>
          </p:cNvPicPr>
          <p:nvPr/>
        </p:nvPicPr>
        <p:blipFill>
          <a:blip r:embed="rId2"/>
          <a:srcRect/>
          <a:stretch>
            <a:fillRect/>
          </a:stretch>
        </p:blipFill>
        <p:spPr bwMode="auto">
          <a:xfrm>
            <a:off x="3071802" y="1500174"/>
            <a:ext cx="2438400" cy="1900238"/>
          </a:xfrm>
          <a:prstGeom prst="rect">
            <a:avLst/>
          </a:prstGeom>
          <a:noFill/>
          <a:ln w="9525">
            <a:noFill/>
            <a:miter lim="800000"/>
            <a:headEnd/>
            <a:tailEnd/>
          </a:ln>
        </p:spPr>
      </p:pic>
      <p:pic>
        <p:nvPicPr>
          <p:cNvPr id="32773" name="Picture 5" descr="66617383_ngdetpict03"/>
          <p:cNvPicPr>
            <a:picLocks noChangeAspect="1" noChangeArrowheads="1"/>
          </p:cNvPicPr>
          <p:nvPr/>
        </p:nvPicPr>
        <p:blipFill>
          <a:blip r:embed="rId3"/>
          <a:srcRect/>
          <a:stretch>
            <a:fillRect/>
          </a:stretch>
        </p:blipFill>
        <p:spPr bwMode="auto">
          <a:xfrm>
            <a:off x="5572132" y="3929066"/>
            <a:ext cx="2133600" cy="2133600"/>
          </a:xfrm>
          <a:prstGeom prst="rect">
            <a:avLst/>
          </a:prstGeom>
          <a:noFill/>
          <a:ln w="9525">
            <a:noFill/>
            <a:miter lim="800000"/>
            <a:headEnd/>
            <a:tailEnd/>
          </a:ln>
        </p:spPr>
      </p:pic>
      <p:pic>
        <p:nvPicPr>
          <p:cNvPr id="32774" name="Picture 6" descr="Amneb_u3"/>
          <p:cNvPicPr>
            <a:picLocks noChangeAspect="1" noChangeArrowheads="1"/>
          </p:cNvPicPr>
          <p:nvPr/>
        </p:nvPicPr>
        <p:blipFill>
          <a:blip r:embed="rId4"/>
          <a:srcRect/>
          <a:stretch>
            <a:fillRect/>
          </a:stretch>
        </p:blipFill>
        <p:spPr bwMode="auto">
          <a:xfrm>
            <a:off x="785786" y="3929066"/>
            <a:ext cx="2286000" cy="1693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 calcmode="lin" valueType="num">
                                      <p:cBhvr additive="base">
                                        <p:cTn id="7" dur="500" fill="hold"/>
                                        <p:tgtEl>
                                          <p:spTgt spid="32774"/>
                                        </p:tgtEl>
                                        <p:attrNameLst>
                                          <p:attrName>ppt_x</p:attrName>
                                        </p:attrNameLst>
                                      </p:cBhvr>
                                      <p:tavLst>
                                        <p:tav tm="0">
                                          <p:val>
                                            <p:strVal val="#ppt_x"/>
                                          </p:val>
                                        </p:tav>
                                        <p:tav tm="100000">
                                          <p:val>
                                            <p:strVal val="#ppt_x"/>
                                          </p:val>
                                        </p:tav>
                                      </p:tavLst>
                                    </p:anim>
                                    <p:anim calcmode="lin" valueType="num">
                                      <p:cBhvr additive="base">
                                        <p:cTn id="8"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2773"/>
                                        </p:tgtEl>
                                        <p:attrNameLst>
                                          <p:attrName>style.visibility</p:attrName>
                                        </p:attrNameLst>
                                      </p:cBhvr>
                                      <p:to>
                                        <p:strVal val="visible"/>
                                      </p:to>
                                    </p:set>
                                    <p:anim calcmode="lin" valueType="num">
                                      <p:cBhvr>
                                        <p:cTn id="13" dur="500" fill="hold"/>
                                        <p:tgtEl>
                                          <p:spTgt spid="32773"/>
                                        </p:tgtEl>
                                        <p:attrNameLst>
                                          <p:attrName>ppt_w</p:attrName>
                                        </p:attrNameLst>
                                      </p:cBhvr>
                                      <p:tavLst>
                                        <p:tav tm="0">
                                          <p:val>
                                            <p:fltVal val="0"/>
                                          </p:val>
                                        </p:tav>
                                        <p:tav tm="100000">
                                          <p:val>
                                            <p:strVal val="#ppt_w"/>
                                          </p:val>
                                        </p:tav>
                                      </p:tavLst>
                                    </p:anim>
                                    <p:anim calcmode="lin" valueType="num">
                                      <p:cBhvr>
                                        <p:cTn id="14" dur="500" fill="hold"/>
                                        <p:tgtEl>
                                          <p:spTgt spid="32773"/>
                                        </p:tgtEl>
                                        <p:attrNameLst>
                                          <p:attrName>ppt_h</p:attrName>
                                        </p:attrNameLst>
                                      </p:cBhvr>
                                      <p:tavLst>
                                        <p:tav tm="0">
                                          <p:val>
                                            <p:fltVal val="0"/>
                                          </p:val>
                                        </p:tav>
                                        <p:tav tm="100000">
                                          <p:val>
                                            <p:strVal val="#ppt_h"/>
                                          </p:val>
                                        </p:tav>
                                      </p:tavLst>
                                    </p:anim>
                                    <p:animEffect transition="in" filter="fade">
                                      <p:cBhvr>
                                        <p:cTn id="15" dur="500"/>
                                        <p:tgtEl>
                                          <p:spTgt spid="3277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2772"/>
                                        </p:tgtEl>
                                        <p:attrNameLst>
                                          <p:attrName>style.visibility</p:attrName>
                                        </p:attrNameLst>
                                      </p:cBhvr>
                                      <p:to>
                                        <p:strVal val="visible"/>
                                      </p:to>
                                    </p:set>
                                    <p:anim calcmode="lin" valueType="num">
                                      <p:cBhvr additive="base">
                                        <p:cTn id="20" dur="500" fill="hold"/>
                                        <p:tgtEl>
                                          <p:spTgt spid="32772"/>
                                        </p:tgtEl>
                                        <p:attrNameLst>
                                          <p:attrName>ppt_x</p:attrName>
                                        </p:attrNameLst>
                                      </p:cBhvr>
                                      <p:tavLst>
                                        <p:tav tm="0">
                                          <p:val>
                                            <p:strVal val="1+#ppt_w/2"/>
                                          </p:val>
                                        </p:tav>
                                        <p:tav tm="100000">
                                          <p:val>
                                            <p:strVal val="#ppt_x"/>
                                          </p:val>
                                        </p:tav>
                                      </p:tavLst>
                                    </p:anim>
                                    <p:anim calcmode="lin" valueType="num">
                                      <p:cBhvr additive="base">
                                        <p:cTn id="21" dur="500" fill="hold"/>
                                        <p:tgtEl>
                                          <p:spTgt spid="327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857224" y="714356"/>
            <a:ext cx="7086600" cy="914400"/>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b="1" dirty="0">
                <a:solidFill>
                  <a:srgbClr val="000000"/>
                </a:solidFill>
                <a:latin typeface="Arial Rounded MT Bold" pitchFamily="34" charset="0"/>
              </a:rPr>
              <a:t>Подбери к схеме слова</a:t>
            </a:r>
          </a:p>
        </p:txBody>
      </p:sp>
      <p:sp>
        <p:nvSpPr>
          <p:cNvPr id="26627" name="Rectangle 3"/>
          <p:cNvSpPr>
            <a:spLocks noChangeArrowheads="1"/>
          </p:cNvSpPr>
          <p:nvPr/>
        </p:nvSpPr>
        <p:spPr bwMode="auto">
          <a:xfrm>
            <a:off x="1143000" y="2667000"/>
            <a:ext cx="838200" cy="685800"/>
          </a:xfrm>
          <a:prstGeom prst="rect">
            <a:avLst/>
          </a:prstGeom>
          <a:solidFill>
            <a:schemeClr val="accent2"/>
          </a:solidFill>
          <a:ln w="9525">
            <a:solidFill>
              <a:schemeClr val="tx1"/>
            </a:solidFill>
            <a:miter lim="800000"/>
            <a:headEnd/>
            <a:tailEnd/>
          </a:ln>
        </p:spPr>
        <p:txBody>
          <a:bodyPr wrap="none" anchor="ctr"/>
          <a:lstStyle/>
          <a:p>
            <a:endParaRPr lang="ru-RU"/>
          </a:p>
        </p:txBody>
      </p:sp>
      <p:sp>
        <p:nvSpPr>
          <p:cNvPr id="26628" name="Rectangle 4"/>
          <p:cNvSpPr>
            <a:spLocks noChangeArrowheads="1"/>
          </p:cNvSpPr>
          <p:nvPr/>
        </p:nvSpPr>
        <p:spPr bwMode="auto">
          <a:xfrm>
            <a:off x="2286000" y="2667000"/>
            <a:ext cx="838200" cy="685800"/>
          </a:xfrm>
          <a:prstGeom prst="rect">
            <a:avLst/>
          </a:prstGeom>
          <a:solidFill>
            <a:srgbClr val="FF0066"/>
          </a:solidFill>
          <a:ln w="9525">
            <a:solidFill>
              <a:schemeClr val="tx1"/>
            </a:solidFill>
            <a:miter lim="800000"/>
            <a:headEnd/>
            <a:tailEnd/>
          </a:ln>
        </p:spPr>
        <p:txBody>
          <a:bodyPr wrap="none" anchor="ctr"/>
          <a:lstStyle/>
          <a:p>
            <a:endParaRPr lang="ru-RU"/>
          </a:p>
        </p:txBody>
      </p:sp>
      <p:sp>
        <p:nvSpPr>
          <p:cNvPr id="26629" name="Rectangle 5"/>
          <p:cNvSpPr>
            <a:spLocks noChangeArrowheads="1"/>
          </p:cNvSpPr>
          <p:nvPr/>
        </p:nvSpPr>
        <p:spPr bwMode="auto">
          <a:xfrm>
            <a:off x="3429000" y="2667000"/>
            <a:ext cx="838200" cy="685800"/>
          </a:xfrm>
          <a:prstGeom prst="rect">
            <a:avLst/>
          </a:prstGeom>
          <a:solidFill>
            <a:schemeClr val="accent2"/>
          </a:solidFill>
          <a:ln w="9525">
            <a:solidFill>
              <a:schemeClr val="tx1"/>
            </a:solidFill>
            <a:miter lim="800000"/>
            <a:headEnd/>
            <a:tailEnd/>
          </a:ln>
        </p:spPr>
        <p:txBody>
          <a:bodyPr wrap="none" anchor="ctr"/>
          <a:lstStyle/>
          <a:p>
            <a:endParaRPr lang="ru-RU"/>
          </a:p>
        </p:txBody>
      </p:sp>
      <p:pic>
        <p:nvPicPr>
          <p:cNvPr id="26630" name="Picture 6" descr="rak"/>
          <p:cNvPicPr>
            <a:picLocks noChangeAspect="1" noChangeArrowheads="1"/>
          </p:cNvPicPr>
          <p:nvPr/>
        </p:nvPicPr>
        <p:blipFill>
          <a:blip r:embed="rId3"/>
          <a:srcRect/>
          <a:stretch>
            <a:fillRect/>
          </a:stretch>
        </p:blipFill>
        <p:spPr bwMode="auto">
          <a:xfrm>
            <a:off x="1077913" y="4027488"/>
            <a:ext cx="1022350" cy="1804987"/>
          </a:xfrm>
          <a:prstGeom prst="rect">
            <a:avLst/>
          </a:prstGeom>
          <a:noFill/>
          <a:ln w="9525">
            <a:noFill/>
            <a:miter lim="800000"/>
            <a:headEnd/>
            <a:tailEnd/>
          </a:ln>
        </p:spPr>
      </p:pic>
      <p:pic>
        <p:nvPicPr>
          <p:cNvPr id="26631" name="Picture 7" descr="093086651128e5951c663d0eb4feaf0b"/>
          <p:cNvPicPr>
            <a:picLocks noChangeAspect="1" noChangeArrowheads="1"/>
          </p:cNvPicPr>
          <p:nvPr/>
        </p:nvPicPr>
        <p:blipFill>
          <a:blip r:embed="rId4"/>
          <a:srcRect/>
          <a:stretch>
            <a:fillRect/>
          </a:stretch>
        </p:blipFill>
        <p:spPr bwMode="auto">
          <a:xfrm>
            <a:off x="2362200" y="4191000"/>
            <a:ext cx="1600200" cy="1430338"/>
          </a:xfrm>
          <a:prstGeom prst="rect">
            <a:avLst/>
          </a:prstGeom>
          <a:noFill/>
          <a:ln w="9525">
            <a:noFill/>
            <a:miter lim="800000"/>
            <a:headEnd/>
            <a:tailEnd/>
          </a:ln>
        </p:spPr>
      </p:pic>
      <p:pic>
        <p:nvPicPr>
          <p:cNvPr id="35848" name="Picture 8" descr="04fa37200cb9d68c2c354e7e45c03dca_8fa5d73374b92b751c83ee160bf85c04"/>
          <p:cNvPicPr>
            <a:picLocks noChangeAspect="1" noChangeArrowheads="1"/>
          </p:cNvPicPr>
          <p:nvPr/>
        </p:nvPicPr>
        <p:blipFill>
          <a:blip r:embed="rId5"/>
          <a:srcRect/>
          <a:stretch>
            <a:fillRect/>
          </a:stretch>
        </p:blipFill>
        <p:spPr bwMode="auto">
          <a:xfrm>
            <a:off x="4191000" y="4267200"/>
            <a:ext cx="1905000" cy="1274763"/>
          </a:xfrm>
          <a:prstGeom prst="rect">
            <a:avLst/>
          </a:prstGeom>
          <a:noFill/>
          <a:ln w="9525">
            <a:noFill/>
            <a:miter lim="800000"/>
            <a:headEnd/>
            <a:tailEnd/>
          </a:ln>
        </p:spPr>
      </p:pic>
      <p:pic>
        <p:nvPicPr>
          <p:cNvPr id="26633" name="Picture 9" descr="0_4a456_d1217488_L"/>
          <p:cNvPicPr>
            <a:picLocks noChangeAspect="1" noChangeArrowheads="1"/>
          </p:cNvPicPr>
          <p:nvPr/>
        </p:nvPicPr>
        <p:blipFill>
          <a:blip r:embed="rId6"/>
          <a:srcRect/>
          <a:stretch>
            <a:fillRect/>
          </a:stretch>
        </p:blipFill>
        <p:spPr bwMode="auto">
          <a:xfrm>
            <a:off x="6629400" y="4191000"/>
            <a:ext cx="1317625"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5848"/>
                                        </p:tgtEl>
                                        <p:attrNameLst>
                                          <p:attrName>ppt_x</p:attrName>
                                        </p:attrNameLst>
                                      </p:cBhvr>
                                      <p:tavLst>
                                        <p:tav tm="0">
                                          <p:val>
                                            <p:strVal val="ppt_x"/>
                                          </p:val>
                                        </p:tav>
                                        <p:tav tm="100000">
                                          <p:val>
                                            <p:strVal val="ppt_x"/>
                                          </p:val>
                                        </p:tav>
                                      </p:tavLst>
                                    </p:anim>
                                    <p:anim calcmode="lin" valueType="num">
                                      <p:cBhvr additive="base">
                                        <p:cTn id="7" dur="500"/>
                                        <p:tgtEl>
                                          <p:spTgt spid="35848"/>
                                        </p:tgtEl>
                                        <p:attrNameLst>
                                          <p:attrName>ppt_y</p:attrName>
                                        </p:attrNameLst>
                                      </p:cBhvr>
                                      <p:tavLst>
                                        <p:tav tm="0">
                                          <p:val>
                                            <p:strVal val="ppt_y"/>
                                          </p:val>
                                        </p:tav>
                                        <p:tav tm="100000">
                                          <p:val>
                                            <p:strVal val="1+ppt_h/2"/>
                                          </p:val>
                                        </p:tav>
                                      </p:tavLst>
                                    </p:anim>
                                    <p:set>
                                      <p:cBhvr>
                                        <p:cTn id="8" dur="1" fill="hold">
                                          <p:stCondLst>
                                            <p:cond delay="499"/>
                                          </p:stCondLst>
                                        </p:cTn>
                                        <p:tgtEl>
                                          <p:spTgt spid="358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68598965"/>
          <p:cNvPicPr>
            <a:picLocks noChangeAspect="1" noChangeArrowheads="1"/>
          </p:cNvPicPr>
          <p:nvPr/>
        </p:nvPicPr>
        <p:blipFill>
          <a:blip r:embed="rId2"/>
          <a:srcRect/>
          <a:stretch>
            <a:fillRect/>
          </a:stretch>
        </p:blipFill>
        <p:spPr bwMode="auto">
          <a:xfrm>
            <a:off x="285720" y="785794"/>
            <a:ext cx="4286280" cy="3429024"/>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582594"/>
          </a:xfrm>
        </p:spPr>
        <p:txBody>
          <a:bodyPr>
            <a:normAutofit/>
          </a:bodyPr>
          <a:lstStyle/>
          <a:p>
            <a:r>
              <a:rPr lang="ru-RU" sz="2800" dirty="0" smtClean="0">
                <a:solidFill>
                  <a:srgbClr val="00B0F0"/>
                </a:solidFill>
              </a:rPr>
              <a:t>Обогащение словарного запаса</a:t>
            </a:r>
            <a:endParaRPr lang="ru-RU" sz="2800" dirty="0">
              <a:solidFill>
                <a:srgbClr val="00B0F0"/>
              </a:solidFill>
            </a:endParaRPr>
          </a:p>
        </p:txBody>
      </p:sp>
      <p:pic>
        <p:nvPicPr>
          <p:cNvPr id="4" name="Picture 4" descr="0003-003-My-s-prijatelem-vdvojom-Druzhno-veselo-zhivjom"/>
          <p:cNvPicPr>
            <a:picLocks noChangeAspect="1" noChangeArrowheads="1"/>
          </p:cNvPicPr>
          <p:nvPr/>
        </p:nvPicPr>
        <p:blipFill>
          <a:blip r:embed="rId3"/>
          <a:srcRect/>
          <a:stretch>
            <a:fillRect/>
          </a:stretch>
        </p:blipFill>
        <p:spPr bwMode="auto">
          <a:xfrm>
            <a:off x="4500562" y="3714752"/>
            <a:ext cx="3929090" cy="2786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1274544003_1"/>
          <p:cNvPicPr>
            <a:picLocks noChangeAspect="1" noChangeArrowheads="1"/>
          </p:cNvPicPr>
          <p:nvPr/>
        </p:nvPicPr>
        <p:blipFill>
          <a:blip r:embed="rId2"/>
          <a:srcRect/>
          <a:stretch>
            <a:fillRect/>
          </a:stretch>
        </p:blipFill>
        <p:spPr bwMode="auto">
          <a:xfrm>
            <a:off x="214282" y="214290"/>
            <a:ext cx="4572032" cy="3786214"/>
          </a:xfrm>
          <a:prstGeom prst="rect">
            <a:avLst/>
          </a:prstGeom>
          <a:noFill/>
          <a:ln w="9525">
            <a:noFill/>
            <a:miter lim="800000"/>
            <a:headEnd/>
            <a:tailEnd/>
          </a:ln>
        </p:spPr>
      </p:pic>
      <p:pic>
        <p:nvPicPr>
          <p:cNvPr id="3" name="Picture 4" descr="0003-003-Slova-neprijateli-sporjat-ves-den"/>
          <p:cNvPicPr>
            <a:picLocks noChangeAspect="1" noChangeArrowheads="1"/>
          </p:cNvPicPr>
          <p:nvPr/>
        </p:nvPicPr>
        <p:blipFill>
          <a:blip r:embed="rId3"/>
          <a:srcRect/>
          <a:stretch>
            <a:fillRect/>
          </a:stretch>
        </p:blipFill>
        <p:spPr bwMode="auto">
          <a:xfrm>
            <a:off x="4500530" y="2786058"/>
            <a:ext cx="4643470"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ChangeArrowheads="1"/>
          </p:cNvSpPr>
          <p:nvPr/>
        </p:nvSpPr>
        <p:spPr bwMode="auto">
          <a:xfrm>
            <a:off x="1371600" y="381000"/>
            <a:ext cx="6705600" cy="619108"/>
          </a:xfrm>
          <a:prstGeom prst="rect">
            <a:avLst/>
          </a:prstGeom>
          <a:solidFill>
            <a:schemeClr val="bg1"/>
          </a:solidFill>
          <a:ln w="9525">
            <a:solidFill>
              <a:schemeClr val="bg1"/>
            </a:solidFill>
            <a:miter lim="800000"/>
            <a:headEnd/>
            <a:tailEnd/>
          </a:ln>
        </p:spPr>
        <p:txBody>
          <a:bodyPr wrap="none" anchor="ctr"/>
          <a:lstStyle/>
          <a:p>
            <a:pPr algn="ctr"/>
            <a:r>
              <a:rPr lang="ru-RU" b="1" dirty="0"/>
              <a:t>Развитие связной речи</a:t>
            </a:r>
          </a:p>
        </p:txBody>
      </p:sp>
      <p:pic>
        <p:nvPicPr>
          <p:cNvPr id="75779" name="Picture 5" descr="12907026192867232966"/>
          <p:cNvPicPr>
            <a:picLocks noChangeAspect="1" noChangeArrowheads="1"/>
          </p:cNvPicPr>
          <p:nvPr/>
        </p:nvPicPr>
        <p:blipFill>
          <a:blip r:embed="rId2"/>
          <a:srcRect/>
          <a:stretch>
            <a:fillRect/>
          </a:stretch>
        </p:blipFill>
        <p:spPr bwMode="auto">
          <a:xfrm>
            <a:off x="1371600" y="1981200"/>
            <a:ext cx="6477000" cy="4395788"/>
          </a:xfrm>
          <a:prstGeom prst="rect">
            <a:avLst/>
          </a:prstGeom>
          <a:noFill/>
          <a:ln w="9525">
            <a:noFill/>
            <a:miter lim="800000"/>
            <a:headEnd/>
            <a:tailEnd/>
          </a:ln>
        </p:spPr>
      </p:pic>
      <p:sp>
        <p:nvSpPr>
          <p:cNvPr id="4" name="Заголовок 3"/>
          <p:cNvSpPr>
            <a:spLocks noGrp="1"/>
          </p:cNvSpPr>
          <p:nvPr>
            <p:ph type="title"/>
          </p:nvPr>
        </p:nvSpPr>
        <p:spPr>
          <a:xfrm>
            <a:off x="457200" y="1071546"/>
            <a:ext cx="8229600" cy="857256"/>
          </a:xfrm>
        </p:spPr>
        <p:txBody>
          <a:bodyPr>
            <a:normAutofit fontScale="90000"/>
          </a:bodyPr>
          <a:lstStyle/>
          <a:p>
            <a:r>
              <a:rPr lang="ru-RU" sz="2200" dirty="0" smtClean="0"/>
              <a:t>Составление рассказа по картинкам, по серии сюжетных картинок.</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928826"/>
          </a:xfrm>
        </p:spPr>
        <p:txBody>
          <a:bodyPr>
            <a:noAutofit/>
          </a:bodyPr>
          <a:lstStyle/>
          <a:p>
            <a:r>
              <a:rPr lang="ru-RU" sz="1800" dirty="0" err="1" smtClean="0"/>
              <a:t>Дисграфия</a:t>
            </a:r>
            <a:r>
              <a:rPr lang="ru-RU" sz="1800" dirty="0" smtClean="0"/>
              <a:t> никогда не возникает "из ничего"! Работа по профилактике </a:t>
            </a:r>
            <a:r>
              <a:rPr lang="ru-RU" sz="1800" dirty="0" err="1" smtClean="0"/>
              <a:t>дисграфии</a:t>
            </a:r>
            <a:r>
              <a:rPr lang="ru-RU" sz="1800" dirty="0" smtClean="0"/>
              <a:t> должна начинаться не в школе, когда обнаружатся специфические ошибки на письме, а в дошкольном возрасте, задолго до начала обучения ребенка грамоте. Но если такое произошло, и мы видим за партой ребенка, страдающего </a:t>
            </a:r>
            <a:r>
              <a:rPr lang="ru-RU" sz="1800" dirty="0" err="1" smtClean="0"/>
              <a:t>дисграфией</a:t>
            </a:r>
            <a:r>
              <a:rPr lang="ru-RU" sz="1800" dirty="0" smtClean="0"/>
              <a:t>, то нужно как можно быстрее начинать работу уже по коррекции нарушений письменной речи. И эта работа совместная учителя, логопеда, родителей.</a:t>
            </a:r>
            <a:endParaRPr lang="ru-RU" sz="1800" dirty="0"/>
          </a:p>
        </p:txBody>
      </p:sp>
      <p:pic>
        <p:nvPicPr>
          <p:cNvPr id="3" name="Рисунок 2" descr="Блог Гончаровой Анны Анатольевны: Ребенок плохо пишет и чита…"/>
          <p:cNvPicPr/>
          <p:nvPr/>
        </p:nvPicPr>
        <p:blipFill>
          <a:blip r:embed="rId2"/>
          <a:srcRect/>
          <a:stretch>
            <a:fillRect/>
          </a:stretch>
        </p:blipFill>
        <p:spPr bwMode="auto">
          <a:xfrm>
            <a:off x="5715008" y="2786058"/>
            <a:ext cx="2832593" cy="385765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14282" y="214290"/>
            <a:ext cx="864399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Также первым и необходимым шагом в коррекции нарушений письма является позитивный настрой на перемены к лучшему, поощрение успехов ребенка.</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Профилактическая работа по</a:t>
            </a:r>
            <a:r>
              <a:rPr kumimoji="0" lang="ru-RU" sz="3200"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предупреждению нарушения чтения и письма,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позволяет полноценно овладеть письменной речью и влияет на успешность ребёнка.</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3"/>
          <p:cNvSpPr>
            <a:spLocks noChangeShapeType="1"/>
          </p:cNvSpPr>
          <p:nvPr/>
        </p:nvSpPr>
        <p:spPr bwMode="auto">
          <a:xfrm flipH="1" flipV="1">
            <a:off x="1295400" y="1066800"/>
            <a:ext cx="1295400" cy="1295400"/>
          </a:xfrm>
          <a:prstGeom prst="line">
            <a:avLst/>
          </a:prstGeom>
          <a:noFill/>
          <a:ln w="9525">
            <a:solidFill>
              <a:schemeClr val="tx1"/>
            </a:solidFill>
            <a:round/>
            <a:headEnd/>
            <a:tailEnd type="triangle" w="med" len="med"/>
          </a:ln>
          <a:effectLst/>
        </p:spPr>
        <p:txBody>
          <a:bodyPr/>
          <a:lstStyle/>
          <a:p>
            <a:endParaRPr lang="ru-RU"/>
          </a:p>
        </p:txBody>
      </p:sp>
      <p:sp>
        <p:nvSpPr>
          <p:cNvPr id="5124" name="Line 4"/>
          <p:cNvSpPr>
            <a:spLocks noChangeShapeType="1"/>
          </p:cNvSpPr>
          <p:nvPr/>
        </p:nvSpPr>
        <p:spPr bwMode="auto">
          <a:xfrm flipV="1">
            <a:off x="6477000" y="1066800"/>
            <a:ext cx="1295400" cy="1371600"/>
          </a:xfrm>
          <a:prstGeom prst="line">
            <a:avLst/>
          </a:prstGeom>
          <a:noFill/>
          <a:ln w="9525">
            <a:solidFill>
              <a:schemeClr val="tx1"/>
            </a:solidFill>
            <a:round/>
            <a:headEnd/>
            <a:tailEnd type="triangle" w="med" len="med"/>
          </a:ln>
          <a:effectLst/>
        </p:spPr>
        <p:txBody>
          <a:bodyPr/>
          <a:lstStyle/>
          <a:p>
            <a:endParaRPr lang="ru-RU"/>
          </a:p>
        </p:txBody>
      </p:sp>
      <p:sp>
        <p:nvSpPr>
          <p:cNvPr id="5125" name="Line 5"/>
          <p:cNvSpPr>
            <a:spLocks noChangeShapeType="1"/>
          </p:cNvSpPr>
          <p:nvPr/>
        </p:nvSpPr>
        <p:spPr bwMode="auto">
          <a:xfrm>
            <a:off x="4419600" y="4114800"/>
            <a:ext cx="0" cy="1905000"/>
          </a:xfrm>
          <a:prstGeom prst="line">
            <a:avLst/>
          </a:prstGeom>
          <a:noFill/>
          <a:ln w="9525">
            <a:solidFill>
              <a:schemeClr val="tx1"/>
            </a:solidFill>
            <a:round/>
            <a:headEnd/>
            <a:tailEnd type="triangle" w="med" len="med"/>
          </a:ln>
          <a:effectLst/>
        </p:spPr>
        <p:txBody>
          <a:bodyPr/>
          <a:lstStyle/>
          <a:p>
            <a:endParaRPr lang="ru-RU"/>
          </a:p>
        </p:txBody>
      </p:sp>
      <p:sp>
        <p:nvSpPr>
          <p:cNvPr id="5126" name="Line 6"/>
          <p:cNvSpPr>
            <a:spLocks noChangeShapeType="1"/>
          </p:cNvSpPr>
          <p:nvPr/>
        </p:nvSpPr>
        <p:spPr bwMode="auto">
          <a:xfrm flipH="1">
            <a:off x="1295400" y="3886200"/>
            <a:ext cx="1219200" cy="1676400"/>
          </a:xfrm>
          <a:prstGeom prst="line">
            <a:avLst/>
          </a:prstGeom>
          <a:noFill/>
          <a:ln w="9525">
            <a:solidFill>
              <a:schemeClr val="tx1"/>
            </a:solidFill>
            <a:round/>
            <a:headEnd/>
            <a:tailEnd type="triangle" w="med" len="med"/>
          </a:ln>
          <a:effectLst/>
        </p:spPr>
        <p:txBody>
          <a:bodyPr/>
          <a:lstStyle/>
          <a:p>
            <a:endParaRPr lang="ru-RU"/>
          </a:p>
        </p:txBody>
      </p:sp>
      <p:sp>
        <p:nvSpPr>
          <p:cNvPr id="5127" name="Line 7"/>
          <p:cNvSpPr>
            <a:spLocks noChangeShapeType="1"/>
          </p:cNvSpPr>
          <p:nvPr/>
        </p:nvSpPr>
        <p:spPr bwMode="auto">
          <a:xfrm>
            <a:off x="6400800" y="3962400"/>
            <a:ext cx="1371600" cy="1600200"/>
          </a:xfrm>
          <a:prstGeom prst="line">
            <a:avLst/>
          </a:prstGeom>
          <a:noFill/>
          <a:ln w="9525">
            <a:solidFill>
              <a:schemeClr val="tx1"/>
            </a:solidFill>
            <a:round/>
            <a:headEnd/>
            <a:tailEnd type="triangle" w="med" len="med"/>
          </a:ln>
          <a:effectLst/>
        </p:spPr>
        <p:txBody>
          <a:bodyPr/>
          <a:lstStyle/>
          <a:p>
            <a:endParaRPr lang="ru-RU"/>
          </a:p>
        </p:txBody>
      </p:sp>
      <p:sp>
        <p:nvSpPr>
          <p:cNvPr id="5128" name="Text Box 8">
            <a:hlinkClick r:id="rId2" action="ppaction://hlinksldjump"/>
          </p:cNvPr>
          <p:cNvSpPr txBox="1">
            <a:spLocks noChangeArrowheads="1"/>
          </p:cNvSpPr>
          <p:nvPr/>
        </p:nvSpPr>
        <p:spPr bwMode="auto">
          <a:xfrm>
            <a:off x="214282" y="571480"/>
            <a:ext cx="4114800" cy="396875"/>
          </a:xfrm>
          <a:prstGeom prst="rect">
            <a:avLst/>
          </a:prstGeom>
          <a:noFill/>
          <a:ln w="9525">
            <a:noFill/>
            <a:miter lim="800000"/>
            <a:headEnd/>
            <a:tailEnd/>
          </a:ln>
          <a:effectLst/>
        </p:spPr>
        <p:txBody>
          <a:bodyPr>
            <a:spAutoFit/>
          </a:bodyPr>
          <a:lstStyle/>
          <a:p>
            <a:pPr>
              <a:spcBef>
                <a:spcPct val="50000"/>
              </a:spcBef>
            </a:pPr>
            <a:r>
              <a:rPr lang="ru-RU" sz="2000"/>
              <a:t>Артикуляторно-акустическая</a:t>
            </a:r>
          </a:p>
        </p:txBody>
      </p:sp>
      <p:sp>
        <p:nvSpPr>
          <p:cNvPr id="5129" name="Text Box 9">
            <a:hlinkClick r:id="rId3" action="ppaction://hlinksldjump"/>
          </p:cNvPr>
          <p:cNvSpPr txBox="1">
            <a:spLocks noChangeArrowheads="1"/>
          </p:cNvSpPr>
          <p:nvPr/>
        </p:nvSpPr>
        <p:spPr bwMode="auto">
          <a:xfrm>
            <a:off x="5943600" y="228600"/>
            <a:ext cx="3200400" cy="854075"/>
          </a:xfrm>
          <a:prstGeom prst="rect">
            <a:avLst/>
          </a:prstGeom>
          <a:noFill/>
          <a:ln w="9525">
            <a:noFill/>
            <a:miter lim="800000"/>
            <a:headEnd/>
            <a:tailEnd/>
          </a:ln>
          <a:effectLst/>
        </p:spPr>
        <p:txBody>
          <a:bodyPr>
            <a:spAutoFit/>
          </a:bodyPr>
          <a:lstStyle/>
          <a:p>
            <a:pPr>
              <a:spcBef>
                <a:spcPct val="50000"/>
              </a:spcBef>
            </a:pPr>
            <a:r>
              <a:rPr lang="ru-RU" sz="2000" dirty="0"/>
              <a:t>На основе нарушения</a:t>
            </a:r>
          </a:p>
          <a:p>
            <a:pPr>
              <a:spcBef>
                <a:spcPct val="50000"/>
              </a:spcBef>
            </a:pPr>
            <a:r>
              <a:rPr lang="ru-RU" sz="2000" dirty="0"/>
              <a:t>фонемного распознавания</a:t>
            </a:r>
          </a:p>
        </p:txBody>
      </p:sp>
      <p:sp>
        <p:nvSpPr>
          <p:cNvPr id="5130" name="Text Box 10">
            <a:hlinkClick r:id="rId4" action="ppaction://hlinksldjump"/>
          </p:cNvPr>
          <p:cNvSpPr txBox="1">
            <a:spLocks noChangeArrowheads="1"/>
          </p:cNvSpPr>
          <p:nvPr/>
        </p:nvSpPr>
        <p:spPr bwMode="auto">
          <a:xfrm>
            <a:off x="3276600" y="6096000"/>
            <a:ext cx="2209800" cy="396875"/>
          </a:xfrm>
          <a:prstGeom prst="rect">
            <a:avLst/>
          </a:prstGeom>
          <a:noFill/>
          <a:ln w="9525">
            <a:noFill/>
            <a:miter lim="800000"/>
            <a:headEnd/>
            <a:tailEnd/>
          </a:ln>
          <a:effectLst/>
        </p:spPr>
        <p:txBody>
          <a:bodyPr>
            <a:spAutoFit/>
          </a:bodyPr>
          <a:lstStyle/>
          <a:p>
            <a:pPr algn="ctr">
              <a:spcBef>
                <a:spcPct val="50000"/>
              </a:spcBef>
            </a:pPr>
            <a:r>
              <a:rPr lang="ru-RU" sz="2000"/>
              <a:t>Оптическая</a:t>
            </a:r>
          </a:p>
        </p:txBody>
      </p:sp>
      <p:sp>
        <p:nvSpPr>
          <p:cNvPr id="5131" name="Text Box 11">
            <a:hlinkClick r:id="rId5" action="ppaction://hlinksldjump"/>
          </p:cNvPr>
          <p:cNvSpPr txBox="1">
            <a:spLocks noChangeArrowheads="1"/>
          </p:cNvSpPr>
          <p:nvPr/>
        </p:nvSpPr>
        <p:spPr bwMode="auto">
          <a:xfrm>
            <a:off x="5867400" y="5638800"/>
            <a:ext cx="3581400" cy="701675"/>
          </a:xfrm>
          <a:prstGeom prst="rect">
            <a:avLst/>
          </a:prstGeom>
          <a:noFill/>
          <a:ln w="9525">
            <a:noFill/>
            <a:miter lim="800000"/>
            <a:headEnd/>
            <a:tailEnd/>
          </a:ln>
          <a:effectLst/>
        </p:spPr>
        <p:txBody>
          <a:bodyPr>
            <a:spAutoFit/>
          </a:bodyPr>
          <a:lstStyle/>
          <a:p>
            <a:pPr>
              <a:spcBef>
                <a:spcPct val="50000"/>
              </a:spcBef>
            </a:pPr>
            <a:r>
              <a:rPr lang="ru-RU" sz="2000"/>
              <a:t>На почве нарушения языкового анализа и синтеза</a:t>
            </a:r>
          </a:p>
        </p:txBody>
      </p:sp>
      <p:sp>
        <p:nvSpPr>
          <p:cNvPr id="5132" name="Text Box 12">
            <a:hlinkClick r:id="rId6" action="ppaction://hlinksldjump"/>
          </p:cNvPr>
          <p:cNvSpPr txBox="1">
            <a:spLocks noChangeArrowheads="1"/>
          </p:cNvSpPr>
          <p:nvPr/>
        </p:nvSpPr>
        <p:spPr bwMode="auto">
          <a:xfrm>
            <a:off x="0" y="5715000"/>
            <a:ext cx="2819400" cy="396875"/>
          </a:xfrm>
          <a:prstGeom prst="rect">
            <a:avLst/>
          </a:prstGeom>
          <a:noFill/>
          <a:ln w="9525">
            <a:noFill/>
            <a:miter lim="800000"/>
            <a:headEnd/>
            <a:tailEnd/>
          </a:ln>
          <a:effectLst/>
        </p:spPr>
        <p:txBody>
          <a:bodyPr>
            <a:spAutoFit/>
          </a:bodyPr>
          <a:lstStyle/>
          <a:p>
            <a:pPr>
              <a:spcBef>
                <a:spcPct val="50000"/>
              </a:spcBef>
            </a:pPr>
            <a:r>
              <a:rPr lang="ru-RU" sz="2000"/>
              <a:t>Аграмматическая</a:t>
            </a:r>
          </a:p>
        </p:txBody>
      </p:sp>
      <p:sp>
        <p:nvSpPr>
          <p:cNvPr id="5134" name="AutoShape 14"/>
          <p:cNvSpPr>
            <a:spLocks noChangeArrowheads="1"/>
          </p:cNvSpPr>
          <p:nvPr/>
        </p:nvSpPr>
        <p:spPr bwMode="auto">
          <a:xfrm>
            <a:off x="2362200" y="1828800"/>
            <a:ext cx="4343400" cy="2819400"/>
          </a:xfrm>
          <a:prstGeom prst="octagon">
            <a:avLst>
              <a:gd name="adj" fmla="val 29287"/>
            </a:avLst>
          </a:prstGeom>
          <a:solidFill>
            <a:srgbClr val="00FF00"/>
          </a:solidFill>
          <a:ln w="9525">
            <a:solidFill>
              <a:schemeClr val="tx1"/>
            </a:solidFill>
            <a:miter lim="800000"/>
            <a:headEnd/>
            <a:tailEnd/>
          </a:ln>
          <a:effectLst/>
        </p:spPr>
        <p:txBody>
          <a:bodyPr wrap="none" anchor="ctr"/>
          <a:lstStyle/>
          <a:p>
            <a:endParaRPr lang="ru-RU"/>
          </a:p>
        </p:txBody>
      </p:sp>
      <p:sp>
        <p:nvSpPr>
          <p:cNvPr id="5135" name="Text Box 15"/>
          <p:cNvSpPr txBox="1">
            <a:spLocks noChangeArrowheads="1"/>
          </p:cNvSpPr>
          <p:nvPr/>
        </p:nvSpPr>
        <p:spPr bwMode="auto">
          <a:xfrm>
            <a:off x="2286000" y="1981200"/>
            <a:ext cx="4572000" cy="1968500"/>
          </a:xfrm>
          <a:prstGeom prst="rect">
            <a:avLst/>
          </a:prstGeom>
          <a:noFill/>
          <a:ln w="9525">
            <a:noFill/>
            <a:miter lim="800000"/>
            <a:headEnd/>
            <a:tailEnd/>
          </a:ln>
          <a:effectLst/>
        </p:spPr>
        <p:txBody>
          <a:bodyPr>
            <a:spAutoFit/>
          </a:bodyPr>
          <a:lstStyle/>
          <a:p>
            <a:pPr algn="ctr">
              <a:spcBef>
                <a:spcPct val="50000"/>
              </a:spcBef>
            </a:pPr>
            <a:r>
              <a:rPr lang="ru-RU"/>
              <a:t>Дисграфия-</a:t>
            </a:r>
          </a:p>
          <a:p>
            <a:pPr algn="ctr">
              <a:spcBef>
                <a:spcPct val="50000"/>
              </a:spcBef>
            </a:pPr>
            <a:r>
              <a:rPr lang="ru-RU" sz="1800" i="1"/>
              <a:t>частичное нарушение процесса письма, проявляющееся в стойких,    повторяющихся ошибках, обусловленных несформированностью высших психических функций, участвующих в процессе письма</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rot="10800000" flipV="1">
            <a:off x="357158" y="573667"/>
            <a:ext cx="8358246" cy="5393724"/>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1600" b="1" i="0" u="none" strike="noStrike" cap="none" normalizeH="0" baseline="0" dirty="0" smtClean="0" bmk="_Toc217122058">
                <a:ln>
                  <a:noFill/>
                </a:ln>
                <a:solidFill>
                  <a:schemeClr val="tx1"/>
                </a:solidFill>
                <a:effectLst/>
                <a:latin typeface="+mj-lt"/>
                <a:ea typeface="Times New Roman" pitchFamily="18" charset="0"/>
                <a:cs typeface="Arial" pitchFamily="34" charset="0"/>
              </a:rPr>
              <a:t>СПИСОК ИСПОЛЬЗОВАННОЙ ЛИТЕРАТУРЫ</a:t>
            </a:r>
            <a:endParaRPr kumimoji="0" lang="ru-RU" sz="16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Корнев А.Н. Нарушения чтения и письма у детей. – СПб.: ИД «М и М», 1997. – 286 с.</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Лалаева</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Р. И. Нарушение процесса овладения чтением у детей. – М., 1983.</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Лалаева</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Р.И.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Дисграфия</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и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дизорфография</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как расстройство формирования языковой способности у детей // Изучение нарушений письма и чтения. Итоги и перспективы: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Мат-лы</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I Межд. конференции Российской ассоциации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дислексии</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 М.: Изд-во МСГИ, 2004. – 296 с.</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Левина Р. Е. Нарушения письма у детей с недоразвитием речи. – М., 1961. </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Логопедия: Учебник для студентов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дефектол</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фак</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пед</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вузов / Под ред. Л.С. Волковой, С.Н. Шаховской. – М.: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Гуманит</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изд. центр ВЛАДОС, 1998. –  680 с.</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Лопатина Л.В. Логопедическая работа с детьми дошкольного возраста. – СПб.: Союз, 2004. </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Мазанова Е.В. Коррекция оптической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дисграфии</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Конспекты занятий с младшими школьниками. – М.: Издательство «ГНОМ и Д», 2006. – 88 с.</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Парамонова Л.Г. Предупреждение и устранение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дисграфии</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у детей. – СПб., 2001. – 240 с.</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Токарева О. А. Расстройства чтения и письма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дислексии</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и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дисграфии</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 Расстройства речи у детей и подростков. Под ред. С. С.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Ляпидевского</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 М., 1969.</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Хрестоматия по логопедии. / Под ред. Л. С. Волковой, В. И. Селиверстова. – М., 1997.</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i="0" u="none" strike="noStrike" cap="none" normalizeH="0" baseline="0" dirty="0" smtClean="0">
                <a:ln>
                  <a:noFill/>
                </a:ln>
                <a:effectLst/>
                <a:latin typeface="+mj-lt"/>
                <a:ea typeface="Times New Roman" pitchFamily="18" charset="0"/>
                <a:cs typeface="Arial" pitchFamily="34" charset="0"/>
              </a:rPr>
              <a:t>Развитие</a:t>
            </a:r>
            <a:r>
              <a:rPr kumimoji="0" lang="ru-RU" sz="1600" i="0" u="none" strike="noStrike" cap="none" normalizeH="0" dirty="0" smtClean="0">
                <a:ln>
                  <a:noFill/>
                </a:ln>
                <a:effectLst/>
                <a:latin typeface="+mj-lt"/>
                <a:ea typeface="Times New Roman" pitchFamily="18" charset="0"/>
                <a:cs typeface="Arial" pitchFamily="34" charset="0"/>
              </a:rPr>
              <a:t> и коррекция </a:t>
            </a:r>
            <a:r>
              <a:rPr kumimoji="0" lang="ru-RU" sz="1600" i="0" u="none" strike="noStrike" cap="none" normalizeH="0" dirty="0" err="1" smtClean="0">
                <a:ln>
                  <a:noFill/>
                </a:ln>
                <a:effectLst/>
                <a:latin typeface="+mj-lt"/>
                <a:ea typeface="Times New Roman" pitchFamily="18" charset="0"/>
                <a:cs typeface="Arial" pitchFamily="34" charset="0"/>
              </a:rPr>
              <a:t>графо-моторных</a:t>
            </a:r>
            <a:r>
              <a:rPr kumimoji="0" lang="ru-RU" sz="1600" i="0" u="none" strike="noStrike" cap="none" normalizeH="0" dirty="0" smtClean="0">
                <a:ln>
                  <a:noFill/>
                </a:ln>
                <a:effectLst/>
                <a:latin typeface="+mj-lt"/>
                <a:ea typeface="Times New Roman" pitchFamily="18" charset="0"/>
                <a:cs typeface="Arial" pitchFamily="34" charset="0"/>
              </a:rPr>
              <a:t> навыков у детей 5-7 лет</a:t>
            </a:r>
            <a:r>
              <a:rPr lang="ru-RU" sz="1600" dirty="0" smtClean="0">
                <a:latin typeface="+mj-lt"/>
                <a:ea typeface="Times New Roman" pitchFamily="18" charset="0"/>
                <a:cs typeface="Arial" pitchFamily="34" charset="0"/>
              </a:rPr>
              <a:t>/ автор</a:t>
            </a:r>
            <a:r>
              <a:rPr kumimoji="0" lang="ru-RU" sz="1600" i="0" u="none" strike="noStrike" cap="none" normalizeH="0" baseline="0" dirty="0" smtClean="0">
                <a:ln>
                  <a:noFill/>
                </a:ln>
                <a:effectLst/>
                <a:latin typeface="+mj-lt"/>
                <a:ea typeface="Times New Roman" pitchFamily="18" charset="0"/>
                <a:cs typeface="Arial" pitchFamily="34" charset="0"/>
              </a:rPr>
              <a:t> Иншакова</a:t>
            </a:r>
            <a:r>
              <a:rPr kumimoji="0" lang="ru-RU" sz="1600" i="0" u="none" strike="noStrike" cap="none" normalizeH="0" dirty="0" smtClean="0">
                <a:ln>
                  <a:noFill/>
                </a:ln>
                <a:effectLst/>
                <a:latin typeface="+mj-lt"/>
                <a:ea typeface="Times New Roman" pitchFamily="18" charset="0"/>
                <a:cs typeface="Arial" pitchFamily="34" charset="0"/>
              </a:rPr>
              <a:t> О.Б.</a:t>
            </a:r>
            <a:r>
              <a:rPr kumimoji="0" lang="ru-RU" sz="1600" i="0" u="none" strike="noStrike" cap="none" normalizeH="0" baseline="0" dirty="0" smtClean="0">
                <a:ln>
                  <a:noFill/>
                </a:ln>
                <a:solidFill>
                  <a:schemeClr val="tx1"/>
                </a:solidFill>
                <a:effectLst/>
                <a:latin typeface="+mj-lt"/>
                <a:ea typeface="Times New Roman" pitchFamily="18" charset="0"/>
                <a:cs typeface="Arial" pitchFamily="34" charset="0"/>
              </a:rPr>
              <a:t/>
            </a:r>
            <a:br>
              <a:rPr kumimoji="0" lang="ru-RU" sz="1600" i="0" u="none" strike="noStrike" cap="none" normalizeH="0" baseline="0" dirty="0" smtClean="0">
                <a:ln>
                  <a:noFill/>
                </a:ln>
                <a:solidFill>
                  <a:schemeClr val="tx1"/>
                </a:solidFill>
                <a:effectLst/>
                <a:latin typeface="+mj-lt"/>
                <a:ea typeface="Times New Roman" pitchFamily="18" charset="0"/>
                <a:cs typeface="Arial" pitchFamily="34" charset="0"/>
              </a:rPr>
            </a:br>
            <a:r>
              <a:rPr kumimoji="0" lang="ru-RU" sz="1600" i="0" u="none" strike="noStrike" cap="none" normalizeH="0" baseline="0" dirty="0" smtClean="0">
                <a:ln>
                  <a:noFill/>
                </a:ln>
                <a:solidFill>
                  <a:schemeClr val="tx1"/>
                </a:solidFill>
                <a:effectLst/>
                <a:latin typeface="+mj-lt"/>
                <a:ea typeface="Times New Roman" pitchFamily="18" charset="0"/>
                <a:cs typeface="Arial" pitchFamily="34" charset="0"/>
              </a:rPr>
              <a:t>Издательство: </a:t>
            </a:r>
            <a:r>
              <a:rPr kumimoji="0" lang="ru-RU" sz="1600" i="0" u="none" strike="noStrike" cap="none" normalizeH="0" baseline="0" dirty="0" err="1" smtClean="0">
                <a:ln>
                  <a:noFill/>
                </a:ln>
                <a:solidFill>
                  <a:schemeClr val="tx1"/>
                </a:solidFill>
                <a:effectLst/>
                <a:latin typeface="+mj-lt"/>
                <a:ea typeface="Times New Roman" pitchFamily="18" charset="0"/>
                <a:cs typeface="Arial" pitchFamily="34" charset="0"/>
              </a:rPr>
              <a:t>Владос</a:t>
            </a:r>
            <a:r>
              <a:rPr kumimoji="0" lang="ru-RU" sz="1600" i="0" u="none" strike="noStrike" cap="none" normalizeH="0" baseline="0" dirty="0" smtClean="0">
                <a:ln>
                  <a:noFill/>
                </a:ln>
                <a:solidFill>
                  <a:schemeClr val="tx1"/>
                </a:solidFill>
                <a:effectLst/>
                <a:latin typeface="+mj-lt"/>
                <a:ea typeface="Times New Roman" pitchFamily="18" charset="0"/>
                <a:cs typeface="Arial" pitchFamily="34" charset="0"/>
              </a:rPr>
              <a:t> </a:t>
            </a:r>
            <a:br>
              <a:rPr kumimoji="0" lang="ru-RU" sz="1600" i="0" u="none" strike="noStrike" cap="none" normalizeH="0" baseline="0" dirty="0" smtClean="0">
                <a:ln>
                  <a:noFill/>
                </a:ln>
                <a:solidFill>
                  <a:schemeClr val="tx1"/>
                </a:solidFill>
                <a:effectLst/>
                <a:latin typeface="+mj-lt"/>
                <a:ea typeface="Times New Roman" pitchFamily="18" charset="0"/>
                <a:cs typeface="Arial" pitchFamily="34" charset="0"/>
              </a:rPr>
            </a:br>
            <a:r>
              <a:rPr kumimoji="0" lang="ru-RU" sz="1600" i="0" u="none" strike="noStrike" cap="none" normalizeH="0" baseline="0" dirty="0" smtClean="0">
                <a:ln>
                  <a:noFill/>
                </a:ln>
                <a:solidFill>
                  <a:schemeClr val="tx1"/>
                </a:solidFill>
                <a:effectLst/>
                <a:latin typeface="+mj-lt"/>
                <a:ea typeface="Times New Roman" pitchFamily="18" charset="0"/>
                <a:cs typeface="Arial" pitchFamily="34" charset="0"/>
              </a:rPr>
              <a:t>Год издания: 2003 </a:t>
            </a:r>
            <a:br>
              <a:rPr kumimoji="0" lang="ru-RU" sz="1600" i="0" u="none" strike="noStrike" cap="none" normalizeH="0" baseline="0" dirty="0" smtClean="0">
                <a:ln>
                  <a:noFill/>
                </a:ln>
                <a:solidFill>
                  <a:schemeClr val="tx1"/>
                </a:solidFill>
                <a:effectLst/>
                <a:latin typeface="+mj-lt"/>
                <a:ea typeface="Times New Roman" pitchFamily="18" charset="0"/>
                <a:cs typeface="Arial" pitchFamily="34" charset="0"/>
              </a:rPr>
            </a:br>
            <a:r>
              <a:rPr kumimoji="0" lang="ru-RU" sz="1600" i="0" u="none" strike="noStrike" cap="none" normalizeH="0" baseline="0" dirty="0" smtClean="0">
                <a:ln>
                  <a:noFill/>
                </a:ln>
                <a:solidFill>
                  <a:schemeClr val="tx1"/>
                </a:solidFill>
                <a:effectLst/>
                <a:latin typeface="+mj-lt"/>
                <a:ea typeface="Times New Roman" pitchFamily="18" charset="0"/>
                <a:cs typeface="Arial" pitchFamily="34" charset="0"/>
              </a:rPr>
              <a:t>Страниц: 112 </a:t>
            </a:r>
            <a:endParaRPr kumimoji="0" lang="ru-RU" sz="160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71550" y="152400"/>
            <a:ext cx="6584950" cy="2413000"/>
          </a:xfrm>
        </p:spPr>
        <p:txBody>
          <a:bodyPr/>
          <a:lstStyle/>
          <a:p>
            <a:r>
              <a:rPr lang="ru-RU" sz="5400" dirty="0">
                <a:solidFill>
                  <a:srgbClr val="CC66FF"/>
                </a:solidFill>
              </a:rPr>
              <a:t>Спасибо за внимание!</a:t>
            </a:r>
          </a:p>
        </p:txBody>
      </p:sp>
      <p:sp>
        <p:nvSpPr>
          <p:cNvPr id="32771" name="Rectangle 3"/>
          <p:cNvSpPr>
            <a:spLocks noGrp="1" noChangeArrowheads="1"/>
          </p:cNvSpPr>
          <p:nvPr>
            <p:ph type="body" idx="1"/>
          </p:nvPr>
        </p:nvSpPr>
        <p:spPr>
          <a:xfrm>
            <a:off x="457200" y="1071546"/>
            <a:ext cx="8229600" cy="3357587"/>
          </a:xfrm>
        </p:spPr>
        <p:txBody>
          <a:bodyPr/>
          <a:lstStyle/>
          <a:p>
            <a:endParaRPr lang="ru-RU" dirty="0"/>
          </a:p>
          <a:p>
            <a:endParaRPr lang="ru-RU" dirty="0"/>
          </a:p>
          <a:p>
            <a:pPr algn="ctr">
              <a:buFontTx/>
              <a:buNone/>
            </a:pPr>
            <a:r>
              <a:rPr lang="ru-RU" sz="7200" dirty="0">
                <a:solidFill>
                  <a:srgbClr val="99FF33"/>
                </a:solidFill>
              </a:rPr>
              <a:t>Желаем успехов!</a:t>
            </a:r>
          </a:p>
        </p:txBody>
      </p:sp>
      <p:sp>
        <p:nvSpPr>
          <p:cNvPr id="6" name="Нижний колонтитул 5"/>
          <p:cNvSpPr>
            <a:spLocks noGrp="1"/>
          </p:cNvSpPr>
          <p:nvPr>
            <p:ph type="ftr" sz="quarter" idx="11"/>
          </p:nvPr>
        </p:nvSpPr>
        <p:spPr/>
        <p:txBody>
          <a:bodyPr/>
          <a:lstStyle/>
          <a:p>
            <a:endParaRPr lang="ru-RU" dirty="0"/>
          </a:p>
        </p:txBody>
      </p:sp>
      <p:pic>
        <p:nvPicPr>
          <p:cNvPr id="8196" name="Picture 4" descr="Психология девочки 8 лет &quot; Онлайн"/>
          <p:cNvPicPr>
            <a:picLocks noChangeAspect="1" noChangeArrowheads="1"/>
          </p:cNvPicPr>
          <p:nvPr/>
        </p:nvPicPr>
        <p:blipFill>
          <a:blip r:embed="rId2"/>
          <a:srcRect/>
          <a:stretch>
            <a:fillRect/>
          </a:stretch>
        </p:blipFill>
        <p:spPr bwMode="auto">
          <a:xfrm>
            <a:off x="2285984" y="3643314"/>
            <a:ext cx="4702177" cy="3071834"/>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768" decel="100000"/>
                                        <p:tgtEl>
                                          <p:spTgt spid="32770"/>
                                        </p:tgtEl>
                                      </p:cBhvr>
                                    </p:animEffect>
                                    <p:animScale>
                                      <p:cBhvr>
                                        <p:cTn id="8" dur="768" decel="100000"/>
                                        <p:tgtEl>
                                          <p:spTgt spid="32770"/>
                                        </p:tgtEl>
                                      </p:cBhvr>
                                      <p:from x="10000" y="10000"/>
                                      <p:to x="200000" y="450000"/>
                                    </p:animScale>
                                    <p:animScale>
                                      <p:cBhvr>
                                        <p:cTn id="9" dur="1230" accel="100000" fill="hold">
                                          <p:stCondLst>
                                            <p:cond delay="768"/>
                                          </p:stCondLst>
                                        </p:cTn>
                                        <p:tgtEl>
                                          <p:spTgt spid="32770"/>
                                        </p:tgtEl>
                                      </p:cBhvr>
                                      <p:from x="200000" y="450000"/>
                                      <p:to x="100000" y="100000"/>
                                    </p:animScale>
                                    <p:set>
                                      <p:cBhvr>
                                        <p:cTn id="10" dur="768" fill="hold"/>
                                        <p:tgtEl>
                                          <p:spTgt spid="32770"/>
                                        </p:tgtEl>
                                        <p:attrNameLst>
                                          <p:attrName>ppt_x</p:attrName>
                                        </p:attrNameLst>
                                      </p:cBhvr>
                                      <p:to>
                                        <p:strVal val="(0.5)"/>
                                      </p:to>
                                    </p:set>
                                    <p:anim from="(0.5)" to="(#ppt_x)" calcmode="lin" valueType="num">
                                      <p:cBhvr>
                                        <p:cTn id="11" dur="1230" accel="100000" fill="hold">
                                          <p:stCondLst>
                                            <p:cond delay="768"/>
                                          </p:stCondLst>
                                        </p:cTn>
                                        <p:tgtEl>
                                          <p:spTgt spid="32770"/>
                                        </p:tgtEl>
                                        <p:attrNameLst>
                                          <p:attrName>ppt_x</p:attrName>
                                        </p:attrNameLst>
                                      </p:cBhvr>
                                    </p:anim>
                                    <p:set>
                                      <p:cBhvr>
                                        <p:cTn id="12" dur="768" fill="hold"/>
                                        <p:tgtEl>
                                          <p:spTgt spid="32770"/>
                                        </p:tgtEl>
                                        <p:attrNameLst>
                                          <p:attrName>ppt_y</p:attrName>
                                        </p:attrNameLst>
                                      </p:cBhvr>
                                      <p:to>
                                        <p:strVal val="(#ppt_y+0.4)"/>
                                      </p:to>
                                    </p:set>
                                    <p:anim from="(#ppt_y+0.4)" to="(#ppt_y)" calcmode="lin" valueType="num">
                                      <p:cBhvr>
                                        <p:cTn id="13" dur="1230" accel="100000" fill="hold">
                                          <p:stCondLst>
                                            <p:cond delay="768"/>
                                          </p:stCondLst>
                                        </p:cTn>
                                        <p:tgtEl>
                                          <p:spTgt spid="3277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2771">
                                            <p:txEl>
                                              <p:pRg st="2" end="2"/>
                                            </p:txEl>
                                          </p:spTgt>
                                        </p:tgtEl>
                                        <p:attrNameLst>
                                          <p:attrName>style.visibility</p:attrName>
                                        </p:attrNameLst>
                                      </p:cBhvr>
                                      <p:to>
                                        <p:strVal val="visible"/>
                                      </p:to>
                                    </p:set>
                                    <p:anim calcmode="lin" valueType="num">
                                      <p:cBhvr>
                                        <p:cTn id="18"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2771">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hlinkClick r:id="rId2" action="ppaction://hlinksldjump"/>
          </p:cNvPr>
          <p:cNvSpPr txBox="1">
            <a:spLocks noChangeArrowheads="1"/>
          </p:cNvSpPr>
          <p:nvPr/>
        </p:nvSpPr>
        <p:spPr bwMode="auto">
          <a:xfrm>
            <a:off x="1214414" y="357166"/>
            <a:ext cx="7086600" cy="457200"/>
          </a:xfrm>
          <a:prstGeom prst="rect">
            <a:avLst/>
          </a:prstGeom>
          <a:noFill/>
          <a:ln w="9525">
            <a:noFill/>
            <a:miter lim="800000"/>
            <a:headEnd/>
            <a:tailEnd/>
          </a:ln>
          <a:effectLst/>
        </p:spPr>
        <p:txBody>
          <a:bodyPr>
            <a:spAutoFit/>
          </a:bodyPr>
          <a:lstStyle/>
          <a:p>
            <a:pPr algn="ctr">
              <a:spcBef>
                <a:spcPct val="50000"/>
              </a:spcBef>
            </a:pPr>
            <a:r>
              <a:rPr lang="ru-RU" b="1" u="sng" dirty="0" err="1">
                <a:effectLst>
                  <a:outerShdw blurRad="38100" dist="38100" dir="2700000" algn="tl">
                    <a:srgbClr val="FFFFFF"/>
                  </a:outerShdw>
                </a:effectLst>
              </a:rPr>
              <a:t>Артикуляторно-акустическая</a:t>
            </a:r>
            <a:endParaRPr lang="ru-RU" b="1" u="sng" dirty="0">
              <a:effectLst>
                <a:outerShdw blurRad="38100" dist="38100" dir="2700000" algn="tl">
                  <a:srgbClr val="FFFFFF"/>
                </a:outerShdw>
              </a:effectLst>
            </a:endParaRPr>
          </a:p>
        </p:txBody>
      </p:sp>
      <p:sp>
        <p:nvSpPr>
          <p:cNvPr id="7171" name="Text Box 3"/>
          <p:cNvSpPr txBox="1">
            <a:spLocks noChangeArrowheads="1"/>
          </p:cNvSpPr>
          <p:nvPr/>
        </p:nvSpPr>
        <p:spPr bwMode="auto">
          <a:xfrm>
            <a:off x="914400" y="1295400"/>
            <a:ext cx="7010400" cy="4524315"/>
          </a:xfrm>
          <a:prstGeom prst="rect">
            <a:avLst/>
          </a:prstGeom>
          <a:noFill/>
          <a:ln w="9525">
            <a:noFill/>
            <a:miter lim="800000"/>
            <a:headEnd/>
            <a:tailEnd/>
          </a:ln>
          <a:effectLst/>
        </p:spPr>
        <p:txBody>
          <a:bodyPr>
            <a:spAutoFit/>
          </a:bodyPr>
          <a:lstStyle/>
          <a:p>
            <a:pPr>
              <a:spcBef>
                <a:spcPct val="50000"/>
              </a:spcBef>
            </a:pPr>
            <a:r>
              <a:rPr lang="ru-RU" sz="1800" dirty="0"/>
              <a:t>Механизм – неправильное произношение звуков в речи (пишет так, 	     как произносит</a:t>
            </a:r>
            <a:r>
              <a:rPr lang="ru-RU" sz="1800" dirty="0" smtClean="0"/>
              <a:t>).</a:t>
            </a:r>
            <a:endParaRPr lang="ru-RU" sz="1800" dirty="0"/>
          </a:p>
          <a:p>
            <a:pPr>
              <a:spcBef>
                <a:spcPct val="50000"/>
              </a:spcBef>
            </a:pPr>
            <a:r>
              <a:rPr lang="ru-RU" sz="1800" dirty="0"/>
              <a:t>	     </a:t>
            </a:r>
            <a:r>
              <a:rPr lang="ru-RU" sz="1800" dirty="0" smtClean="0"/>
              <a:t>Нарушение </a:t>
            </a:r>
            <a:r>
              <a:rPr lang="ru-RU" sz="1800" dirty="0"/>
              <a:t>слуховой дифференциации и    			     </a:t>
            </a:r>
            <a:r>
              <a:rPr lang="ru-RU" sz="1800" dirty="0" err="1"/>
              <a:t>несформированность</a:t>
            </a:r>
            <a:r>
              <a:rPr lang="ru-RU" sz="1800" dirty="0"/>
              <a:t> фонематических </a:t>
            </a:r>
            <a:r>
              <a:rPr lang="ru-RU" sz="1800" dirty="0" smtClean="0"/>
              <a:t>представлений.</a:t>
            </a:r>
            <a:endParaRPr lang="ru-RU" sz="1800" dirty="0"/>
          </a:p>
          <a:p>
            <a:pPr>
              <a:spcBef>
                <a:spcPct val="50000"/>
              </a:spcBef>
            </a:pPr>
            <a:r>
              <a:rPr lang="ru-RU" sz="1800" dirty="0"/>
              <a:t>Проявляется -  замены, пропуски, которые соответствуют заменам, </a:t>
            </a:r>
            <a:r>
              <a:rPr lang="ru-RU" sz="1800" dirty="0" smtClean="0"/>
              <a:t>пропускам </a:t>
            </a:r>
            <a:r>
              <a:rPr lang="ru-RU" sz="1800" dirty="0"/>
              <a:t>в устной речи. Иногда проявляются </a:t>
            </a:r>
            <a:r>
              <a:rPr lang="ru-RU" sz="1800" dirty="0" smtClean="0"/>
              <a:t> </a:t>
            </a:r>
            <a:r>
              <a:rPr lang="ru-RU" sz="1800" dirty="0"/>
              <a:t>и после того, как </a:t>
            </a:r>
            <a:r>
              <a:rPr lang="ru-RU" sz="1800" dirty="0" smtClean="0"/>
              <a:t>устранены проблемы  </a:t>
            </a:r>
            <a:r>
              <a:rPr lang="ru-RU" sz="1800" dirty="0"/>
              <a:t>в устной речи. В </a:t>
            </a:r>
            <a:r>
              <a:rPr lang="ru-RU" sz="1800" dirty="0" smtClean="0"/>
              <a:t>этом случае </a:t>
            </a:r>
            <a:r>
              <a:rPr lang="ru-RU" sz="1800" dirty="0"/>
              <a:t>нет достаточной опоры на </a:t>
            </a:r>
            <a:r>
              <a:rPr lang="ru-RU" sz="1800" dirty="0" smtClean="0"/>
              <a:t>правильную </a:t>
            </a:r>
            <a:r>
              <a:rPr lang="ru-RU" sz="1800" dirty="0"/>
              <a:t>артикуляцию</a:t>
            </a:r>
            <a:r>
              <a:rPr lang="ru-RU" sz="1800" dirty="0" smtClean="0"/>
              <a:t>.</a:t>
            </a:r>
          </a:p>
          <a:p>
            <a:pPr>
              <a:spcBef>
                <a:spcPct val="50000"/>
              </a:spcBef>
            </a:pPr>
            <a:r>
              <a:rPr lang="ru-RU" dirty="0" smtClean="0"/>
              <a:t>Например: </a:t>
            </a:r>
            <a:r>
              <a:rPr lang="ru-RU" dirty="0" err="1" smtClean="0"/>
              <a:t>зук</a:t>
            </a:r>
            <a:r>
              <a:rPr lang="ru-RU" dirty="0" smtClean="0"/>
              <a:t> вместо жук, </a:t>
            </a:r>
            <a:r>
              <a:rPr lang="ru-RU" dirty="0" err="1" smtClean="0"/>
              <a:t>муавей</a:t>
            </a:r>
            <a:r>
              <a:rPr lang="ru-RU" dirty="0" smtClean="0"/>
              <a:t> вместо муравей и т.д.</a:t>
            </a:r>
            <a:endParaRPr lang="ru-RU" sz="1800" dirty="0"/>
          </a:p>
          <a:p>
            <a:pPr>
              <a:spcBef>
                <a:spcPct val="50000"/>
              </a:spcBef>
            </a:pPr>
            <a:r>
              <a:rPr lang="ru-RU" sz="1800" dirty="0"/>
              <a:t>Наблюдается – при  дизартрии, </a:t>
            </a:r>
            <a:r>
              <a:rPr lang="ru-RU" sz="1800" dirty="0" err="1"/>
              <a:t>ринолалии</a:t>
            </a:r>
            <a:r>
              <a:rPr lang="ru-RU" sz="1800" dirty="0"/>
              <a:t>, </a:t>
            </a:r>
            <a:r>
              <a:rPr lang="ru-RU" sz="1800" dirty="0" err="1"/>
              <a:t>дислалии</a:t>
            </a:r>
            <a:r>
              <a:rPr lang="ru-RU" sz="1800" dirty="0"/>
              <a:t>(сенсорной, </a:t>
            </a:r>
            <a:r>
              <a:rPr lang="ru-RU" sz="1800" dirty="0" smtClean="0"/>
              <a:t> </a:t>
            </a:r>
            <a:r>
              <a:rPr lang="ru-RU" sz="1800" dirty="0"/>
              <a:t>сенсомоторной)</a:t>
            </a:r>
          </a:p>
          <a:p>
            <a:pPr>
              <a:spcBef>
                <a:spcPct val="50000"/>
              </a:spcBef>
            </a:pPr>
            <a:r>
              <a:rPr lang="ru-RU" b="1" dirty="0"/>
              <a:t>!</a:t>
            </a:r>
            <a:r>
              <a:rPr lang="ru-RU" sz="1800" dirty="0"/>
              <a:t>   Нарушение звукопроизношения не всегда отражаются на письме. </a:t>
            </a:r>
          </a:p>
          <a:p>
            <a:pPr>
              <a:spcBef>
                <a:spcPct val="50000"/>
              </a:spcBef>
            </a:pPr>
            <a:endParaRPr lang="ru-RU"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hlinkClick r:id="rId2" action="ppaction://hlinksldjump"/>
          </p:cNvPr>
          <p:cNvSpPr txBox="1">
            <a:spLocks noChangeArrowheads="1"/>
          </p:cNvSpPr>
          <p:nvPr/>
        </p:nvSpPr>
        <p:spPr bwMode="auto">
          <a:xfrm>
            <a:off x="1285852" y="285728"/>
            <a:ext cx="7086600" cy="457200"/>
          </a:xfrm>
          <a:prstGeom prst="rect">
            <a:avLst/>
          </a:prstGeom>
          <a:noFill/>
          <a:ln w="9525">
            <a:noFill/>
            <a:miter lim="800000"/>
            <a:headEnd/>
            <a:tailEnd/>
          </a:ln>
          <a:effectLst/>
        </p:spPr>
        <p:txBody>
          <a:bodyPr>
            <a:spAutoFit/>
          </a:bodyPr>
          <a:lstStyle/>
          <a:p>
            <a:pPr algn="ctr">
              <a:spcBef>
                <a:spcPct val="50000"/>
              </a:spcBef>
            </a:pPr>
            <a:r>
              <a:rPr lang="ru-RU" b="1" u="sng" dirty="0" err="1">
                <a:effectLst>
                  <a:outerShdw blurRad="38100" dist="38100" dir="2700000" algn="tl">
                    <a:srgbClr val="FFFFFF"/>
                  </a:outerShdw>
                </a:effectLst>
              </a:rPr>
              <a:t>Аграмматическая</a:t>
            </a:r>
            <a:endParaRPr lang="ru-RU" b="1" u="sng" dirty="0">
              <a:effectLst>
                <a:outerShdw blurRad="38100" dist="38100" dir="2700000" algn="tl">
                  <a:srgbClr val="FFFFFF"/>
                </a:outerShdw>
              </a:effectLst>
            </a:endParaRPr>
          </a:p>
        </p:txBody>
      </p:sp>
      <p:sp>
        <p:nvSpPr>
          <p:cNvPr id="9219" name="Text Box 3"/>
          <p:cNvSpPr txBox="1">
            <a:spLocks noChangeArrowheads="1"/>
          </p:cNvSpPr>
          <p:nvPr/>
        </p:nvSpPr>
        <p:spPr bwMode="auto">
          <a:xfrm>
            <a:off x="914400" y="1295400"/>
            <a:ext cx="7010400" cy="5730875"/>
          </a:xfrm>
          <a:prstGeom prst="rect">
            <a:avLst/>
          </a:prstGeom>
          <a:noFill/>
          <a:ln w="9525">
            <a:noFill/>
            <a:miter lim="800000"/>
            <a:headEnd/>
            <a:tailEnd/>
          </a:ln>
          <a:effectLst/>
        </p:spPr>
        <p:txBody>
          <a:bodyPr>
            <a:spAutoFit/>
          </a:bodyPr>
          <a:lstStyle/>
          <a:p>
            <a:pPr>
              <a:spcBef>
                <a:spcPct val="50000"/>
              </a:spcBef>
            </a:pPr>
            <a:r>
              <a:rPr lang="ru-RU" sz="1800" u="sng" dirty="0"/>
              <a:t>Механизм</a:t>
            </a:r>
            <a:r>
              <a:rPr lang="ru-RU" sz="1800" dirty="0"/>
              <a:t> – недоразвитие грамматического строя речи: 	   	      морфологических синтаксических обобщений, которые 	      являются составной частью речи.</a:t>
            </a:r>
          </a:p>
          <a:p>
            <a:pPr>
              <a:spcBef>
                <a:spcPct val="50000"/>
              </a:spcBef>
            </a:pPr>
            <a:r>
              <a:rPr lang="ru-RU" sz="1800" u="sng" dirty="0"/>
              <a:t>Проявляется</a:t>
            </a:r>
            <a:r>
              <a:rPr lang="ru-RU" sz="1800" dirty="0"/>
              <a:t> – в виде </a:t>
            </a:r>
            <a:r>
              <a:rPr lang="ru-RU" sz="1800" dirty="0" err="1"/>
              <a:t>аграмматизмов</a:t>
            </a:r>
            <a:r>
              <a:rPr lang="ru-RU" sz="1800" dirty="0"/>
              <a:t>.</a:t>
            </a:r>
          </a:p>
          <a:p>
            <a:pPr>
              <a:spcBef>
                <a:spcPct val="50000"/>
              </a:spcBef>
            </a:pPr>
            <a:r>
              <a:rPr lang="ru-RU" sz="1800" dirty="0" smtClean="0"/>
              <a:t> -На </a:t>
            </a:r>
            <a:r>
              <a:rPr lang="ru-RU" sz="1800" dirty="0"/>
              <a:t>уровне слова, словосочетания, предложения, текста</a:t>
            </a:r>
          </a:p>
          <a:p>
            <a:pPr>
              <a:spcBef>
                <a:spcPct val="50000"/>
              </a:spcBef>
            </a:pPr>
            <a:r>
              <a:rPr lang="ru-RU" sz="1800" dirty="0" smtClean="0"/>
              <a:t>-На </a:t>
            </a:r>
            <a:r>
              <a:rPr lang="ru-RU" sz="1800" dirty="0"/>
              <a:t>уровне слова: замена префиксов, суффиксов (захлестнула – нахлестнула, козлята – </a:t>
            </a:r>
            <a:r>
              <a:rPr lang="ru-RU" sz="1800" dirty="0" err="1" smtClean="0"/>
              <a:t>козлёнки</a:t>
            </a:r>
            <a:r>
              <a:rPr lang="ru-RU" sz="1800" dirty="0" smtClean="0"/>
              <a:t>,)</a:t>
            </a:r>
            <a:endParaRPr lang="ru-RU" sz="1800" dirty="0"/>
          </a:p>
          <a:p>
            <a:pPr>
              <a:spcBef>
                <a:spcPct val="50000"/>
              </a:spcBef>
            </a:pPr>
            <a:r>
              <a:rPr lang="ru-RU" sz="1800" dirty="0" smtClean="0"/>
              <a:t>-Нарушение </a:t>
            </a:r>
            <a:r>
              <a:rPr lang="ru-RU" sz="1800" dirty="0"/>
              <a:t>падежных окончаний («много </a:t>
            </a:r>
            <a:r>
              <a:rPr lang="ru-RU" sz="1800" dirty="0" err="1"/>
              <a:t>деревов</a:t>
            </a:r>
            <a:r>
              <a:rPr lang="ru-RU" sz="1800" dirty="0"/>
              <a:t>»)</a:t>
            </a:r>
          </a:p>
          <a:p>
            <a:pPr>
              <a:spcBef>
                <a:spcPct val="50000"/>
              </a:spcBef>
            </a:pPr>
            <a:r>
              <a:rPr lang="ru-RU" sz="1800" dirty="0" smtClean="0"/>
              <a:t>-Нарушение </a:t>
            </a:r>
            <a:r>
              <a:rPr lang="ru-RU" sz="1800" dirty="0"/>
              <a:t>предложных конструкций (под столом – «на столом»)</a:t>
            </a:r>
          </a:p>
          <a:p>
            <a:pPr>
              <a:spcBef>
                <a:spcPct val="50000"/>
              </a:spcBef>
            </a:pPr>
            <a:r>
              <a:rPr lang="ru-RU" sz="1800" dirty="0" smtClean="0"/>
              <a:t>-Изменение </a:t>
            </a:r>
            <a:r>
              <a:rPr lang="ru-RU" sz="1800" dirty="0"/>
              <a:t>падежа местоимений (около него – «около ним»)</a:t>
            </a:r>
          </a:p>
          <a:p>
            <a:pPr>
              <a:spcBef>
                <a:spcPct val="50000"/>
              </a:spcBef>
            </a:pPr>
            <a:r>
              <a:rPr lang="ru-RU" sz="1800" dirty="0" smtClean="0"/>
              <a:t>-Числа </a:t>
            </a:r>
            <a:r>
              <a:rPr lang="ru-RU" sz="1800" dirty="0"/>
              <a:t>существительных («дети бежит»)</a:t>
            </a:r>
          </a:p>
          <a:p>
            <a:pPr>
              <a:spcBef>
                <a:spcPct val="50000"/>
              </a:spcBef>
            </a:pPr>
            <a:r>
              <a:rPr lang="ru-RU" sz="1800" dirty="0" smtClean="0"/>
              <a:t>-Нарушение </a:t>
            </a:r>
            <a:r>
              <a:rPr lang="ru-RU" sz="1800" dirty="0"/>
              <a:t>согласования («бела дом»)</a:t>
            </a:r>
          </a:p>
          <a:p>
            <a:pPr>
              <a:spcBef>
                <a:spcPct val="50000"/>
              </a:spcBef>
            </a:pPr>
            <a:r>
              <a:rPr lang="ru-RU" sz="1800" u="sng" dirty="0"/>
              <a:t>Наблюдается</a:t>
            </a:r>
            <a:r>
              <a:rPr lang="ru-RU" sz="1800" dirty="0"/>
              <a:t> – у детей с дизартрией, алалией, у умственно </a:t>
            </a:r>
            <a:r>
              <a:rPr lang="ru-RU" sz="1800" dirty="0" smtClean="0"/>
              <a:t>отсталых.</a:t>
            </a:r>
            <a:endParaRPr lang="ru-RU" sz="1800" dirty="0"/>
          </a:p>
          <a:p>
            <a:pPr>
              <a:spcBef>
                <a:spcPct val="50000"/>
              </a:spcBef>
            </a:pPr>
            <a:r>
              <a:rPr lang="ru-RU" sz="1800" dirty="0"/>
              <a:t> </a:t>
            </a:r>
          </a:p>
          <a:p>
            <a:pPr>
              <a:spcBef>
                <a:spcPct val="50000"/>
              </a:spcBef>
            </a:pPr>
            <a:endParaRPr lang="ru-RU"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hlinkClick r:id="rId2" action="ppaction://hlinksldjump"/>
          </p:cNvPr>
          <p:cNvSpPr txBox="1">
            <a:spLocks noChangeArrowheads="1"/>
          </p:cNvSpPr>
          <p:nvPr/>
        </p:nvSpPr>
        <p:spPr bwMode="auto">
          <a:xfrm>
            <a:off x="1214414" y="357166"/>
            <a:ext cx="7086600" cy="1004888"/>
          </a:xfrm>
          <a:prstGeom prst="rect">
            <a:avLst/>
          </a:prstGeom>
          <a:noFill/>
          <a:ln w="9525">
            <a:noFill/>
            <a:miter lim="800000"/>
            <a:headEnd/>
            <a:tailEnd/>
          </a:ln>
          <a:effectLst/>
        </p:spPr>
        <p:txBody>
          <a:bodyPr>
            <a:spAutoFit/>
          </a:bodyPr>
          <a:lstStyle/>
          <a:p>
            <a:pPr algn="ctr">
              <a:spcBef>
                <a:spcPct val="50000"/>
              </a:spcBef>
            </a:pPr>
            <a:r>
              <a:rPr lang="ru-RU" b="1" u="sng" dirty="0" err="1">
                <a:effectLst>
                  <a:outerShdw blurRad="38100" dist="38100" dir="2700000" algn="tl">
                    <a:srgbClr val="FFFFFF"/>
                  </a:outerShdw>
                </a:effectLst>
              </a:rPr>
              <a:t>Дисграфия</a:t>
            </a:r>
            <a:r>
              <a:rPr lang="ru-RU" b="1" u="sng" dirty="0">
                <a:effectLst>
                  <a:outerShdw blurRad="38100" dist="38100" dir="2700000" algn="tl">
                    <a:srgbClr val="FFFFFF"/>
                  </a:outerShdw>
                </a:effectLst>
              </a:rPr>
              <a:t> на основе нарушения </a:t>
            </a:r>
          </a:p>
          <a:p>
            <a:pPr algn="ctr">
              <a:spcBef>
                <a:spcPct val="50000"/>
              </a:spcBef>
            </a:pPr>
            <a:r>
              <a:rPr lang="ru-RU" b="1" u="sng" dirty="0">
                <a:effectLst>
                  <a:outerShdw blurRad="38100" dist="38100" dir="2700000" algn="tl">
                    <a:srgbClr val="FFFFFF"/>
                  </a:outerShdw>
                </a:effectLst>
              </a:rPr>
              <a:t>фонемного распознавания </a:t>
            </a:r>
          </a:p>
        </p:txBody>
      </p:sp>
      <p:sp>
        <p:nvSpPr>
          <p:cNvPr id="11267" name="Text Box 3"/>
          <p:cNvSpPr txBox="1">
            <a:spLocks noChangeArrowheads="1"/>
          </p:cNvSpPr>
          <p:nvPr/>
        </p:nvSpPr>
        <p:spPr bwMode="auto">
          <a:xfrm>
            <a:off x="914400" y="1142984"/>
            <a:ext cx="7010400" cy="3831818"/>
          </a:xfrm>
          <a:prstGeom prst="rect">
            <a:avLst/>
          </a:prstGeom>
          <a:noFill/>
          <a:ln w="9525">
            <a:noFill/>
            <a:miter lim="800000"/>
            <a:headEnd/>
            <a:tailEnd/>
          </a:ln>
          <a:effectLst/>
        </p:spPr>
        <p:txBody>
          <a:bodyPr wrap="square">
            <a:spAutoFit/>
          </a:bodyPr>
          <a:lstStyle/>
          <a:p>
            <a:pPr>
              <a:spcBef>
                <a:spcPct val="50000"/>
              </a:spcBef>
            </a:pPr>
            <a:r>
              <a:rPr lang="ru-RU" sz="1800" u="sng" dirty="0"/>
              <a:t>Механизм</a:t>
            </a:r>
            <a:r>
              <a:rPr lang="ru-RU" sz="1800" dirty="0"/>
              <a:t> – неточность слуховой дифференциации звуков, кинестетического анализа, операции выбора фонемы.</a:t>
            </a:r>
          </a:p>
          <a:p>
            <a:pPr>
              <a:spcBef>
                <a:spcPct val="50000"/>
              </a:spcBef>
            </a:pPr>
            <a:r>
              <a:rPr lang="ru-RU" sz="1800" u="sng" dirty="0"/>
              <a:t>Проявляется</a:t>
            </a:r>
            <a:r>
              <a:rPr lang="ru-RU" sz="1800" dirty="0"/>
              <a:t> – замены букв, обозначающие фонетически близкие 	  </a:t>
            </a:r>
            <a:r>
              <a:rPr lang="ru-RU" sz="1800" dirty="0" smtClean="0"/>
              <a:t>         </a:t>
            </a:r>
            <a:r>
              <a:rPr lang="ru-RU" sz="1800" dirty="0"/>
              <a:t>звуки.</a:t>
            </a:r>
          </a:p>
          <a:p>
            <a:pPr>
              <a:spcBef>
                <a:spcPct val="50000"/>
              </a:spcBef>
            </a:pPr>
            <a:r>
              <a:rPr lang="ru-RU" sz="1800" dirty="0" smtClean="0"/>
              <a:t>Смешиваются </a:t>
            </a:r>
            <a:r>
              <a:rPr lang="ru-RU" sz="1800" dirty="0"/>
              <a:t>– твёрдые и мягкие согласные, свистящие и шипящие, звонкие и глухие, </a:t>
            </a:r>
            <a:r>
              <a:rPr lang="ru-RU" sz="1800" dirty="0" err="1"/>
              <a:t>африкаты</a:t>
            </a:r>
            <a:r>
              <a:rPr lang="ru-RU" sz="1800" dirty="0"/>
              <a:t>  и их компоненты (ч-т</a:t>
            </a:r>
            <a:r>
              <a:rPr lang="en-US" sz="1800" dirty="0"/>
              <a:t>’</a:t>
            </a:r>
            <a:r>
              <a:rPr lang="ru-RU" sz="1800" dirty="0"/>
              <a:t>,</a:t>
            </a:r>
            <a:r>
              <a:rPr lang="ru-RU" sz="1800" dirty="0" err="1"/>
              <a:t>ч-щ</a:t>
            </a:r>
            <a:r>
              <a:rPr lang="ru-RU" sz="1800" dirty="0" smtClean="0"/>
              <a:t>, </a:t>
            </a:r>
            <a:r>
              <a:rPr lang="ru-RU" sz="1800" dirty="0" err="1" smtClean="0"/>
              <a:t>ц-т</a:t>
            </a:r>
            <a:r>
              <a:rPr lang="ru-RU" sz="1800" dirty="0" smtClean="0"/>
              <a:t>, </a:t>
            </a:r>
            <a:r>
              <a:rPr lang="ru-RU" sz="1800" dirty="0" err="1" smtClean="0"/>
              <a:t>ц-т</a:t>
            </a:r>
            <a:r>
              <a:rPr lang="en-US" sz="1800" dirty="0"/>
              <a:t>’</a:t>
            </a:r>
            <a:r>
              <a:rPr lang="ru-RU" sz="1800" dirty="0"/>
              <a:t>, </a:t>
            </a:r>
            <a:r>
              <a:rPr lang="ru-RU" sz="1800" dirty="0" err="1"/>
              <a:t>ц-с</a:t>
            </a:r>
            <a:r>
              <a:rPr lang="ru-RU" sz="1800" dirty="0"/>
              <a:t>, </a:t>
            </a:r>
            <a:r>
              <a:rPr lang="ru-RU" sz="1800" dirty="0" smtClean="0"/>
              <a:t> </a:t>
            </a:r>
            <a:r>
              <a:rPr lang="ru-RU" sz="1800" dirty="0" err="1" smtClean="0"/>
              <a:t>с-ш</a:t>
            </a:r>
            <a:r>
              <a:rPr lang="ru-RU" sz="1800" dirty="0"/>
              <a:t>, </a:t>
            </a:r>
            <a:r>
              <a:rPr lang="ru-RU" sz="1800" dirty="0" err="1"/>
              <a:t>з-ж</a:t>
            </a:r>
            <a:r>
              <a:rPr lang="ru-RU" sz="1800" dirty="0"/>
              <a:t>, </a:t>
            </a:r>
            <a:r>
              <a:rPr lang="ru-RU" sz="1800" dirty="0" err="1"/>
              <a:t>б-п</a:t>
            </a:r>
            <a:r>
              <a:rPr lang="ru-RU" sz="1800" dirty="0"/>
              <a:t>, </a:t>
            </a:r>
            <a:r>
              <a:rPr lang="ru-RU" sz="1800" dirty="0" err="1"/>
              <a:t>д-т</a:t>
            </a:r>
            <a:r>
              <a:rPr lang="ru-RU" sz="1800" dirty="0"/>
              <a:t>, </a:t>
            </a:r>
            <a:r>
              <a:rPr lang="ru-RU" sz="1800" dirty="0" err="1"/>
              <a:t>г-к</a:t>
            </a:r>
            <a:r>
              <a:rPr lang="ru-RU" sz="1800" dirty="0"/>
              <a:t> …) + гласные О-У, Е-И</a:t>
            </a:r>
            <a:r>
              <a:rPr lang="ru-RU" sz="1800" dirty="0" smtClean="0"/>
              <a:t>.</a:t>
            </a:r>
          </a:p>
          <a:p>
            <a:pPr>
              <a:spcBef>
                <a:spcPct val="50000"/>
              </a:spcBef>
            </a:pPr>
            <a:r>
              <a:rPr lang="ru-RU" dirty="0" smtClean="0"/>
              <a:t>Этот вид </a:t>
            </a:r>
            <a:r>
              <a:rPr lang="ru-RU" dirty="0" err="1" smtClean="0"/>
              <a:t>дисграфии</a:t>
            </a:r>
            <a:r>
              <a:rPr lang="ru-RU" dirty="0" smtClean="0"/>
              <a:t> проявляется и в неправильном обозначении мягкости на письме: </a:t>
            </a:r>
            <a:r>
              <a:rPr lang="ru-RU" dirty="0" err="1" smtClean="0"/>
              <a:t>писмо</a:t>
            </a:r>
            <a:r>
              <a:rPr lang="ru-RU" dirty="0" smtClean="0"/>
              <a:t>, </a:t>
            </a:r>
            <a:r>
              <a:rPr lang="ru-RU" dirty="0" err="1" smtClean="0"/>
              <a:t>лубит</a:t>
            </a:r>
            <a:r>
              <a:rPr lang="ru-RU" dirty="0" smtClean="0"/>
              <a:t> и т.д.</a:t>
            </a:r>
            <a:endParaRPr lang="ru-RU" sz="1800" dirty="0"/>
          </a:p>
          <a:p>
            <a:pPr>
              <a:spcBef>
                <a:spcPct val="50000"/>
              </a:spcBef>
            </a:pPr>
            <a:r>
              <a:rPr lang="ru-RU" sz="1800" u="sng" dirty="0"/>
              <a:t>Наблюдается</a:t>
            </a:r>
            <a:r>
              <a:rPr lang="ru-RU" sz="1800" dirty="0"/>
              <a:t> – в наиболее ярком виде при сенсорной алалии. </a:t>
            </a:r>
          </a:p>
          <a:p>
            <a:pPr>
              <a:spcBef>
                <a:spcPct val="50000"/>
              </a:spcBef>
            </a:pPr>
            <a:endParaRPr lang="ru-RU" sz="1800" dirty="0"/>
          </a:p>
        </p:txBody>
      </p:sp>
      <p:sp>
        <p:nvSpPr>
          <p:cNvPr id="11268" name="Text Box 4"/>
          <p:cNvSpPr txBox="1">
            <a:spLocks noChangeArrowheads="1"/>
          </p:cNvSpPr>
          <p:nvPr/>
        </p:nvSpPr>
        <p:spPr bwMode="auto">
          <a:xfrm>
            <a:off x="1295400" y="4419600"/>
            <a:ext cx="6019800" cy="1970088"/>
          </a:xfrm>
          <a:prstGeom prst="rect">
            <a:avLst/>
          </a:prstGeom>
          <a:noFill/>
          <a:ln w="9525">
            <a:noFill/>
            <a:miter lim="800000"/>
            <a:headEnd/>
            <a:tailEnd/>
          </a:ln>
          <a:effectLst/>
        </p:spPr>
        <p:txBody>
          <a:bodyPr>
            <a:spAutoFit/>
          </a:bodyPr>
          <a:lstStyle/>
          <a:p>
            <a:pPr marL="457200" indent="-457200" algn="ctr">
              <a:spcBef>
                <a:spcPct val="50000"/>
              </a:spcBef>
            </a:pPr>
            <a:r>
              <a:rPr lang="ru-RU" dirty="0"/>
              <a:t>Подвиды:</a:t>
            </a:r>
          </a:p>
          <a:p>
            <a:pPr marL="457200" indent="-457200">
              <a:spcBef>
                <a:spcPct val="50000"/>
              </a:spcBef>
              <a:buFontTx/>
              <a:buAutoNum type="arabicPeriod"/>
            </a:pPr>
            <a:r>
              <a:rPr lang="ru-RU" sz="1800" dirty="0"/>
              <a:t>Акустическая – нечеткость слухового восприятия.</a:t>
            </a:r>
          </a:p>
          <a:p>
            <a:pPr marL="457200" indent="-457200">
              <a:spcBef>
                <a:spcPct val="50000"/>
              </a:spcBef>
              <a:buFontTx/>
              <a:buAutoNum type="arabicPeriod"/>
            </a:pPr>
            <a:r>
              <a:rPr lang="ru-RU" sz="1800" dirty="0"/>
              <a:t>Кинестетическая – трудности кинестетического анализа.</a:t>
            </a:r>
          </a:p>
          <a:p>
            <a:pPr marL="457200" indent="-457200">
              <a:spcBef>
                <a:spcPct val="50000"/>
              </a:spcBef>
              <a:buFontTx/>
              <a:buAutoNum type="arabicPeriod"/>
            </a:pPr>
            <a:r>
              <a:rPr lang="ru-RU" sz="1800" dirty="0"/>
              <a:t>Фонематическая – нарушена операция выбора фонемы</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a:hlinkClick r:id="rId2" action="ppaction://hlinksldjump"/>
          </p:cNvPr>
          <p:cNvSpPr txBox="1">
            <a:spLocks noChangeArrowheads="1"/>
          </p:cNvSpPr>
          <p:nvPr/>
        </p:nvSpPr>
        <p:spPr bwMode="auto">
          <a:xfrm>
            <a:off x="1143000" y="0"/>
            <a:ext cx="7086600" cy="457200"/>
          </a:xfrm>
          <a:prstGeom prst="rect">
            <a:avLst/>
          </a:prstGeom>
          <a:noFill/>
          <a:ln w="9525">
            <a:noFill/>
            <a:miter lim="800000"/>
            <a:headEnd/>
            <a:tailEnd/>
          </a:ln>
          <a:effectLst/>
        </p:spPr>
        <p:txBody>
          <a:bodyPr>
            <a:spAutoFit/>
          </a:bodyPr>
          <a:lstStyle/>
          <a:p>
            <a:pPr algn="ctr">
              <a:spcBef>
                <a:spcPct val="50000"/>
              </a:spcBef>
            </a:pPr>
            <a:r>
              <a:rPr lang="ru-RU" b="1" u="sng" dirty="0">
                <a:effectLst>
                  <a:outerShdw blurRad="38100" dist="38100" dir="2700000" algn="tl">
                    <a:srgbClr val="FFFFFF"/>
                  </a:outerShdw>
                </a:effectLst>
              </a:rPr>
              <a:t>Оптическая</a:t>
            </a:r>
          </a:p>
        </p:txBody>
      </p:sp>
      <p:sp>
        <p:nvSpPr>
          <p:cNvPr id="8197" name="Text Box 5"/>
          <p:cNvSpPr txBox="1">
            <a:spLocks noChangeArrowheads="1"/>
          </p:cNvSpPr>
          <p:nvPr/>
        </p:nvSpPr>
        <p:spPr bwMode="auto">
          <a:xfrm>
            <a:off x="304800" y="304800"/>
            <a:ext cx="8610600" cy="6829425"/>
          </a:xfrm>
          <a:prstGeom prst="rect">
            <a:avLst/>
          </a:prstGeom>
          <a:noFill/>
          <a:ln w="9525">
            <a:noFill/>
            <a:miter lim="800000"/>
            <a:headEnd/>
            <a:tailEnd/>
          </a:ln>
          <a:effectLst/>
        </p:spPr>
        <p:txBody>
          <a:bodyPr>
            <a:spAutoFit/>
          </a:bodyPr>
          <a:lstStyle/>
          <a:p>
            <a:pPr marL="457200" indent="-457200">
              <a:spcBef>
                <a:spcPct val="50000"/>
              </a:spcBef>
            </a:pPr>
            <a:r>
              <a:rPr lang="ru-RU" sz="1800" u="sng" dirty="0"/>
              <a:t>Механизм</a:t>
            </a:r>
            <a:r>
              <a:rPr lang="ru-RU" sz="1800" dirty="0"/>
              <a:t> – </a:t>
            </a:r>
            <a:r>
              <a:rPr lang="ru-RU" sz="1800" dirty="0" err="1"/>
              <a:t>несформированность</a:t>
            </a:r>
            <a:r>
              <a:rPr lang="ru-RU" sz="1800" dirty="0"/>
              <a:t> зрительно-пространственных функций: 	  	      зрительного </a:t>
            </a:r>
            <a:r>
              <a:rPr lang="ru-RU" sz="1800" dirty="0" err="1"/>
              <a:t>гнозиса</a:t>
            </a:r>
            <a:r>
              <a:rPr lang="ru-RU" sz="1800" dirty="0"/>
              <a:t>, </a:t>
            </a:r>
            <a:r>
              <a:rPr lang="ru-RU" sz="1800" dirty="0" err="1"/>
              <a:t>зрительного</a:t>
            </a:r>
            <a:r>
              <a:rPr lang="ru-RU" sz="1800" dirty="0"/>
              <a:t> </a:t>
            </a:r>
            <a:r>
              <a:rPr lang="ru-RU" sz="1800" dirty="0" err="1"/>
              <a:t>мнезиса</a:t>
            </a:r>
            <a:r>
              <a:rPr lang="ru-RU" sz="1800" dirty="0"/>
              <a:t>, </a:t>
            </a:r>
            <a:r>
              <a:rPr lang="ru-RU" sz="1800" dirty="0" err="1"/>
              <a:t>зрительного</a:t>
            </a:r>
            <a:r>
              <a:rPr lang="ru-RU" sz="1800" dirty="0"/>
              <a:t> анализа и </a:t>
            </a:r>
            <a:r>
              <a:rPr lang="ru-RU" sz="1800" dirty="0" smtClean="0"/>
              <a:t>синтеза, </a:t>
            </a:r>
            <a:r>
              <a:rPr lang="ru-RU" sz="1800" dirty="0"/>
              <a:t>пространственных представлений.</a:t>
            </a:r>
          </a:p>
          <a:p>
            <a:pPr marL="457200" indent="-457200">
              <a:spcBef>
                <a:spcPct val="50000"/>
              </a:spcBef>
            </a:pPr>
            <a:r>
              <a:rPr lang="ru-RU" sz="1800" u="sng" dirty="0"/>
              <a:t>Проявляется</a:t>
            </a:r>
            <a:r>
              <a:rPr lang="ru-RU" sz="1800" dirty="0"/>
              <a:t> </a:t>
            </a:r>
          </a:p>
          <a:p>
            <a:pPr marL="457200" indent="-457200">
              <a:spcBef>
                <a:spcPct val="50000"/>
              </a:spcBef>
              <a:buFontTx/>
              <a:buChar char="•"/>
            </a:pPr>
            <a:r>
              <a:rPr lang="ru-RU" sz="1800" dirty="0"/>
              <a:t>Искаженное воспроизведение букв на письме (неправильное воспроизведение пространственного соотношения буквенных элементов, зеркальное написание букв, </a:t>
            </a:r>
            <a:r>
              <a:rPr lang="ru-RU" sz="1800" dirty="0" err="1"/>
              <a:t>недописывание</a:t>
            </a:r>
            <a:r>
              <a:rPr lang="ru-RU" sz="1800" dirty="0"/>
              <a:t> элементов, лишние элементы);</a:t>
            </a:r>
          </a:p>
          <a:p>
            <a:pPr marL="457200" indent="-457200">
              <a:spcBef>
                <a:spcPct val="50000"/>
              </a:spcBef>
              <a:buFontTx/>
              <a:buChar char="•"/>
            </a:pPr>
            <a:r>
              <a:rPr lang="ru-RU" sz="1800" dirty="0"/>
              <a:t>Замены и смешение графически сходных букв                                                                   </a:t>
            </a:r>
            <a:r>
              <a:rPr lang="ru-RU" sz="1800" i="1" dirty="0">
                <a:latin typeface="Monotype Corsiva" pitchFamily="66" charset="0"/>
              </a:rPr>
              <a:t>П</a:t>
            </a:r>
            <a:r>
              <a:rPr lang="ru-RU" sz="1800" dirty="0">
                <a:latin typeface="Monotype Corsiva" pitchFamily="66" charset="0"/>
              </a:rPr>
              <a:t> –Т, Л-М, И-Ш – </a:t>
            </a:r>
            <a:r>
              <a:rPr lang="ru-RU" sz="1800" dirty="0"/>
              <a:t>отличающиеся одним элементом                                                           </a:t>
            </a:r>
            <a:r>
              <a:rPr lang="ru-RU" sz="1800" i="1" dirty="0">
                <a:latin typeface="Monotype Corsiva" pitchFamily="66" charset="0"/>
              </a:rPr>
              <a:t>В-Д, </a:t>
            </a:r>
            <a:r>
              <a:rPr lang="ru-RU" sz="1800" i="1" dirty="0" smtClean="0">
                <a:latin typeface="Monotype Corsiva" pitchFamily="66" charset="0"/>
              </a:rPr>
              <a:t>Э-С, П-</a:t>
            </a:r>
            <a:r>
              <a:rPr lang="ru-RU" i="1" dirty="0" smtClean="0">
                <a:latin typeface="Monotype Corsiva" pitchFamily="66" charset="0"/>
              </a:rPr>
              <a:t>Т,  Х-Ж</a:t>
            </a:r>
            <a:r>
              <a:rPr lang="ru-RU" sz="1800" i="1" dirty="0" smtClean="0">
                <a:latin typeface="Monotype Corsiva" pitchFamily="66" charset="0"/>
              </a:rPr>
              <a:t> ,В-Д, Т-Ш- </a:t>
            </a:r>
            <a:r>
              <a:rPr lang="ru-RU" sz="1800" dirty="0"/>
              <a:t>состоящие из сходных элементов, но различно расположенных;</a:t>
            </a:r>
            <a:endParaRPr lang="ru-RU" sz="1800" dirty="0">
              <a:latin typeface="Monotype Corsiva" pitchFamily="66" charset="0"/>
            </a:endParaRPr>
          </a:p>
          <a:p>
            <a:pPr marL="457200" indent="-457200">
              <a:spcBef>
                <a:spcPct val="50000"/>
              </a:spcBef>
              <a:buFontTx/>
              <a:buChar char="•"/>
            </a:pPr>
            <a:r>
              <a:rPr lang="ru-RU" sz="1800" dirty="0"/>
              <a:t>Зеркальное письмо (левши);</a:t>
            </a:r>
          </a:p>
          <a:p>
            <a:pPr marL="457200" indent="-457200">
              <a:spcBef>
                <a:spcPct val="50000"/>
              </a:spcBef>
              <a:buFontTx/>
              <a:buChar char="•"/>
            </a:pPr>
            <a:r>
              <a:rPr lang="ru-RU" sz="1800" dirty="0"/>
              <a:t>Пропуски элементов, особенно при соединении букв </a:t>
            </a:r>
            <a:r>
              <a:rPr lang="ru-RU" sz="1800" dirty="0" err="1">
                <a:latin typeface="Monotype Corsiva" pitchFamily="66" charset="0"/>
              </a:rPr>
              <a:t>ау=оу</a:t>
            </a:r>
            <a:r>
              <a:rPr lang="ru-RU" sz="1800" dirty="0"/>
              <a:t>;</a:t>
            </a:r>
          </a:p>
          <a:p>
            <a:pPr marL="457200" indent="-457200">
              <a:spcBef>
                <a:spcPct val="50000"/>
              </a:spcBef>
              <a:buFontTx/>
              <a:buChar char="•"/>
            </a:pPr>
            <a:r>
              <a:rPr lang="ru-RU" sz="1800" dirty="0"/>
              <a:t>Лишние элементы </a:t>
            </a:r>
            <a:r>
              <a:rPr lang="ru-RU" sz="1800" dirty="0" err="1">
                <a:latin typeface="Monotype Corsiva" pitchFamily="66" charset="0"/>
              </a:rPr>
              <a:t>ш=ии</a:t>
            </a:r>
            <a:endParaRPr lang="ru-RU" sz="1800" dirty="0"/>
          </a:p>
          <a:p>
            <a:pPr marL="457200" indent="-457200">
              <a:spcBef>
                <a:spcPct val="50000"/>
              </a:spcBef>
              <a:buFontTx/>
              <a:buChar char="•"/>
            </a:pPr>
            <a:r>
              <a:rPr lang="ru-RU" sz="1800" dirty="0"/>
              <a:t>Неправильно расположенные элементы </a:t>
            </a:r>
          </a:p>
          <a:p>
            <a:pPr marL="457200" indent="-457200" algn="ctr">
              <a:spcBef>
                <a:spcPct val="50000"/>
              </a:spcBef>
            </a:pPr>
            <a:r>
              <a:rPr lang="ru-RU" sz="1800" dirty="0"/>
              <a:t>Виды оптической </a:t>
            </a:r>
            <a:r>
              <a:rPr lang="ru-RU" sz="1800" dirty="0" err="1"/>
              <a:t>дисграфии</a:t>
            </a:r>
            <a:endParaRPr lang="ru-RU" sz="1800" dirty="0"/>
          </a:p>
          <a:p>
            <a:pPr marL="457200" indent="-457200">
              <a:spcBef>
                <a:spcPct val="50000"/>
              </a:spcBef>
              <a:buFontTx/>
              <a:buAutoNum type="arabicPeriod"/>
            </a:pPr>
            <a:r>
              <a:rPr lang="ru-RU" sz="1800" dirty="0"/>
              <a:t>Литеральная			</a:t>
            </a:r>
          </a:p>
          <a:p>
            <a:pPr marL="457200" indent="-457200">
              <a:spcBef>
                <a:spcPct val="50000"/>
              </a:spcBef>
              <a:buFontTx/>
              <a:buAutoNum type="arabicPeriod"/>
            </a:pPr>
            <a:r>
              <a:rPr lang="ru-RU" sz="1800" dirty="0"/>
              <a:t>Вербальная</a:t>
            </a:r>
          </a:p>
          <a:p>
            <a:pPr marL="457200" indent="-457200">
              <a:spcBef>
                <a:spcPct val="50000"/>
              </a:spcBef>
            </a:pPr>
            <a:endParaRPr lang="ru-RU"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hlinkClick r:id="rId2" action="ppaction://hlinksldjump"/>
          </p:cNvPr>
          <p:cNvSpPr txBox="1">
            <a:spLocks noChangeArrowheads="1"/>
          </p:cNvSpPr>
          <p:nvPr/>
        </p:nvSpPr>
        <p:spPr bwMode="auto">
          <a:xfrm>
            <a:off x="1219200" y="304800"/>
            <a:ext cx="7086600" cy="1004888"/>
          </a:xfrm>
          <a:prstGeom prst="rect">
            <a:avLst/>
          </a:prstGeom>
          <a:noFill/>
          <a:ln w="9525">
            <a:noFill/>
            <a:miter lim="800000"/>
            <a:headEnd/>
            <a:tailEnd/>
          </a:ln>
          <a:effectLst/>
        </p:spPr>
        <p:txBody>
          <a:bodyPr>
            <a:spAutoFit/>
          </a:bodyPr>
          <a:lstStyle/>
          <a:p>
            <a:pPr algn="ctr">
              <a:spcBef>
                <a:spcPct val="50000"/>
              </a:spcBef>
            </a:pPr>
            <a:r>
              <a:rPr lang="ru-RU" b="1" u="sng" dirty="0" err="1">
                <a:effectLst>
                  <a:outerShdw blurRad="38100" dist="38100" dir="2700000" algn="tl">
                    <a:srgbClr val="FFFFFF"/>
                  </a:outerShdw>
                </a:effectLst>
              </a:rPr>
              <a:t>Дисграфия</a:t>
            </a:r>
            <a:r>
              <a:rPr lang="ru-RU" b="1" u="sng" dirty="0">
                <a:effectLst>
                  <a:outerShdw blurRad="38100" dist="38100" dir="2700000" algn="tl">
                    <a:srgbClr val="FFFFFF"/>
                  </a:outerShdw>
                </a:effectLst>
              </a:rPr>
              <a:t> на почве нарушения</a:t>
            </a:r>
          </a:p>
          <a:p>
            <a:pPr algn="ctr">
              <a:spcBef>
                <a:spcPct val="50000"/>
              </a:spcBef>
            </a:pPr>
            <a:r>
              <a:rPr lang="ru-RU" b="1" u="sng" dirty="0">
                <a:effectLst>
                  <a:outerShdw blurRad="38100" dist="38100" dir="2700000" algn="tl">
                    <a:srgbClr val="FFFFFF"/>
                  </a:outerShdw>
                </a:effectLst>
              </a:rPr>
              <a:t>языкового анализа и синтеза </a:t>
            </a:r>
          </a:p>
        </p:txBody>
      </p:sp>
      <p:sp>
        <p:nvSpPr>
          <p:cNvPr id="12291" name="Text Box 3"/>
          <p:cNvSpPr txBox="1">
            <a:spLocks noChangeArrowheads="1"/>
          </p:cNvSpPr>
          <p:nvPr/>
        </p:nvSpPr>
        <p:spPr bwMode="auto">
          <a:xfrm>
            <a:off x="914400" y="1295400"/>
            <a:ext cx="7010400" cy="5355312"/>
          </a:xfrm>
          <a:prstGeom prst="rect">
            <a:avLst/>
          </a:prstGeom>
          <a:noFill/>
          <a:ln w="9525">
            <a:noFill/>
            <a:miter lim="800000"/>
            <a:headEnd/>
            <a:tailEnd/>
          </a:ln>
          <a:effectLst/>
        </p:spPr>
        <p:txBody>
          <a:bodyPr>
            <a:spAutoFit/>
          </a:bodyPr>
          <a:lstStyle/>
          <a:p>
            <a:pPr>
              <a:spcBef>
                <a:spcPct val="50000"/>
              </a:spcBef>
            </a:pPr>
            <a:r>
              <a:rPr lang="ru-RU" sz="1800" u="sng" dirty="0"/>
              <a:t>Механизм</a:t>
            </a:r>
            <a:r>
              <a:rPr lang="ru-RU" sz="1800" dirty="0"/>
              <a:t> – нарушение различных форм языкового анализа и 	   	     синтеза; деление предложений на слова, слогового и 	     фонематического анализа и синтеза.</a:t>
            </a:r>
          </a:p>
          <a:p>
            <a:pPr>
              <a:spcBef>
                <a:spcPct val="50000"/>
              </a:spcBef>
            </a:pPr>
            <a:r>
              <a:rPr lang="ru-RU" sz="1800" dirty="0"/>
              <a:t>Проявляется – в искажениях структуры </a:t>
            </a:r>
            <a:r>
              <a:rPr lang="ru-RU" sz="1800" dirty="0" smtClean="0"/>
              <a:t>слова </a:t>
            </a:r>
            <a:r>
              <a:rPr lang="ru-RU" sz="1800" dirty="0"/>
              <a:t>и </a:t>
            </a:r>
            <a:r>
              <a:rPr lang="ru-RU" sz="1800" dirty="0" smtClean="0"/>
              <a:t>предложения</a:t>
            </a:r>
            <a:r>
              <a:rPr lang="ru-RU" sz="1800" dirty="0"/>
              <a:t>.</a:t>
            </a:r>
          </a:p>
          <a:p>
            <a:pPr>
              <a:spcBef>
                <a:spcPct val="50000"/>
              </a:spcBef>
            </a:pPr>
            <a:r>
              <a:rPr lang="ru-RU" sz="1800" dirty="0">
                <a:cs typeface="Times New Roman" charset="0"/>
              </a:rPr>
              <a:t>•</a:t>
            </a:r>
            <a:r>
              <a:rPr lang="ru-RU" sz="1800" dirty="0"/>
              <a:t>пропуски согласных при их стечении (диктант – </a:t>
            </a:r>
            <a:r>
              <a:rPr lang="ru-RU" sz="1800" dirty="0" err="1"/>
              <a:t>дикат</a:t>
            </a:r>
            <a:r>
              <a:rPr lang="ru-RU" sz="1800" dirty="0"/>
              <a:t>, школа – кола)</a:t>
            </a:r>
          </a:p>
          <a:p>
            <a:pPr>
              <a:spcBef>
                <a:spcPct val="50000"/>
              </a:spcBef>
            </a:pPr>
            <a:r>
              <a:rPr lang="ru-RU" sz="1800" dirty="0">
                <a:cs typeface="Times New Roman" charset="0"/>
              </a:rPr>
              <a:t>•</a:t>
            </a:r>
            <a:r>
              <a:rPr lang="ru-RU" sz="1800" dirty="0"/>
              <a:t>пропуски гласных (собака – </a:t>
            </a:r>
            <a:r>
              <a:rPr lang="ru-RU" sz="1800" dirty="0" err="1"/>
              <a:t>сбака</a:t>
            </a:r>
            <a:r>
              <a:rPr lang="ru-RU" sz="1800" dirty="0"/>
              <a:t>)</a:t>
            </a:r>
          </a:p>
          <a:p>
            <a:pPr>
              <a:spcBef>
                <a:spcPct val="50000"/>
              </a:spcBef>
            </a:pPr>
            <a:r>
              <a:rPr lang="ru-RU" sz="1800" dirty="0">
                <a:cs typeface="Times New Roman" charset="0"/>
              </a:rPr>
              <a:t>•</a:t>
            </a:r>
            <a:r>
              <a:rPr lang="ru-RU" sz="1800" dirty="0"/>
              <a:t>добавление букв (</a:t>
            </a:r>
            <a:r>
              <a:rPr lang="ru-RU" sz="1800" dirty="0" smtClean="0"/>
              <a:t>таскали </a:t>
            </a:r>
            <a:r>
              <a:rPr lang="ru-RU" sz="1800" dirty="0"/>
              <a:t>– </a:t>
            </a:r>
            <a:r>
              <a:rPr lang="ru-RU" sz="1800" dirty="0" err="1" smtClean="0"/>
              <a:t>тасакали</a:t>
            </a:r>
            <a:r>
              <a:rPr lang="ru-RU" sz="1800" dirty="0"/>
              <a:t>)</a:t>
            </a:r>
          </a:p>
          <a:p>
            <a:pPr>
              <a:spcBef>
                <a:spcPct val="50000"/>
              </a:spcBef>
            </a:pPr>
            <a:r>
              <a:rPr lang="ru-RU" sz="1800" dirty="0">
                <a:cs typeface="Times New Roman" charset="0"/>
              </a:rPr>
              <a:t>•</a:t>
            </a:r>
            <a:r>
              <a:rPr lang="ru-RU" sz="1800" dirty="0"/>
              <a:t>пропуски, добавления, перестановки </a:t>
            </a:r>
            <a:r>
              <a:rPr lang="ru-RU" sz="1800" dirty="0" smtClean="0"/>
              <a:t>слогов (</a:t>
            </a:r>
            <a:r>
              <a:rPr lang="ru-RU" sz="1800" dirty="0" err="1" smtClean="0"/>
              <a:t>комната-кота</a:t>
            </a:r>
            <a:r>
              <a:rPr lang="ru-RU" sz="1800" dirty="0" smtClean="0"/>
              <a:t>, стакан-ката)</a:t>
            </a:r>
            <a:endParaRPr lang="ru-RU" sz="1800" dirty="0"/>
          </a:p>
          <a:p>
            <a:pPr>
              <a:spcBef>
                <a:spcPct val="50000"/>
              </a:spcBef>
            </a:pPr>
            <a:r>
              <a:rPr lang="ru-RU" sz="1800" dirty="0"/>
              <a:t>*слитное написание слов, особенно предлогов с другими </a:t>
            </a:r>
            <a:r>
              <a:rPr lang="ru-RU" sz="1800" dirty="0" smtClean="0"/>
              <a:t>словами (</a:t>
            </a:r>
            <a:r>
              <a:rPr lang="ru-RU" sz="1800" dirty="0" err="1" smtClean="0"/>
              <a:t>вдоме</a:t>
            </a:r>
            <a:r>
              <a:rPr lang="ru-RU" sz="1800" dirty="0" smtClean="0"/>
              <a:t>, </a:t>
            </a:r>
            <a:r>
              <a:rPr lang="ru-RU" sz="1800" dirty="0" err="1" smtClean="0"/>
              <a:t>настоле</a:t>
            </a:r>
            <a:r>
              <a:rPr lang="ru-RU" sz="1800" dirty="0" smtClean="0"/>
              <a:t>)</a:t>
            </a:r>
            <a:endParaRPr lang="ru-RU" sz="1800" dirty="0"/>
          </a:p>
          <a:p>
            <a:pPr>
              <a:spcBef>
                <a:spcPct val="50000"/>
              </a:spcBef>
            </a:pPr>
            <a:r>
              <a:rPr lang="ru-RU" sz="1800" dirty="0"/>
              <a:t>*раздельное написание </a:t>
            </a:r>
            <a:r>
              <a:rPr lang="ru-RU" sz="1800" dirty="0" smtClean="0"/>
              <a:t>слова (белая береза растет у окна – </a:t>
            </a:r>
            <a:r>
              <a:rPr lang="ru-RU" sz="1800" dirty="0" err="1" smtClean="0"/>
              <a:t>белабе</a:t>
            </a:r>
            <a:r>
              <a:rPr lang="ru-RU" sz="1800" dirty="0" smtClean="0"/>
              <a:t> </a:t>
            </a:r>
            <a:r>
              <a:rPr lang="ru-RU" sz="1800" dirty="0" err="1" smtClean="0"/>
              <a:t>заратет</a:t>
            </a:r>
            <a:r>
              <a:rPr lang="ru-RU" sz="1800" dirty="0" smtClean="0"/>
              <a:t> ока)</a:t>
            </a:r>
            <a:endParaRPr lang="ru-RU" sz="1800" dirty="0"/>
          </a:p>
          <a:p>
            <a:pPr>
              <a:spcBef>
                <a:spcPct val="50000"/>
              </a:spcBef>
            </a:pPr>
            <a:r>
              <a:rPr lang="ru-RU" sz="1800" dirty="0"/>
              <a:t>*раздельное написание приставки и корня </a:t>
            </a:r>
            <a:r>
              <a:rPr lang="ru-RU" sz="1800" dirty="0" smtClean="0"/>
              <a:t>слова (</a:t>
            </a:r>
            <a:r>
              <a:rPr lang="ru-RU" sz="1800" dirty="0" err="1" smtClean="0"/>
              <a:t>наступила-на</a:t>
            </a:r>
            <a:r>
              <a:rPr lang="ru-RU" sz="1800" dirty="0" smtClean="0"/>
              <a:t> ступила)</a:t>
            </a:r>
            <a:endParaRPr lang="ru-RU"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486</TotalTime>
  <Words>1601</Words>
  <Application>Microsoft Office PowerPoint</Application>
  <PresentationFormat>Экран (4:3)</PresentationFormat>
  <Paragraphs>213</Paragraphs>
  <Slides>41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Слайд 1</vt:lpstr>
      <vt:lpstr>План работы:</vt:lpstr>
      <vt:lpstr>Слайд 3</vt:lpstr>
      <vt:lpstr>Слайд 4</vt:lpstr>
      <vt:lpstr>Слайд 5</vt:lpstr>
      <vt:lpstr>Слайд 6</vt:lpstr>
      <vt:lpstr>Слайд 7</vt:lpstr>
      <vt:lpstr>Слайд 8</vt:lpstr>
      <vt:lpstr>Слайд 9</vt:lpstr>
      <vt:lpstr>Слайд 10</vt:lpstr>
      <vt:lpstr>Слайд 11</vt:lpstr>
      <vt:lpstr>Развитие восприятия времени и пространства, совершенствование ориентировки в своём теле, в линейном ряду, на листе, формирование умения ориентироваться в последовательности событий</vt:lpstr>
      <vt:lpstr>Слайд 13</vt:lpstr>
      <vt:lpstr>Слайд 14</vt:lpstr>
      <vt:lpstr>Коррекция оптической дисграфии</vt:lpstr>
      <vt:lpstr>Слайд 16</vt:lpstr>
      <vt:lpstr>Узнай буквы</vt:lpstr>
      <vt:lpstr>РАЗВИТИЕ ГРАФОМОТОРНЫХ НАВЫКОВ</vt:lpstr>
      <vt:lpstr>Формирование зрительно-моторной координации Здесь используются задания, с помощью которых навык зрительного слежения подкрепляется движениями руки в направлениях сверху вниз, слева направо и по кругу против часовой стрелки, в результате чего у детей формируется зрительно-моторная координация. </vt:lpstr>
      <vt:lpstr>Формирование зрительного слежения  При выполнении подобных заданий, у детей формируется зрительное слежение в различных направлениях. Сначала в направлении сверху вниз, потом слева направо и по кругу, в направлении по кругу против часовой стрелки. Работа с перечисленными направлениями необходима для выработки правильного навыка письма, позволяю­щего ребенку достаточно легко осваивать скоропись. </vt:lpstr>
      <vt:lpstr>Слайд 21</vt:lpstr>
      <vt:lpstr>Слайд 22</vt:lpstr>
      <vt:lpstr>Воспитание слуховой дифференциации звуков речи </vt:lpstr>
      <vt:lpstr> Игра «Слоги перепутались» (вырабатывается умение производить дифференциацию слогов) </vt:lpstr>
      <vt:lpstr>Слайд 25</vt:lpstr>
      <vt:lpstr>Слайд 26</vt:lpstr>
      <vt:lpstr>Слайд 27</vt:lpstr>
      <vt:lpstr>Слайд 28</vt:lpstr>
      <vt:lpstr>Найди в стихотворении слова, похожие на слово «дом»</vt:lpstr>
      <vt:lpstr>РАЗВИТИЕ РЕЧЕВОГО ДЫХАНИЯ</vt:lpstr>
      <vt:lpstr>   Развитие силы голоса. Нормализация правильного дикционного произношения. Развитие всех голосовых данных с учётом индивидуальных особенностей.  </vt:lpstr>
      <vt:lpstr>Развитие звукового анализа и синтеза</vt:lpstr>
      <vt:lpstr>Замени звуки в словах</vt:lpstr>
      <vt:lpstr>Слайд 34</vt:lpstr>
      <vt:lpstr>Обогащение словарного запаса</vt:lpstr>
      <vt:lpstr>Слайд 36</vt:lpstr>
      <vt:lpstr>Составление рассказа по картинкам, по серии сюжетных картинок. </vt:lpstr>
      <vt:lpstr>Дисграфия никогда не возникает "из ничего"! Работа по профилактике дисграфии должна начинаться не в школе, когда обнаружатся специфические ошибки на письме, а в дошкольном возрасте, задолго до начала обучения ребенка грамоте. Но если такое произошло, и мы видим за партой ребенка, страдающего дисграфией, то нужно как можно быстрее начинать работу уже по коррекции нарушений письменной речи. И эта работа совместная учителя, логопеда, родителей.</vt:lpstr>
      <vt:lpstr>Слайд 39</vt:lpstr>
      <vt:lpstr>Слайд 40</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Windows User</cp:lastModifiedBy>
  <cp:revision>41</cp:revision>
  <dcterms:created xsi:type="dcterms:W3CDTF">2014-03-17T17:35:15Z</dcterms:created>
  <dcterms:modified xsi:type="dcterms:W3CDTF">2015-03-23T06:28:43Z</dcterms:modified>
</cp:coreProperties>
</file>