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sldIdLst>
    <p:sldId id="256"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7559675" cy="106918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1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29" name="PlaceHolder 2"/>
          <p:cNvSpPr>
            <a:spLocks noGrp="1"/>
          </p:cNvSpPr>
          <p:nvPr>
            <p:ph type="body"/>
          </p:nvPr>
        </p:nvSpPr>
        <p:spPr>
          <a:xfrm>
            <a:off x="457200" y="1600200"/>
            <a:ext cx="822924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30" name="PlaceHolder 3"/>
          <p:cNvSpPr>
            <a:spLocks noGrp="1"/>
          </p:cNvSpPr>
          <p:nvPr>
            <p:ph type="body"/>
          </p:nvPr>
        </p:nvSpPr>
        <p:spPr>
          <a:xfrm>
            <a:off x="457200" y="3964320"/>
            <a:ext cx="822924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32" name="PlaceHolder 2"/>
          <p:cNvSpPr>
            <a:spLocks noGrp="1"/>
          </p:cNvSpPr>
          <p:nvPr>
            <p:ph type="body"/>
          </p:nvPr>
        </p:nvSpPr>
        <p:spPr>
          <a:xfrm>
            <a:off x="457200" y="160020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33" name="PlaceHolder 3"/>
          <p:cNvSpPr>
            <a:spLocks noGrp="1"/>
          </p:cNvSpPr>
          <p:nvPr>
            <p:ph type="body"/>
          </p:nvPr>
        </p:nvSpPr>
        <p:spPr>
          <a:xfrm>
            <a:off x="4674240" y="160020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34" name="PlaceHolder 4"/>
          <p:cNvSpPr>
            <a:spLocks noGrp="1"/>
          </p:cNvSpPr>
          <p:nvPr>
            <p:ph type="body"/>
          </p:nvPr>
        </p:nvSpPr>
        <p:spPr>
          <a:xfrm>
            <a:off x="4674240" y="396432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35" name="PlaceHolder 5"/>
          <p:cNvSpPr>
            <a:spLocks noGrp="1"/>
          </p:cNvSpPr>
          <p:nvPr>
            <p:ph type="body"/>
          </p:nvPr>
        </p:nvSpPr>
        <p:spPr>
          <a:xfrm>
            <a:off x="457200" y="396432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6"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37" name="PlaceHolder 2"/>
          <p:cNvSpPr>
            <a:spLocks noGrp="1"/>
          </p:cNvSpPr>
          <p:nvPr>
            <p:ph type="body"/>
          </p:nvPr>
        </p:nvSpPr>
        <p:spPr>
          <a:xfrm>
            <a:off x="457200" y="1600200"/>
            <a:ext cx="822924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38" name="PlaceHolder 3"/>
          <p:cNvSpPr>
            <a:spLocks noGrp="1"/>
          </p:cNvSpPr>
          <p:nvPr>
            <p:ph type="body"/>
          </p:nvPr>
        </p:nvSpPr>
        <p:spPr>
          <a:xfrm>
            <a:off x="457200" y="1600200"/>
            <a:ext cx="822924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pic>
        <p:nvPicPr>
          <p:cNvPr id="39" name="Рисунок 38"/>
          <p:cNvPicPr/>
          <p:nvPr/>
        </p:nvPicPr>
        <p:blipFill>
          <a:blip r:embed="rId2"/>
          <a:stretch/>
        </p:blipFill>
        <p:spPr>
          <a:xfrm>
            <a:off x="1735560" y="1599840"/>
            <a:ext cx="5671800" cy="4525560"/>
          </a:xfrm>
          <a:prstGeom prst="rect">
            <a:avLst/>
          </a:prstGeom>
          <a:ln>
            <a:noFill/>
          </a:ln>
        </p:spPr>
      </p:pic>
      <p:pic>
        <p:nvPicPr>
          <p:cNvPr id="40" name="Рисунок 39"/>
          <p:cNvPicPr/>
          <p:nvPr/>
        </p:nvPicPr>
        <p:blipFill>
          <a:blip r:embed="rId2"/>
          <a:stretch/>
        </p:blipFill>
        <p:spPr>
          <a:xfrm>
            <a:off x="1735560" y="1599840"/>
            <a:ext cx="5671800" cy="452556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47"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ru-RU"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49" name="PlaceHolder 2"/>
          <p:cNvSpPr>
            <a:spLocks noGrp="1"/>
          </p:cNvSpPr>
          <p:nvPr>
            <p:ph type="body"/>
          </p:nvPr>
        </p:nvSpPr>
        <p:spPr>
          <a:xfrm>
            <a:off x="457200" y="1600200"/>
            <a:ext cx="822924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51" name="PlaceHolder 2"/>
          <p:cNvSpPr>
            <a:spLocks noGrp="1"/>
          </p:cNvSpPr>
          <p:nvPr>
            <p:ph type="body"/>
          </p:nvPr>
        </p:nvSpPr>
        <p:spPr>
          <a:xfrm>
            <a:off x="457200" y="1600200"/>
            <a:ext cx="401580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52" name="PlaceHolder 3"/>
          <p:cNvSpPr>
            <a:spLocks noGrp="1"/>
          </p:cNvSpPr>
          <p:nvPr>
            <p:ph type="body"/>
          </p:nvPr>
        </p:nvSpPr>
        <p:spPr>
          <a:xfrm>
            <a:off x="4674240" y="1600200"/>
            <a:ext cx="401580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457200" y="274680"/>
            <a:ext cx="8229240" cy="5297760"/>
          </a:xfrm>
          <a:prstGeom prst="rect">
            <a:avLst/>
          </a:prstGeom>
        </p:spPr>
        <p:txBody>
          <a:bodyPr lIns="0" tIns="0" rIns="0" bIns="0" anchor="ctr"/>
          <a:lstStyle/>
          <a:p>
            <a:pPr algn="ctr"/>
            <a:endParaRPr lang="ru-RU"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56" name="PlaceHolder 2"/>
          <p:cNvSpPr>
            <a:spLocks noGrp="1"/>
          </p:cNvSpPr>
          <p:nvPr>
            <p:ph type="body"/>
          </p:nvPr>
        </p:nvSpPr>
        <p:spPr>
          <a:xfrm>
            <a:off x="457200" y="160020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57" name="PlaceHolder 3"/>
          <p:cNvSpPr>
            <a:spLocks noGrp="1"/>
          </p:cNvSpPr>
          <p:nvPr>
            <p:ph type="body"/>
          </p:nvPr>
        </p:nvSpPr>
        <p:spPr>
          <a:xfrm>
            <a:off x="457200" y="396432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58" name="PlaceHolder 4"/>
          <p:cNvSpPr>
            <a:spLocks noGrp="1"/>
          </p:cNvSpPr>
          <p:nvPr>
            <p:ph type="body"/>
          </p:nvPr>
        </p:nvSpPr>
        <p:spPr>
          <a:xfrm>
            <a:off x="4674240" y="1600200"/>
            <a:ext cx="401580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8"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ru-RU"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60" name="PlaceHolder 2"/>
          <p:cNvSpPr>
            <a:spLocks noGrp="1"/>
          </p:cNvSpPr>
          <p:nvPr>
            <p:ph type="body"/>
          </p:nvPr>
        </p:nvSpPr>
        <p:spPr>
          <a:xfrm>
            <a:off x="457200" y="1600200"/>
            <a:ext cx="401580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61" name="PlaceHolder 3"/>
          <p:cNvSpPr>
            <a:spLocks noGrp="1"/>
          </p:cNvSpPr>
          <p:nvPr>
            <p:ph type="body"/>
          </p:nvPr>
        </p:nvSpPr>
        <p:spPr>
          <a:xfrm>
            <a:off x="4674240" y="160020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62" name="PlaceHolder 4"/>
          <p:cNvSpPr>
            <a:spLocks noGrp="1"/>
          </p:cNvSpPr>
          <p:nvPr>
            <p:ph type="body"/>
          </p:nvPr>
        </p:nvSpPr>
        <p:spPr>
          <a:xfrm>
            <a:off x="4674240" y="396432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64" name="PlaceHolder 2"/>
          <p:cNvSpPr>
            <a:spLocks noGrp="1"/>
          </p:cNvSpPr>
          <p:nvPr>
            <p:ph type="body"/>
          </p:nvPr>
        </p:nvSpPr>
        <p:spPr>
          <a:xfrm>
            <a:off x="457200" y="160020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65" name="PlaceHolder 3"/>
          <p:cNvSpPr>
            <a:spLocks noGrp="1"/>
          </p:cNvSpPr>
          <p:nvPr>
            <p:ph type="body"/>
          </p:nvPr>
        </p:nvSpPr>
        <p:spPr>
          <a:xfrm>
            <a:off x="4674240" y="160020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66" name="PlaceHolder 4"/>
          <p:cNvSpPr>
            <a:spLocks noGrp="1"/>
          </p:cNvSpPr>
          <p:nvPr>
            <p:ph type="body"/>
          </p:nvPr>
        </p:nvSpPr>
        <p:spPr>
          <a:xfrm>
            <a:off x="457200" y="3964320"/>
            <a:ext cx="822924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68" name="PlaceHolder 2"/>
          <p:cNvSpPr>
            <a:spLocks noGrp="1"/>
          </p:cNvSpPr>
          <p:nvPr>
            <p:ph type="body"/>
          </p:nvPr>
        </p:nvSpPr>
        <p:spPr>
          <a:xfrm>
            <a:off x="457200" y="1600200"/>
            <a:ext cx="822924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69" name="PlaceHolder 3"/>
          <p:cNvSpPr>
            <a:spLocks noGrp="1"/>
          </p:cNvSpPr>
          <p:nvPr>
            <p:ph type="body"/>
          </p:nvPr>
        </p:nvSpPr>
        <p:spPr>
          <a:xfrm>
            <a:off x="457200" y="3964320"/>
            <a:ext cx="822924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71" name="PlaceHolder 2"/>
          <p:cNvSpPr>
            <a:spLocks noGrp="1"/>
          </p:cNvSpPr>
          <p:nvPr>
            <p:ph type="body"/>
          </p:nvPr>
        </p:nvSpPr>
        <p:spPr>
          <a:xfrm>
            <a:off x="457200" y="160020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72" name="PlaceHolder 3"/>
          <p:cNvSpPr>
            <a:spLocks noGrp="1"/>
          </p:cNvSpPr>
          <p:nvPr>
            <p:ph type="body"/>
          </p:nvPr>
        </p:nvSpPr>
        <p:spPr>
          <a:xfrm>
            <a:off x="4674240" y="160020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73" name="PlaceHolder 4"/>
          <p:cNvSpPr>
            <a:spLocks noGrp="1"/>
          </p:cNvSpPr>
          <p:nvPr>
            <p:ph type="body"/>
          </p:nvPr>
        </p:nvSpPr>
        <p:spPr>
          <a:xfrm>
            <a:off x="4674240" y="396432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74" name="PlaceHolder 5"/>
          <p:cNvSpPr>
            <a:spLocks noGrp="1"/>
          </p:cNvSpPr>
          <p:nvPr>
            <p:ph type="body"/>
          </p:nvPr>
        </p:nvSpPr>
        <p:spPr>
          <a:xfrm>
            <a:off x="457200" y="396432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76" name="PlaceHolder 2"/>
          <p:cNvSpPr>
            <a:spLocks noGrp="1"/>
          </p:cNvSpPr>
          <p:nvPr>
            <p:ph type="body"/>
          </p:nvPr>
        </p:nvSpPr>
        <p:spPr>
          <a:xfrm>
            <a:off x="457200" y="1600200"/>
            <a:ext cx="822924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77" name="PlaceHolder 3"/>
          <p:cNvSpPr>
            <a:spLocks noGrp="1"/>
          </p:cNvSpPr>
          <p:nvPr>
            <p:ph type="body"/>
          </p:nvPr>
        </p:nvSpPr>
        <p:spPr>
          <a:xfrm>
            <a:off x="457200" y="1600200"/>
            <a:ext cx="822924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pic>
        <p:nvPicPr>
          <p:cNvPr id="78" name="Рисунок 77"/>
          <p:cNvPicPr/>
          <p:nvPr/>
        </p:nvPicPr>
        <p:blipFill>
          <a:blip r:embed="rId2"/>
          <a:stretch/>
        </p:blipFill>
        <p:spPr>
          <a:xfrm>
            <a:off x="1735560" y="1599840"/>
            <a:ext cx="5671800" cy="4525560"/>
          </a:xfrm>
          <a:prstGeom prst="rect">
            <a:avLst/>
          </a:prstGeom>
          <a:ln>
            <a:noFill/>
          </a:ln>
        </p:spPr>
      </p:pic>
      <p:pic>
        <p:nvPicPr>
          <p:cNvPr id="79" name="Рисунок 78"/>
          <p:cNvPicPr/>
          <p:nvPr/>
        </p:nvPicPr>
        <p:blipFill>
          <a:blip r:embed="rId2"/>
          <a:stretch/>
        </p:blipFill>
        <p:spPr>
          <a:xfrm>
            <a:off x="1735560" y="1599840"/>
            <a:ext cx="5671800" cy="4525560"/>
          </a:xfrm>
          <a:prstGeom prst="rect">
            <a:avLst/>
          </a:prstGeom>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10" name="PlaceHolder 2"/>
          <p:cNvSpPr>
            <a:spLocks noGrp="1"/>
          </p:cNvSpPr>
          <p:nvPr>
            <p:ph type="body"/>
          </p:nvPr>
        </p:nvSpPr>
        <p:spPr>
          <a:xfrm>
            <a:off x="457200" y="1600200"/>
            <a:ext cx="822924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12" name="PlaceHolder 2"/>
          <p:cNvSpPr>
            <a:spLocks noGrp="1"/>
          </p:cNvSpPr>
          <p:nvPr>
            <p:ph type="body"/>
          </p:nvPr>
        </p:nvSpPr>
        <p:spPr>
          <a:xfrm>
            <a:off x="457200" y="1600200"/>
            <a:ext cx="401580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13" name="PlaceHolder 3"/>
          <p:cNvSpPr>
            <a:spLocks noGrp="1"/>
          </p:cNvSpPr>
          <p:nvPr>
            <p:ph type="body"/>
          </p:nvPr>
        </p:nvSpPr>
        <p:spPr>
          <a:xfrm>
            <a:off x="4674240" y="1600200"/>
            <a:ext cx="401580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5" name="PlaceHolder 1"/>
          <p:cNvSpPr>
            <a:spLocks noGrp="1"/>
          </p:cNvSpPr>
          <p:nvPr>
            <p:ph type="subTitle"/>
          </p:nvPr>
        </p:nvSpPr>
        <p:spPr>
          <a:xfrm>
            <a:off x="457200" y="274680"/>
            <a:ext cx="8229240" cy="5297760"/>
          </a:xfrm>
          <a:prstGeom prst="rect">
            <a:avLst/>
          </a:prstGeom>
        </p:spPr>
        <p:txBody>
          <a:bodyPr lIns="0" tIns="0" rIns="0" bIns="0" anchor="ctr"/>
          <a:lstStyle/>
          <a:p>
            <a:pPr algn="ctr"/>
            <a:endParaRPr lang="ru-RU"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17" name="PlaceHolder 2"/>
          <p:cNvSpPr>
            <a:spLocks noGrp="1"/>
          </p:cNvSpPr>
          <p:nvPr>
            <p:ph type="body"/>
          </p:nvPr>
        </p:nvSpPr>
        <p:spPr>
          <a:xfrm>
            <a:off x="457200" y="160020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18" name="PlaceHolder 3"/>
          <p:cNvSpPr>
            <a:spLocks noGrp="1"/>
          </p:cNvSpPr>
          <p:nvPr>
            <p:ph type="body"/>
          </p:nvPr>
        </p:nvSpPr>
        <p:spPr>
          <a:xfrm>
            <a:off x="457200" y="396432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19" name="PlaceHolder 4"/>
          <p:cNvSpPr>
            <a:spLocks noGrp="1"/>
          </p:cNvSpPr>
          <p:nvPr>
            <p:ph type="body"/>
          </p:nvPr>
        </p:nvSpPr>
        <p:spPr>
          <a:xfrm>
            <a:off x="4674240" y="1600200"/>
            <a:ext cx="401580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21" name="PlaceHolder 2"/>
          <p:cNvSpPr>
            <a:spLocks noGrp="1"/>
          </p:cNvSpPr>
          <p:nvPr>
            <p:ph type="body"/>
          </p:nvPr>
        </p:nvSpPr>
        <p:spPr>
          <a:xfrm>
            <a:off x="457200" y="1600200"/>
            <a:ext cx="4015800" cy="4525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22" name="PlaceHolder 3"/>
          <p:cNvSpPr>
            <a:spLocks noGrp="1"/>
          </p:cNvSpPr>
          <p:nvPr>
            <p:ph type="body"/>
          </p:nvPr>
        </p:nvSpPr>
        <p:spPr>
          <a:xfrm>
            <a:off x="4674240" y="160020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23" name="PlaceHolder 4"/>
          <p:cNvSpPr>
            <a:spLocks noGrp="1"/>
          </p:cNvSpPr>
          <p:nvPr>
            <p:ph type="body"/>
          </p:nvPr>
        </p:nvSpPr>
        <p:spPr>
          <a:xfrm>
            <a:off x="4674240" y="396432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163080"/>
            <a:ext cx="8229240" cy="1366200"/>
          </a:xfrm>
          <a:prstGeom prst="rect">
            <a:avLst/>
          </a:prstGeom>
        </p:spPr>
        <p:txBody>
          <a:bodyPr lIns="0" tIns="0" rIns="0" bIns="0" anchor="ctr"/>
          <a:lstStyle/>
          <a:p>
            <a:endParaRPr lang="ru-RU" sz="4400" b="0" strike="noStrike" spc="-1">
              <a:solidFill>
                <a:srgbClr val="000000"/>
              </a:solidFill>
              <a:uFill>
                <a:solidFill>
                  <a:srgbClr val="FFFFFF"/>
                </a:solidFill>
              </a:uFill>
              <a:latin typeface="Calibri"/>
            </a:endParaRPr>
          </a:p>
        </p:txBody>
      </p:sp>
      <p:sp>
        <p:nvSpPr>
          <p:cNvPr id="25" name="PlaceHolder 2"/>
          <p:cNvSpPr>
            <a:spLocks noGrp="1"/>
          </p:cNvSpPr>
          <p:nvPr>
            <p:ph type="body"/>
          </p:nvPr>
        </p:nvSpPr>
        <p:spPr>
          <a:xfrm>
            <a:off x="457200" y="160020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26" name="PlaceHolder 3"/>
          <p:cNvSpPr>
            <a:spLocks noGrp="1"/>
          </p:cNvSpPr>
          <p:nvPr>
            <p:ph type="body"/>
          </p:nvPr>
        </p:nvSpPr>
        <p:spPr>
          <a:xfrm>
            <a:off x="4674240" y="1600200"/>
            <a:ext cx="401580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
        <p:nvSpPr>
          <p:cNvPr id="27" name="PlaceHolder 4"/>
          <p:cNvSpPr>
            <a:spLocks noGrp="1"/>
          </p:cNvSpPr>
          <p:nvPr>
            <p:ph type="body"/>
          </p:nvPr>
        </p:nvSpPr>
        <p:spPr>
          <a:xfrm>
            <a:off x="457200" y="3964320"/>
            <a:ext cx="8229240" cy="2158560"/>
          </a:xfrm>
          <a:prstGeom prst="rect">
            <a:avLst/>
          </a:prstGeom>
        </p:spPr>
        <p:txBody>
          <a:bodyPr lIns="0" tIns="0" rIns="0" bIns="0"/>
          <a:lstStyle/>
          <a:p>
            <a:endParaRPr lang="ru-RU" sz="3200" b="0" strike="noStrike" spc="-1">
              <a:solidFill>
                <a:srgbClr val="000000"/>
              </a:solidFill>
              <a:uFill>
                <a:solidFill>
                  <a:srgbClr val="FFFFFF"/>
                </a:solidFill>
              </a:u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7" name="CustomShape 1"/>
          <p:cNvSpPr/>
          <p:nvPr/>
        </p:nvSpPr>
        <p:spPr>
          <a:xfrm>
            <a:off x="611640" y="260640"/>
            <a:ext cx="8208720" cy="6408360"/>
          </a:xfrm>
          <a:prstGeom prst="roundRect">
            <a:avLst>
              <a:gd name="adj" fmla="val 16667"/>
            </a:avLst>
          </a:prstGeom>
          <a:solidFill>
            <a:schemeClr val="lt1">
              <a:alpha val="78000"/>
            </a:schemeClr>
          </a:solidFill>
          <a:ln>
            <a:round/>
          </a:ln>
        </p:spPr>
        <p:style>
          <a:lnRef idx="2">
            <a:schemeClr val="accent6"/>
          </a:lnRef>
          <a:fillRef idx="1">
            <a:schemeClr val="lt1"/>
          </a:fillRef>
          <a:effectRef idx="0">
            <a:schemeClr val="accent6"/>
          </a:effectRef>
          <a:fontRef idx="minor"/>
        </p:style>
      </p:sp>
      <p:pic>
        <p:nvPicPr>
          <p:cNvPr id="8" name="Рисунок 7"/>
          <p:cNvPicPr/>
          <p:nvPr/>
        </p:nvPicPr>
        <p:blipFill>
          <a:blip r:embed="rId15"/>
          <a:stretch/>
        </p:blipFill>
        <p:spPr>
          <a:xfrm>
            <a:off x="0" y="260640"/>
            <a:ext cx="4248000" cy="6597000"/>
          </a:xfrm>
          <a:prstGeom prst="rect">
            <a:avLst/>
          </a:prstGeom>
          <a:ln>
            <a:noFill/>
          </a:ln>
        </p:spPr>
      </p:pic>
      <p:sp>
        <p:nvSpPr>
          <p:cNvPr id="2" name="PlaceHolder 2"/>
          <p:cNvSpPr>
            <a:spLocks noGrp="1"/>
          </p:cNvSpPr>
          <p:nvPr>
            <p:ph type="title"/>
          </p:nvPr>
        </p:nvSpPr>
        <p:spPr>
          <a:xfrm>
            <a:off x="1835640" y="2130480"/>
            <a:ext cx="6622200" cy="1469520"/>
          </a:xfrm>
          <a:prstGeom prst="rect">
            <a:avLst/>
          </a:prstGeom>
        </p:spPr>
        <p:txBody>
          <a:bodyPr anchor="ctr"/>
          <a:lstStyle/>
          <a:p>
            <a:pPr algn="ctr">
              <a:lnSpc>
                <a:spcPct val="100000"/>
              </a:lnSpc>
            </a:pPr>
            <a:r>
              <a:rPr lang="ru-RU" sz="4400" b="0" strike="noStrike" spc="-1">
                <a:solidFill>
                  <a:srgbClr val="000000"/>
                </a:solidFill>
                <a:uFill>
                  <a:solidFill>
                    <a:srgbClr val="FFFFFF"/>
                  </a:solidFill>
                </a:uFill>
                <a:latin typeface="Calibri"/>
              </a:rPr>
              <a:t>Образец заголовка</a:t>
            </a:r>
          </a:p>
        </p:txBody>
      </p:sp>
      <p:sp>
        <p:nvSpPr>
          <p:cNvPr id="3" name="PlaceHolder 3"/>
          <p:cNvSpPr>
            <a:spLocks noGrp="1"/>
          </p:cNvSpPr>
          <p:nvPr>
            <p:ph type="dt"/>
          </p:nvPr>
        </p:nvSpPr>
        <p:spPr>
          <a:xfrm>
            <a:off x="457200" y="6356520"/>
            <a:ext cx="2133360" cy="364680"/>
          </a:xfrm>
          <a:prstGeom prst="rect">
            <a:avLst/>
          </a:prstGeom>
        </p:spPr>
        <p:txBody>
          <a:bodyPr anchor="ctr"/>
          <a:lstStyle/>
          <a:p>
            <a:pPr>
              <a:lnSpc>
                <a:spcPct val="100000"/>
              </a:lnSpc>
            </a:pPr>
            <a:fld id="{0B098D4F-4645-4128-9738-4209BF7C42DA}" type="datetime">
              <a:rPr lang="ru-RU" sz="1200" b="0" strike="noStrike" spc="-1">
                <a:solidFill>
                  <a:srgbClr val="8B8B8B"/>
                </a:solidFill>
                <a:uFill>
                  <a:solidFill>
                    <a:srgbClr val="FFFFFF"/>
                  </a:solidFill>
                </a:uFill>
                <a:latin typeface="Calibri"/>
              </a:rPr>
              <a:t>14.04.2021</a:t>
            </a:fld>
            <a:endParaRPr lang="ru-RU" sz="1400" b="0" strike="noStrike" spc="-1">
              <a:solidFill>
                <a:srgbClr val="000000"/>
              </a:solidFill>
              <a:uFill>
                <a:solidFill>
                  <a:srgbClr val="FFFFFF"/>
                </a:solidFill>
              </a:uFill>
              <a:latin typeface="Times New Roman"/>
            </a:endParaRPr>
          </a:p>
        </p:txBody>
      </p:sp>
      <p:sp>
        <p:nvSpPr>
          <p:cNvPr id="4" name="PlaceHolder 4"/>
          <p:cNvSpPr>
            <a:spLocks noGrp="1"/>
          </p:cNvSpPr>
          <p:nvPr>
            <p:ph type="ftr"/>
          </p:nvPr>
        </p:nvSpPr>
        <p:spPr>
          <a:xfrm>
            <a:off x="3124080" y="6356520"/>
            <a:ext cx="2895120" cy="364680"/>
          </a:xfrm>
          <a:prstGeom prst="rect">
            <a:avLst/>
          </a:prstGeom>
        </p:spPr>
        <p:txBody>
          <a:bodyPr anchor="ctr"/>
          <a:lstStyle/>
          <a:p>
            <a:endParaRPr lang="ru-RU" sz="2400" b="0" strike="noStrike" spc="-1">
              <a:solidFill>
                <a:srgbClr val="000000"/>
              </a:solidFill>
              <a:uFill>
                <a:solidFill>
                  <a:srgbClr val="FFFFFF"/>
                </a:solidFill>
              </a:uFill>
              <a:latin typeface="Times New Roman"/>
            </a:endParaRPr>
          </a:p>
        </p:txBody>
      </p:sp>
      <p:sp>
        <p:nvSpPr>
          <p:cNvPr id="5" name="PlaceHolder 5"/>
          <p:cNvSpPr>
            <a:spLocks noGrp="1"/>
          </p:cNvSpPr>
          <p:nvPr>
            <p:ph type="sldNum"/>
          </p:nvPr>
        </p:nvSpPr>
        <p:spPr>
          <a:xfrm>
            <a:off x="6553080" y="6356520"/>
            <a:ext cx="2133360" cy="364680"/>
          </a:xfrm>
          <a:prstGeom prst="rect">
            <a:avLst/>
          </a:prstGeom>
        </p:spPr>
        <p:txBody>
          <a:bodyPr anchor="ctr"/>
          <a:lstStyle/>
          <a:p>
            <a:pPr algn="r">
              <a:lnSpc>
                <a:spcPct val="100000"/>
              </a:lnSpc>
            </a:pPr>
            <a:fld id="{0D6CF570-D579-45A3-92E4-F9F833106A64}" type="slidenum">
              <a:rPr lang="ru-RU" sz="1200" b="0" strike="noStrike" spc="-1">
                <a:solidFill>
                  <a:srgbClr val="8B8B8B"/>
                </a:solidFill>
                <a:uFill>
                  <a:solidFill>
                    <a:srgbClr val="FFFFFF"/>
                  </a:solidFill>
                </a:uFill>
                <a:latin typeface="Calibri"/>
              </a:rPr>
              <a:t>‹#›</a:t>
            </a:fld>
            <a:endParaRPr lang="ru-RU" sz="1400" b="0" strike="noStrike" spc="-1">
              <a:solidFill>
                <a:srgbClr val="000000"/>
              </a:solidFill>
              <a:uFill>
                <a:solidFill>
                  <a:srgbClr val="FFFFFF"/>
                </a:solidFill>
              </a:uFill>
              <a:latin typeface="Times New Roman"/>
            </a:endParaRPr>
          </a:p>
        </p:txBody>
      </p:sp>
      <p:sp>
        <p:nvSpPr>
          <p:cNvPr id="6" name="PlaceHolder 6"/>
          <p:cNvSpPr>
            <a:spLocks noGrp="1"/>
          </p:cNvSpPr>
          <p:nvPr>
            <p:ph type="body"/>
          </p:nvPr>
        </p:nvSpPr>
        <p:spPr>
          <a:xfrm>
            <a:off x="457200" y="1604520"/>
            <a:ext cx="8229240" cy="3977280"/>
          </a:xfrm>
          <a:prstGeom prst="rect">
            <a:avLst/>
          </a:prstGeom>
        </p:spPr>
        <p:txBody>
          <a:bodyPr lIns="0" tIns="0" rIns="0" bIns="0"/>
          <a:lstStyle/>
          <a:p>
            <a:pPr marL="432000" indent="-324000">
              <a:buClr>
                <a:srgbClr val="000000"/>
              </a:buClr>
              <a:buSzPct val="45000"/>
              <a:buFont typeface="Wingdings" charset="2"/>
              <a:buChar char=""/>
            </a:pPr>
            <a:r>
              <a:rPr lang="ru-RU" sz="3200" b="0" strike="noStrike" spc="-1">
                <a:solidFill>
                  <a:srgbClr val="000000"/>
                </a:solidFill>
                <a:uFill>
                  <a:solidFill>
                    <a:srgbClr val="FFFFFF"/>
                  </a:solidFill>
                </a:uFill>
                <a:latin typeface="Calibri"/>
              </a:rPr>
              <a:t>Для правки структуры щёлкните мышью</a:t>
            </a:r>
          </a:p>
          <a:p>
            <a:pPr marL="864000" lvl="1" indent="-324000">
              <a:buClr>
                <a:srgbClr val="000000"/>
              </a:buClr>
              <a:buSzPct val="75000"/>
              <a:buFont typeface="Symbol" charset="2"/>
              <a:buChar char=""/>
            </a:pPr>
            <a:r>
              <a:rPr lang="ru-RU" sz="2400" b="0" strike="noStrike" spc="-1">
                <a:solidFill>
                  <a:srgbClr val="000000"/>
                </a:solidFill>
                <a:uFill>
                  <a:solidFill>
                    <a:srgbClr val="FFFFFF"/>
                  </a:solidFill>
                </a:uFill>
                <a:latin typeface="Calibri"/>
              </a:rPr>
              <a:t>Второй уровень структуры</a:t>
            </a:r>
          </a:p>
          <a:p>
            <a:pPr marL="1296000" lvl="2" indent="-288000">
              <a:buClr>
                <a:srgbClr val="000000"/>
              </a:buClr>
              <a:buSzPct val="45000"/>
              <a:buFont typeface="Wingdings" charset="2"/>
              <a:buChar char=""/>
            </a:pPr>
            <a:r>
              <a:rPr lang="ru-RU" sz="2000" b="0" strike="noStrike" spc="-1">
                <a:solidFill>
                  <a:srgbClr val="000000"/>
                </a:solidFill>
                <a:uFill>
                  <a:solidFill>
                    <a:srgbClr val="FFFFFF"/>
                  </a:solidFill>
                </a:uFill>
                <a:latin typeface="Calibri"/>
              </a:rPr>
              <a:t>Третий уровень структуры</a:t>
            </a:r>
          </a:p>
          <a:p>
            <a:pPr marL="1728000" lvl="3" indent="-216000">
              <a:buClr>
                <a:srgbClr val="000000"/>
              </a:buClr>
              <a:buSzPct val="75000"/>
              <a:buFont typeface="Symbol" charset="2"/>
              <a:buChar char=""/>
            </a:pPr>
            <a:r>
              <a:rPr lang="ru-RU" sz="2000" b="0" strike="noStrike" spc="-1">
                <a:solidFill>
                  <a:srgbClr val="000000"/>
                </a:solidFill>
                <a:uFill>
                  <a:solidFill>
                    <a:srgbClr val="FFFFFF"/>
                  </a:solidFill>
                </a:uFill>
                <a:latin typeface="Calibri"/>
              </a:rPr>
              <a:t>Четвёртый уровень структуры</a:t>
            </a:r>
          </a:p>
          <a:p>
            <a:pPr marL="2160000" lvl="4" indent="-216000">
              <a:buClr>
                <a:srgbClr val="000000"/>
              </a:buClr>
              <a:buSzPct val="45000"/>
              <a:buFont typeface="Wingdings" charset="2"/>
              <a:buChar char=""/>
            </a:pPr>
            <a:r>
              <a:rPr lang="ru-RU" sz="2000" b="0" strike="noStrike" spc="-1">
                <a:solidFill>
                  <a:srgbClr val="000000"/>
                </a:solidFill>
                <a:uFill>
                  <a:solidFill>
                    <a:srgbClr val="FFFFFF"/>
                  </a:solidFill>
                </a:uFill>
                <a:latin typeface="Calibri"/>
              </a:rPr>
              <a:t>Пятый уровень структуры</a:t>
            </a:r>
          </a:p>
          <a:p>
            <a:pPr marL="2592000" lvl="5" indent="-216000">
              <a:buClr>
                <a:srgbClr val="000000"/>
              </a:buClr>
              <a:buSzPct val="45000"/>
              <a:buFont typeface="Wingdings" charset="2"/>
              <a:buChar char=""/>
            </a:pPr>
            <a:r>
              <a:rPr lang="ru-RU" sz="2000" b="0" strike="noStrike" spc="-1">
                <a:solidFill>
                  <a:srgbClr val="000000"/>
                </a:solidFill>
                <a:uFill>
                  <a:solidFill>
                    <a:srgbClr val="FFFFFF"/>
                  </a:solidFill>
                </a:uFill>
                <a:latin typeface="Calibri"/>
              </a:rPr>
              <a:t>Шестой уровень структуры</a:t>
            </a:r>
          </a:p>
          <a:p>
            <a:pPr marL="3024000" lvl="6" indent="-216000">
              <a:buClr>
                <a:srgbClr val="000000"/>
              </a:buClr>
              <a:buSzPct val="45000"/>
              <a:buFont typeface="Wingdings" charset="2"/>
              <a:buChar char=""/>
            </a:pPr>
            <a:r>
              <a:rPr lang="ru-RU" sz="2000" b="0" strike="noStrike" spc="-1">
                <a:solidFill>
                  <a:srgbClr val="000000"/>
                </a:solidFill>
                <a:uFill>
                  <a:solidFill>
                    <a:srgbClr val="FFFFFF"/>
                  </a:solidFill>
                </a:uFill>
                <a:latin typeface="Calibri"/>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41" name="PlaceHolder 1"/>
          <p:cNvSpPr>
            <a:spLocks noGrp="1"/>
          </p:cNvSpPr>
          <p:nvPr>
            <p:ph type="title"/>
          </p:nvPr>
        </p:nvSpPr>
        <p:spPr>
          <a:xfrm>
            <a:off x="457200" y="274680"/>
            <a:ext cx="8229240" cy="1142640"/>
          </a:xfrm>
          <a:prstGeom prst="rect">
            <a:avLst/>
          </a:prstGeom>
        </p:spPr>
        <p:txBody>
          <a:bodyPr anchor="ctr"/>
          <a:lstStyle/>
          <a:p>
            <a:pPr algn="ctr">
              <a:lnSpc>
                <a:spcPct val="100000"/>
              </a:lnSpc>
            </a:pPr>
            <a:r>
              <a:rPr lang="ru-RU" sz="4400" b="0" strike="noStrike" spc="-1">
                <a:solidFill>
                  <a:srgbClr val="000000"/>
                </a:solidFill>
                <a:uFill>
                  <a:solidFill>
                    <a:srgbClr val="FFFFFF"/>
                  </a:solidFill>
                </a:uFill>
                <a:latin typeface="Calibri"/>
              </a:rPr>
              <a:t>Образец заголовка</a:t>
            </a:r>
          </a:p>
        </p:txBody>
      </p:sp>
      <p:sp>
        <p:nvSpPr>
          <p:cNvPr id="42" name="PlaceHolder 2"/>
          <p:cNvSpPr>
            <a:spLocks noGrp="1"/>
          </p:cNvSpPr>
          <p:nvPr>
            <p:ph type="body"/>
          </p:nvPr>
        </p:nvSpPr>
        <p:spPr>
          <a:xfrm>
            <a:off x="457200" y="1600200"/>
            <a:ext cx="8229240" cy="4525560"/>
          </a:xfrm>
          <a:prstGeom prst="rect">
            <a:avLst/>
          </a:prstGeom>
        </p:spPr>
        <p:txBody>
          <a:bodyPr/>
          <a:lstStyle/>
          <a:p>
            <a:pPr marL="343080" indent="-342720">
              <a:lnSpc>
                <a:spcPct val="100000"/>
              </a:lnSpc>
              <a:buClr>
                <a:srgbClr val="000000"/>
              </a:buClr>
              <a:buFont typeface="Arial"/>
              <a:buChar char="•"/>
            </a:pPr>
            <a:r>
              <a:rPr lang="ru-RU" sz="3200" b="0" strike="noStrike" spc="-1">
                <a:solidFill>
                  <a:srgbClr val="000000"/>
                </a:solidFill>
                <a:uFill>
                  <a:solidFill>
                    <a:srgbClr val="FFFFFF"/>
                  </a:solidFill>
                </a:uFill>
                <a:latin typeface="Calibri"/>
              </a:rPr>
              <a:t>Образец текста</a:t>
            </a:r>
          </a:p>
          <a:p>
            <a:pPr marL="743040" lvl="1" indent="-285480">
              <a:lnSpc>
                <a:spcPct val="100000"/>
              </a:lnSpc>
              <a:buClr>
                <a:srgbClr val="000000"/>
              </a:buClr>
              <a:buFont typeface="Arial"/>
              <a:buChar char="–"/>
            </a:pPr>
            <a:r>
              <a:rPr lang="ru-RU" sz="2800" b="0" strike="noStrike" spc="-1">
                <a:solidFill>
                  <a:srgbClr val="000000"/>
                </a:solidFill>
                <a:uFill>
                  <a:solidFill>
                    <a:srgbClr val="FFFFFF"/>
                  </a:solidFill>
                </a:uFill>
                <a:latin typeface="Calibri"/>
              </a:rPr>
              <a:t>Второй уровень</a:t>
            </a:r>
            <a:endParaRPr lang="ru-RU" sz="3200" b="0" strike="noStrike" spc="-1">
              <a:solidFill>
                <a:srgbClr val="000000"/>
              </a:solidFill>
              <a:uFill>
                <a:solidFill>
                  <a:srgbClr val="FFFFFF"/>
                </a:solidFill>
              </a:uFill>
              <a:latin typeface="Calibri"/>
            </a:endParaRPr>
          </a:p>
          <a:p>
            <a:pPr marL="1143000" lvl="2" indent="-228240">
              <a:lnSpc>
                <a:spcPct val="100000"/>
              </a:lnSpc>
              <a:buClr>
                <a:srgbClr val="000000"/>
              </a:buClr>
              <a:buFont typeface="Arial"/>
              <a:buChar char="•"/>
            </a:pPr>
            <a:r>
              <a:rPr lang="ru-RU" sz="2400" b="0" strike="noStrike" spc="-1">
                <a:solidFill>
                  <a:srgbClr val="000000"/>
                </a:solidFill>
                <a:uFill>
                  <a:solidFill>
                    <a:srgbClr val="FFFFFF"/>
                  </a:solidFill>
                </a:uFill>
                <a:latin typeface="Calibri"/>
              </a:rPr>
              <a:t>Третий уровень</a:t>
            </a:r>
            <a:endParaRPr lang="ru-RU" sz="3200" b="0" strike="noStrike" spc="-1">
              <a:solidFill>
                <a:srgbClr val="000000"/>
              </a:solidFill>
              <a:uFill>
                <a:solidFill>
                  <a:srgbClr val="FFFFFF"/>
                </a:solidFill>
              </a:uFill>
              <a:latin typeface="Calibri"/>
            </a:endParaRPr>
          </a:p>
          <a:p>
            <a:pPr marL="1600200" lvl="3" indent="-228240">
              <a:lnSpc>
                <a:spcPct val="100000"/>
              </a:lnSpc>
              <a:buClr>
                <a:srgbClr val="000000"/>
              </a:buClr>
              <a:buFont typeface="Arial"/>
              <a:buChar char="–"/>
            </a:pPr>
            <a:r>
              <a:rPr lang="ru-RU" sz="2000" b="0" strike="noStrike" spc="-1">
                <a:solidFill>
                  <a:srgbClr val="000000"/>
                </a:solidFill>
                <a:uFill>
                  <a:solidFill>
                    <a:srgbClr val="FFFFFF"/>
                  </a:solidFill>
                </a:uFill>
                <a:latin typeface="Calibri"/>
              </a:rPr>
              <a:t>Четвертый уровень</a:t>
            </a:r>
            <a:endParaRPr lang="ru-RU" sz="3200" b="0" strike="noStrike" spc="-1">
              <a:solidFill>
                <a:srgbClr val="000000"/>
              </a:solidFill>
              <a:uFill>
                <a:solidFill>
                  <a:srgbClr val="FFFFFF"/>
                </a:solidFill>
              </a:uFill>
              <a:latin typeface="Calibri"/>
            </a:endParaRPr>
          </a:p>
          <a:p>
            <a:pPr marL="2057400" lvl="4" indent="-228240">
              <a:lnSpc>
                <a:spcPct val="100000"/>
              </a:lnSpc>
              <a:buClr>
                <a:srgbClr val="000000"/>
              </a:buClr>
              <a:buFont typeface="Arial"/>
              <a:buChar char="»"/>
            </a:pPr>
            <a:r>
              <a:rPr lang="ru-RU" sz="2000" b="0" strike="noStrike" spc="-1">
                <a:solidFill>
                  <a:srgbClr val="000000"/>
                </a:solidFill>
                <a:uFill>
                  <a:solidFill>
                    <a:srgbClr val="FFFFFF"/>
                  </a:solidFill>
                </a:uFill>
                <a:latin typeface="Calibri"/>
              </a:rPr>
              <a:t>Пятый уровень</a:t>
            </a:r>
            <a:endParaRPr lang="ru-RU" sz="3200" b="0" strike="noStrike" spc="-1">
              <a:solidFill>
                <a:srgbClr val="000000"/>
              </a:solidFill>
              <a:uFill>
                <a:solidFill>
                  <a:srgbClr val="FFFFFF"/>
                </a:solidFill>
              </a:uFill>
              <a:latin typeface="Calibri"/>
            </a:endParaRPr>
          </a:p>
        </p:txBody>
      </p:sp>
      <p:sp>
        <p:nvSpPr>
          <p:cNvPr id="43" name="PlaceHolder 3"/>
          <p:cNvSpPr>
            <a:spLocks noGrp="1"/>
          </p:cNvSpPr>
          <p:nvPr>
            <p:ph type="dt"/>
          </p:nvPr>
        </p:nvSpPr>
        <p:spPr>
          <a:xfrm>
            <a:off x="457200" y="6356520"/>
            <a:ext cx="2133360" cy="364680"/>
          </a:xfrm>
          <a:prstGeom prst="rect">
            <a:avLst/>
          </a:prstGeom>
        </p:spPr>
        <p:txBody>
          <a:bodyPr anchor="ctr"/>
          <a:lstStyle/>
          <a:p>
            <a:pPr>
              <a:lnSpc>
                <a:spcPct val="100000"/>
              </a:lnSpc>
            </a:pPr>
            <a:fld id="{1CF00682-2C96-4081-9AA8-EE055FFA0124}" type="datetime">
              <a:rPr lang="ru-RU" sz="1200" b="0" strike="noStrike" spc="-1">
                <a:solidFill>
                  <a:srgbClr val="8B8B8B"/>
                </a:solidFill>
                <a:uFill>
                  <a:solidFill>
                    <a:srgbClr val="FFFFFF"/>
                  </a:solidFill>
                </a:uFill>
                <a:latin typeface="Calibri"/>
              </a:rPr>
              <a:t>14.04.2021</a:t>
            </a:fld>
            <a:endParaRPr lang="ru-RU" sz="1400" b="0" strike="noStrike" spc="-1">
              <a:solidFill>
                <a:srgbClr val="000000"/>
              </a:solidFill>
              <a:uFill>
                <a:solidFill>
                  <a:srgbClr val="FFFFFF"/>
                </a:solidFill>
              </a:uFill>
              <a:latin typeface="Times New Roman"/>
            </a:endParaRPr>
          </a:p>
        </p:txBody>
      </p:sp>
      <p:sp>
        <p:nvSpPr>
          <p:cNvPr id="44" name="PlaceHolder 4"/>
          <p:cNvSpPr>
            <a:spLocks noGrp="1"/>
          </p:cNvSpPr>
          <p:nvPr>
            <p:ph type="ftr"/>
          </p:nvPr>
        </p:nvSpPr>
        <p:spPr>
          <a:xfrm>
            <a:off x="3124080" y="6356520"/>
            <a:ext cx="2895120" cy="364680"/>
          </a:xfrm>
          <a:prstGeom prst="rect">
            <a:avLst/>
          </a:prstGeom>
        </p:spPr>
        <p:txBody>
          <a:bodyPr anchor="ctr"/>
          <a:lstStyle/>
          <a:p>
            <a:endParaRPr lang="ru-RU" sz="2400" b="0" strike="noStrike" spc="-1">
              <a:solidFill>
                <a:srgbClr val="000000"/>
              </a:solidFill>
              <a:uFill>
                <a:solidFill>
                  <a:srgbClr val="FFFFFF"/>
                </a:solidFill>
              </a:uFill>
              <a:latin typeface="Times New Roman"/>
            </a:endParaRPr>
          </a:p>
        </p:txBody>
      </p:sp>
      <p:sp>
        <p:nvSpPr>
          <p:cNvPr id="45" name="PlaceHolder 5"/>
          <p:cNvSpPr>
            <a:spLocks noGrp="1"/>
          </p:cNvSpPr>
          <p:nvPr>
            <p:ph type="sldNum"/>
          </p:nvPr>
        </p:nvSpPr>
        <p:spPr>
          <a:xfrm>
            <a:off x="6553080" y="6356520"/>
            <a:ext cx="2133360" cy="364680"/>
          </a:xfrm>
          <a:prstGeom prst="rect">
            <a:avLst/>
          </a:prstGeom>
        </p:spPr>
        <p:txBody>
          <a:bodyPr anchor="ctr"/>
          <a:lstStyle/>
          <a:p>
            <a:pPr algn="r">
              <a:lnSpc>
                <a:spcPct val="100000"/>
              </a:lnSpc>
            </a:pPr>
            <a:fld id="{3901922B-5370-42ED-B678-E718631A5340}" type="slidenum">
              <a:rPr lang="ru-RU" sz="1200" b="0" strike="noStrike" spc="-1">
                <a:solidFill>
                  <a:srgbClr val="8B8B8B"/>
                </a:solidFill>
                <a:uFill>
                  <a:solidFill>
                    <a:srgbClr val="FFFFFF"/>
                  </a:solidFill>
                </a:uFill>
                <a:latin typeface="Calibri"/>
              </a:rPr>
              <a:t>‹#›</a:t>
            </a:fld>
            <a:endParaRPr lang="ru-RU" sz="1400" b="0" strike="noStrike" spc="-1">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4.xml"/><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4.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4.xml"/><Relationship Id="rId5" Type="http://schemas.openxmlformats.org/officeDocument/2006/relationships/image" Target="../media/image24.jpe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4.xml"/><Relationship Id="rId5" Type="http://schemas.openxmlformats.org/officeDocument/2006/relationships/image" Target="../media/image28.jpeg"/><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4.xml"/><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4.xml"/><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4.xml"/><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4.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TextShape 1"/>
          <p:cNvSpPr txBox="1"/>
          <p:nvPr/>
        </p:nvSpPr>
        <p:spPr>
          <a:xfrm>
            <a:off x="827640" y="2853000"/>
            <a:ext cx="7772040" cy="1469520"/>
          </a:xfrm>
          <a:prstGeom prst="rect">
            <a:avLst/>
          </a:prstGeom>
          <a:noFill/>
          <a:ln>
            <a:noFill/>
          </a:ln>
        </p:spPr>
        <p:txBody>
          <a:bodyPr anchor="ctr"/>
          <a:lstStyle/>
          <a:p>
            <a:pPr algn="ctr">
              <a:lnSpc>
                <a:spcPct val="100000"/>
              </a:lnSpc>
            </a:pPr>
            <a:r>
              <a:rPr lang="ru-RU" b="1" strike="noStrike" spc="-1" dirty="0" smtClean="0">
                <a:solidFill>
                  <a:srgbClr val="000000"/>
                </a:solidFill>
                <a:uFill>
                  <a:solidFill>
                    <a:srgbClr val="FFFFFF"/>
                  </a:solidFill>
                </a:uFill>
                <a:latin typeface="Calibri"/>
              </a:rPr>
              <a:t>МАОУ </a:t>
            </a:r>
            <a:r>
              <a:rPr lang="ru-RU" b="1" strike="noStrike" spc="-1" dirty="0" err="1" smtClean="0">
                <a:solidFill>
                  <a:srgbClr val="000000"/>
                </a:solidFill>
                <a:uFill>
                  <a:solidFill>
                    <a:srgbClr val="FFFFFF"/>
                  </a:solidFill>
                </a:uFill>
                <a:latin typeface="Calibri"/>
              </a:rPr>
              <a:t>Абатская</a:t>
            </a:r>
            <a:r>
              <a:rPr lang="ru-RU" b="1" strike="noStrike" spc="-1" dirty="0" smtClean="0">
                <a:solidFill>
                  <a:srgbClr val="000000"/>
                </a:solidFill>
                <a:uFill>
                  <a:solidFill>
                    <a:srgbClr val="FFFFFF"/>
                  </a:solidFill>
                </a:uFill>
                <a:latin typeface="Calibri"/>
              </a:rPr>
              <a:t> </a:t>
            </a:r>
            <a:r>
              <a:rPr lang="ru-RU" b="1" strike="noStrike" spc="-1" dirty="0" err="1" smtClean="0">
                <a:solidFill>
                  <a:srgbClr val="000000"/>
                </a:solidFill>
                <a:uFill>
                  <a:solidFill>
                    <a:srgbClr val="FFFFFF"/>
                  </a:solidFill>
                </a:uFill>
                <a:latin typeface="Calibri"/>
              </a:rPr>
              <a:t>сош</a:t>
            </a:r>
            <a:r>
              <a:rPr lang="ru-RU" b="1" strike="noStrike" spc="-1" dirty="0" smtClean="0">
                <a:solidFill>
                  <a:srgbClr val="000000"/>
                </a:solidFill>
                <a:uFill>
                  <a:solidFill>
                    <a:srgbClr val="FFFFFF"/>
                  </a:solidFill>
                </a:uFill>
                <a:latin typeface="Calibri"/>
              </a:rPr>
              <a:t> №2 </a:t>
            </a:r>
            <a:r>
              <a:rPr lang="ru-RU" b="1" strike="noStrike" spc="-1" dirty="0" err="1" smtClean="0">
                <a:solidFill>
                  <a:srgbClr val="000000"/>
                </a:solidFill>
                <a:uFill>
                  <a:solidFill>
                    <a:srgbClr val="FFFFFF"/>
                  </a:solidFill>
                </a:uFill>
                <a:latin typeface="Calibri"/>
              </a:rPr>
              <a:t>с.п</a:t>
            </a:r>
            <a:r>
              <a:rPr lang="ru-RU" b="1" strike="noStrike" spc="-1" dirty="0" smtClean="0">
                <a:solidFill>
                  <a:srgbClr val="000000"/>
                </a:solidFill>
                <a:uFill>
                  <a:solidFill>
                    <a:srgbClr val="FFFFFF"/>
                  </a:solidFill>
                </a:uFill>
                <a:latin typeface="Calibri"/>
              </a:rPr>
              <a:t>. </a:t>
            </a:r>
            <a:r>
              <a:rPr lang="ru-RU" b="1" strike="noStrike" spc="-1" dirty="0" err="1" smtClean="0">
                <a:solidFill>
                  <a:srgbClr val="000000"/>
                </a:solidFill>
                <a:uFill>
                  <a:solidFill>
                    <a:srgbClr val="FFFFFF"/>
                  </a:solidFill>
                </a:uFill>
                <a:latin typeface="Calibri"/>
              </a:rPr>
              <a:t>Тушнолобовский</a:t>
            </a:r>
            <a:r>
              <a:rPr lang="ru-RU" b="1" strike="noStrike" spc="-1" dirty="0" smtClean="0">
                <a:solidFill>
                  <a:srgbClr val="000000"/>
                </a:solidFill>
                <a:uFill>
                  <a:solidFill>
                    <a:srgbClr val="FFFFFF"/>
                  </a:solidFill>
                </a:uFill>
                <a:latin typeface="Calibri"/>
              </a:rPr>
              <a:t> детский сад</a:t>
            </a:r>
          </a:p>
          <a:p>
            <a:pPr algn="ctr">
              <a:lnSpc>
                <a:spcPct val="100000"/>
              </a:lnSpc>
            </a:pPr>
            <a:endParaRPr lang="ru-RU" spc="-1" dirty="0">
              <a:solidFill>
                <a:srgbClr val="000000"/>
              </a:solidFill>
              <a:uFill>
                <a:solidFill>
                  <a:srgbClr val="FFFFFF"/>
                </a:solidFill>
              </a:uFill>
              <a:latin typeface="Calibri"/>
            </a:endParaRPr>
          </a:p>
          <a:p>
            <a:pPr algn="ctr">
              <a:lnSpc>
                <a:spcPct val="100000"/>
              </a:lnSpc>
            </a:pPr>
            <a:endParaRPr lang="ru-RU" b="0" strike="noStrike" spc="-1" dirty="0" smtClean="0">
              <a:solidFill>
                <a:srgbClr val="000000"/>
              </a:solidFill>
              <a:uFill>
                <a:solidFill>
                  <a:srgbClr val="FFFFFF"/>
                </a:solidFill>
              </a:uFill>
              <a:latin typeface="Calibri"/>
            </a:endParaRPr>
          </a:p>
          <a:p>
            <a:pPr algn="ctr">
              <a:lnSpc>
                <a:spcPct val="100000"/>
              </a:lnSpc>
            </a:pPr>
            <a:endParaRPr lang="ru-RU" spc="-1" dirty="0">
              <a:solidFill>
                <a:srgbClr val="000000"/>
              </a:solidFill>
              <a:uFill>
                <a:solidFill>
                  <a:srgbClr val="FFFFFF"/>
                </a:solidFill>
              </a:uFill>
              <a:latin typeface="Calibri"/>
            </a:endParaRPr>
          </a:p>
          <a:p>
            <a:pPr algn="ctr">
              <a:lnSpc>
                <a:spcPct val="100000"/>
              </a:lnSpc>
            </a:pPr>
            <a:r>
              <a:rPr lang="ru-RU" sz="2400" b="1" strike="noStrike" spc="-1" dirty="0" smtClean="0">
                <a:solidFill>
                  <a:srgbClr val="000000"/>
                </a:solidFill>
                <a:uFill>
                  <a:solidFill>
                    <a:srgbClr val="FFFFFF"/>
                  </a:solidFill>
                </a:uFill>
                <a:latin typeface="Calibri"/>
              </a:rPr>
              <a:t>Презентация из опыта работы</a:t>
            </a:r>
          </a:p>
          <a:p>
            <a:pPr algn="ctr">
              <a:lnSpc>
                <a:spcPct val="100000"/>
              </a:lnSpc>
            </a:pPr>
            <a:endParaRPr lang="ru-RU" spc="-1" dirty="0">
              <a:solidFill>
                <a:srgbClr val="000000"/>
              </a:solidFill>
              <a:uFill>
                <a:solidFill>
                  <a:srgbClr val="FFFFFF"/>
                </a:solidFill>
              </a:uFill>
              <a:latin typeface="Calibri"/>
            </a:endParaRPr>
          </a:p>
          <a:p>
            <a:pPr algn="ctr">
              <a:lnSpc>
                <a:spcPct val="100000"/>
              </a:lnSpc>
            </a:pPr>
            <a:endParaRPr lang="ru-RU" b="0" strike="noStrike" spc="-1" dirty="0" smtClean="0">
              <a:solidFill>
                <a:srgbClr val="000000"/>
              </a:solidFill>
              <a:uFill>
                <a:solidFill>
                  <a:srgbClr val="FFFFFF"/>
                </a:solidFill>
              </a:uFill>
              <a:latin typeface="Calibri"/>
            </a:endParaRPr>
          </a:p>
          <a:p>
            <a:pPr algn="ctr">
              <a:lnSpc>
                <a:spcPct val="100000"/>
              </a:lnSpc>
            </a:pPr>
            <a:endParaRPr lang="ru-RU" spc="-1" dirty="0">
              <a:solidFill>
                <a:srgbClr val="000000"/>
              </a:solidFill>
              <a:uFill>
                <a:solidFill>
                  <a:srgbClr val="FFFFFF"/>
                </a:solidFill>
              </a:uFill>
              <a:latin typeface="Calibri"/>
            </a:endParaRPr>
          </a:p>
          <a:p>
            <a:pPr algn="ctr">
              <a:lnSpc>
                <a:spcPct val="100000"/>
              </a:lnSpc>
            </a:pPr>
            <a:r>
              <a:rPr lang="ru-RU" sz="4000" b="1" strike="noStrike" spc="-1" dirty="0" smtClean="0">
                <a:solidFill>
                  <a:srgbClr val="000000"/>
                </a:solidFill>
                <a:uFill>
                  <a:solidFill>
                    <a:srgbClr val="FFFFFF"/>
                  </a:solidFill>
                </a:uFill>
                <a:latin typeface="Calibri"/>
              </a:rPr>
              <a:t>«У меня это хорошо получается!»</a:t>
            </a:r>
          </a:p>
          <a:p>
            <a:pPr algn="ctr">
              <a:lnSpc>
                <a:spcPct val="100000"/>
              </a:lnSpc>
            </a:pPr>
            <a:endParaRPr lang="ru-RU" b="1" spc="-1" dirty="0">
              <a:solidFill>
                <a:srgbClr val="000000"/>
              </a:solidFill>
              <a:uFill>
                <a:solidFill>
                  <a:srgbClr val="FFFFFF"/>
                </a:solidFill>
              </a:uFill>
              <a:latin typeface="Calibri"/>
            </a:endParaRPr>
          </a:p>
          <a:p>
            <a:pPr algn="ctr">
              <a:lnSpc>
                <a:spcPct val="100000"/>
              </a:lnSpc>
            </a:pPr>
            <a:endParaRPr lang="ru-RU" b="0" strike="noStrike" spc="-1" dirty="0" smtClean="0">
              <a:solidFill>
                <a:srgbClr val="000000"/>
              </a:solidFill>
              <a:uFill>
                <a:solidFill>
                  <a:srgbClr val="FFFFFF"/>
                </a:solidFill>
              </a:uFill>
              <a:latin typeface="Calibri"/>
            </a:endParaRPr>
          </a:p>
          <a:p>
            <a:pPr algn="ctr">
              <a:lnSpc>
                <a:spcPct val="100000"/>
              </a:lnSpc>
            </a:pPr>
            <a:endParaRPr lang="ru-RU" spc="-1" dirty="0">
              <a:solidFill>
                <a:srgbClr val="000000"/>
              </a:solidFill>
              <a:uFill>
                <a:solidFill>
                  <a:srgbClr val="FFFFFF"/>
                </a:solidFill>
              </a:uFill>
              <a:latin typeface="Calibri"/>
            </a:endParaRPr>
          </a:p>
          <a:p>
            <a:pPr algn="ctr">
              <a:lnSpc>
                <a:spcPct val="100000"/>
              </a:lnSpc>
            </a:pPr>
            <a:endParaRPr lang="ru-RU" b="0" strike="noStrike" spc="-1" dirty="0" smtClean="0">
              <a:solidFill>
                <a:srgbClr val="000000"/>
              </a:solidFill>
              <a:uFill>
                <a:solidFill>
                  <a:srgbClr val="FFFFFF"/>
                </a:solidFill>
              </a:uFill>
              <a:latin typeface="Calibri"/>
            </a:endParaRPr>
          </a:p>
          <a:p>
            <a:pPr algn="r">
              <a:lnSpc>
                <a:spcPct val="100000"/>
              </a:lnSpc>
            </a:pPr>
            <a:r>
              <a:rPr lang="ru-RU" spc="-1" dirty="0" smtClean="0">
                <a:solidFill>
                  <a:srgbClr val="000000"/>
                </a:solidFill>
                <a:uFill>
                  <a:solidFill>
                    <a:srgbClr val="FFFFFF"/>
                  </a:solidFill>
                </a:uFill>
                <a:latin typeface="Calibri"/>
              </a:rPr>
              <a:t>Казанцева Анна Николаевна</a:t>
            </a:r>
            <a:endParaRPr lang="ru-RU" spc="-1" dirty="0">
              <a:solidFill>
                <a:srgbClr val="000000"/>
              </a:solidFill>
              <a:uFill>
                <a:solidFill>
                  <a:srgbClr val="FFFFFF"/>
                </a:solidFill>
              </a:uFill>
              <a:latin typeface="Calibri"/>
            </a:endParaRPr>
          </a:p>
          <a:p>
            <a:pPr algn="ctr">
              <a:lnSpc>
                <a:spcPct val="100000"/>
              </a:lnSpc>
            </a:pPr>
            <a:endParaRPr lang="ru-RU" b="0" strike="noStrike" spc="-1" dirty="0" smtClean="0">
              <a:solidFill>
                <a:srgbClr val="000000"/>
              </a:solidFill>
              <a:uFill>
                <a:solidFill>
                  <a:srgbClr val="FFFFFF"/>
                </a:solidFill>
              </a:uFill>
              <a:latin typeface="Calibri"/>
            </a:endParaRPr>
          </a:p>
          <a:p>
            <a:pPr algn="r">
              <a:lnSpc>
                <a:spcPct val="100000"/>
              </a:lnSpc>
            </a:pPr>
            <a:r>
              <a:rPr lang="ru-RU" spc="-1" dirty="0" smtClean="0">
                <a:solidFill>
                  <a:srgbClr val="000000"/>
                </a:solidFill>
                <a:uFill>
                  <a:solidFill>
                    <a:srgbClr val="FFFFFF"/>
                  </a:solidFill>
                </a:uFill>
                <a:latin typeface="Calibri"/>
              </a:rPr>
              <a:t>воспитатель</a:t>
            </a:r>
            <a:endParaRPr lang="ru-RU" spc="-1" dirty="0">
              <a:solidFill>
                <a:srgbClr val="000000"/>
              </a:solidFill>
              <a:uFill>
                <a:solidFill>
                  <a:srgbClr val="FFFFFF"/>
                </a:solidFill>
              </a:uFill>
              <a:latin typeface="Calibri"/>
            </a:endParaRPr>
          </a:p>
          <a:p>
            <a:pPr algn="ctr">
              <a:lnSpc>
                <a:spcPct val="100000"/>
              </a:lnSpc>
            </a:pPr>
            <a:endParaRPr lang="ru-RU" b="0" strike="noStrike" spc="-1" dirty="0">
              <a:solidFill>
                <a:srgbClr val="000000"/>
              </a:solidFill>
              <a:uFill>
                <a:solidFill>
                  <a:srgbClr val="FFFFFF"/>
                </a:solidFill>
              </a:uFill>
              <a:latin typeface="Calibri"/>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84168" y="476671"/>
            <a:ext cx="2602272" cy="5904657"/>
          </a:xfrm>
        </p:spPr>
        <p: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РИСОВАНИЕ СОЛЬЮ</a:t>
            </a:r>
            <a:r>
              <a:rPr lang="ru-RU" sz="2000" b="1" dirty="0" smtClean="0">
                <a:solidFill>
                  <a:schemeClr val="accent5"/>
                </a:solidFill>
                <a:latin typeface="Times New Roman" panose="02020603050405020304" pitchFamily="18" charset="0"/>
                <a:cs typeface="Times New Roman" panose="02020603050405020304" pitchFamily="18" charset="0"/>
              </a:rPr>
              <a:t/>
            </a:r>
            <a:br>
              <a:rPr lang="ru-RU" sz="2000" b="1" dirty="0" smtClean="0">
                <a:solidFill>
                  <a:schemeClr val="accent5"/>
                </a:solidFill>
                <a:latin typeface="Times New Roman" panose="02020603050405020304" pitchFamily="18" charset="0"/>
                <a:cs typeface="Times New Roman" panose="02020603050405020304" pitchFamily="18" charset="0"/>
              </a:rPr>
            </a:br>
            <a:r>
              <a:rPr lang="ru-RU" dirty="0" smtClean="0">
                <a:solidFill>
                  <a:schemeClr val="tx1"/>
                </a:solidFill>
                <a:latin typeface="Times New Roman" panose="02020603050405020304" pitchFamily="18" charset="0"/>
                <a:cs typeface="Times New Roman" panose="02020603050405020304" pitchFamily="18" charset="0"/>
              </a:rPr>
              <a:t>Соль придает рисунку причудливые узоры. При изображении любого пейзажа или яркого фона можно использовать соль, чтобы придать фону рисунка красивую текстуру. Фон необходимо посыпать солью, пока краска еще не высохла. Когда краска подсохнет, просто стряхните остатки соли. На их месте останутся необычные светлые пятнышки.</a:t>
            </a: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endParaRPr lang="ru-RU" dirty="0"/>
          </a:p>
        </p:txBody>
      </p:sp>
      <p:pic>
        <p:nvPicPr>
          <p:cNvPr id="4098" name="Picture 2" descr="C:\Users\home\Desktop\папка по развитию речи\фотки с рисованием\20201116_09474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332656"/>
            <a:ext cx="2016224" cy="3240360"/>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4099" name="Picture 3" descr="C:\Users\home\Desktop\папка по развитию речи\фотки с рисованием\20201120_10324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4077072"/>
            <a:ext cx="2160240" cy="2376264"/>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4100" name="Picture 4" descr="C:\Users\home\Desktop\папка по развитию речи\фотки с рисованием\20201204_10352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98776" y="476671"/>
            <a:ext cx="2453344" cy="1728193"/>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4102" name="Picture 6" descr="D:\Новая папка (2)\20201120_10333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85500" y="2818323"/>
            <a:ext cx="2666620" cy="3689648"/>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56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77072"/>
            <a:ext cx="2314600" cy="2088232"/>
          </a:xfrm>
        </p:spPr>
        <p:txBody>
          <a:bodyPr/>
          <a:lstStyle/>
          <a:p>
            <a:pPr algn="ctr"/>
            <a:r>
              <a:rPr lang="ru-RU" b="1" dirty="0" smtClean="0"/>
              <a:t>Рисование вилкой:</a:t>
            </a:r>
            <a:br>
              <a:rPr lang="ru-RU" b="1" dirty="0" smtClean="0"/>
            </a:br>
            <a:r>
              <a:rPr lang="ru-RU" sz="1600" dirty="0" smtClean="0">
                <a:latin typeface="Times New Roman" panose="02020603050405020304" pitchFamily="18" charset="0"/>
                <a:cs typeface="Times New Roman" panose="02020603050405020304" pitchFamily="18" charset="0"/>
              </a:rPr>
              <a:t>Принцип </a:t>
            </a:r>
            <a:r>
              <a:rPr lang="ru-RU" sz="1600" dirty="0">
                <a:latin typeface="Times New Roman" panose="02020603050405020304" pitchFamily="18" charset="0"/>
                <a:cs typeface="Times New Roman" panose="02020603050405020304" pitchFamily="18" charset="0"/>
              </a:rPr>
              <a:t>рисования вилкой очень простой, опускаете вилку обратной стороной в краску, после делаете отпечаток на листе бумаге.</a:t>
            </a:r>
          </a:p>
        </p:txBody>
      </p:sp>
      <p:pic>
        <p:nvPicPr>
          <p:cNvPr id="5122" name="Picture 2" descr="C:\Users\home\Desktop\папка по развитию речи\фотки с рисованием\20210326_0942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654227"/>
            <a:ext cx="3456384" cy="2592288"/>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5123" name="Picture 3" descr="C:\Users\home\Desktop\папка по развитию речи\фотки с рисованием\20210326_09424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8975" y="474207"/>
            <a:ext cx="3936437" cy="2952328"/>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5124" name="Picture 4" descr="C:\Users\home\Desktop\папка по развитию речи\фотки с рисованием\20210326_09423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35896" y="3645024"/>
            <a:ext cx="3456384" cy="2592288"/>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49901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08720"/>
            <a:ext cx="2386608" cy="5112568"/>
          </a:xfrm>
        </p:spPr>
        <p:txBody>
          <a:bodyPr/>
          <a:lstStyle/>
          <a:p>
            <a:pPr algn="ctr" eaLnBrk="1" hangingPunct="1">
              <a:lnSpc>
                <a:spcPct val="90000"/>
              </a:lnSpc>
              <a:defRPr/>
            </a:pPr>
            <a:r>
              <a:rPr lang="ru-RU" sz="2000" b="1" dirty="0" err="1" smtClean="0">
                <a:latin typeface="Times New Roman" panose="02020603050405020304" pitchFamily="18" charset="0"/>
                <a:cs typeface="Times New Roman" panose="02020603050405020304" pitchFamily="18" charset="0"/>
              </a:rPr>
              <a:t>Ниткография</a:t>
            </a:r>
            <a:r>
              <a:rPr lang="ru-RU" sz="2000" b="1" dirty="0" smtClean="0">
                <a:latin typeface="Times New Roman" panose="02020603050405020304" pitchFamily="18" charset="0"/>
                <a:cs typeface="Times New Roman" panose="02020603050405020304" pitchFamily="18" charset="0"/>
              </a:rPr>
              <a:t>:</a:t>
            </a:r>
            <a:r>
              <a:rPr lang="ru-RU" dirty="0" smtClean="0"/>
              <a:t/>
            </a:r>
            <a:br>
              <a:rPr lang="ru-RU" dirty="0" smtClean="0"/>
            </a:br>
            <a:r>
              <a:rPr lang="ru-RU" dirty="0" smtClean="0">
                <a:latin typeface="Times New Roman" panose="02020603050405020304" pitchFamily="18" charset="0"/>
                <a:cs typeface="Times New Roman" panose="02020603050405020304" pitchFamily="18" charset="0"/>
              </a:rPr>
              <a:t>Возьмем </a:t>
            </a:r>
            <a:r>
              <a:rPr lang="ru-RU" dirty="0">
                <a:latin typeface="Times New Roman" panose="02020603050405020304" pitchFamily="18" charset="0"/>
                <a:cs typeface="Times New Roman" panose="02020603050405020304" pitchFamily="18" charset="0"/>
              </a:rPr>
              <a:t>нитки 25-30 см, окрасим их в разные цвета, выложим на одной стороне сложенного пополам листа, как захочется. Концы ниток выведем наружу.</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Сложим половинки листа, прижмем их друг к другу, разгладим. Не снимая ладони с бумаги, другой рукой осторожно выдергиваем одну нитку за другой. Разворачиваем лист... А нитки-то волшебные!</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pic>
        <p:nvPicPr>
          <p:cNvPr id="6146" name="Picture 2" descr="C:\Users\home\Desktop\папка по развитию речи\фотки с рисованием\20210304_15340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23928" y="260648"/>
            <a:ext cx="4137689" cy="2520280"/>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6147" name="Picture 3" descr="C:\Users\home\Desktop\папка по развитию речи\фотки с рисованием\20210304_15375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3848" y="3212976"/>
            <a:ext cx="4391472" cy="3293604"/>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44139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44824"/>
            <a:ext cx="2314600" cy="4320480"/>
          </a:xfrm>
        </p:spPr>
        <p:txBody>
          <a:bodyPr/>
          <a:lstStyle/>
          <a:p>
            <a:pPr algn="ctr"/>
            <a:r>
              <a:rPr lang="ru-RU" sz="2000" b="1" dirty="0" smtClean="0">
                <a:latin typeface="Times New Roman" panose="02020603050405020304" pitchFamily="18" charset="0"/>
                <a:cs typeface="Times New Roman" panose="02020603050405020304" pitchFamily="18" charset="0"/>
              </a:rPr>
              <a:t>Нетрадиционная техника рисования «Батик»</a:t>
            </a:r>
            <a:br>
              <a:rPr lang="ru-RU" sz="2000" b="1"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Роспись </a:t>
            </a:r>
            <a:r>
              <a:rPr lang="ru-RU" dirty="0">
                <a:latin typeface="Times New Roman" panose="02020603050405020304" pitchFamily="18" charset="0"/>
                <a:cs typeface="Times New Roman" panose="02020603050405020304" pitchFamily="18" charset="0"/>
              </a:rPr>
              <a:t>ткани – это такое увлекательное занятие, что за работой забываешь обо всем, с интересом наблюдаешь, как растекаются краски по ткани, как меняются цвета, как появляются необычные эффекты…</a:t>
            </a:r>
          </a:p>
        </p:txBody>
      </p:sp>
      <p:pic>
        <p:nvPicPr>
          <p:cNvPr id="7170" name="Picture 2" descr="C:\Users\home\Desktop\папка по развитию речи\фотки с рисованием\20210408_15203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7824" y="188640"/>
            <a:ext cx="3168352" cy="2376264"/>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171" name="Picture 3" descr="C:\Users\home\Desktop\папка по развитию речи\фотки с рисованием\20210408_1531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7380" y="332656"/>
            <a:ext cx="2472275" cy="3240360"/>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172" name="Picture 4" descr="C:\Users\home\Desktop\папка по развитию речи\фотки с рисованием\20210408_15371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43808" y="2780928"/>
            <a:ext cx="3312368" cy="3429000"/>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174" name="Picture 6" descr="C:\Users\home\Desktop\папка по развитию речи\фотки с рисованием\20210408_15264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77380" y="3977680"/>
            <a:ext cx="2493113" cy="2232248"/>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859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28800"/>
            <a:ext cx="2530624" cy="4248472"/>
          </a:xfrm>
        </p:spPr>
        <p:txBody>
          <a:bodyPr/>
          <a:lstStyle/>
          <a:p>
            <a:pPr algn="ctr"/>
            <a:r>
              <a:rPr lang="ru-RU" sz="2000" b="1" dirty="0" err="1" smtClean="0">
                <a:latin typeface="Times New Roman" panose="02020603050405020304" pitchFamily="18" charset="0"/>
                <a:cs typeface="Times New Roman" panose="02020603050405020304" pitchFamily="18" charset="0"/>
              </a:rPr>
              <a:t>Пластилинография</a:t>
            </a:r>
            <a:r>
              <a:rPr lang="ru-RU" sz="2000" b="1" dirty="0" smtClean="0">
                <a:latin typeface="Times New Roman" panose="02020603050405020304" pitchFamily="18" charset="0"/>
                <a:cs typeface="Times New Roman" panose="02020603050405020304" pitchFamily="18" charset="0"/>
              </a:rPr>
              <a:t>:</a:t>
            </a:r>
            <a:r>
              <a:rPr lang="ru-RU" b="1" dirty="0" smtClean="0"/>
              <a:t>  </a:t>
            </a:r>
            <a:r>
              <a:rPr lang="ru-RU" dirty="0">
                <a:latin typeface="Times New Roman" panose="02020603050405020304" pitchFamily="18" charset="0"/>
                <a:cs typeface="Times New Roman" panose="02020603050405020304" pitchFamily="18" charset="0"/>
              </a:rPr>
              <a:t>одно из самых «молодых» направлений изобразительного творчества, нетрадиционная техника лепки, которая позволяет создавать выпуклые, барельефные, образы пластилином на твёрдой горизонтальной поверхности.</a:t>
            </a:r>
          </a:p>
        </p:txBody>
      </p:sp>
      <p:pic>
        <p:nvPicPr>
          <p:cNvPr id="8194" name="Picture 2" descr="D:\дистанционно садик\домашнее задание\IMG-c698c4e4d299936f907c716a6a1900ba-V.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84260" y="251753"/>
            <a:ext cx="2571750" cy="3429000"/>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8195" name="Picture 3" descr="D:\дистанционно садик\домашнее задание\IMG-ebe5977a3899427983291f1afa35162d-V.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5959" y="3933056"/>
            <a:ext cx="2870051" cy="2746615"/>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8196" name="Picture 4" descr="D:\дистанционно садик\домашнее задание\IMG-44aeb5761656ce470f21662863362c6d-V.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1880" y="3561151"/>
            <a:ext cx="2338890" cy="3118520"/>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8197" name="Picture 5" descr="D:\дистанционно садик\домашнее задание\IMG-c11c68957d4432dbe9e9fae68fc3b110-V.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84722" y="404664"/>
            <a:ext cx="2571750" cy="3024336"/>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71241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052736"/>
            <a:ext cx="2386608" cy="5112568"/>
          </a:xfrm>
        </p:spPr>
        <p:txBody>
          <a:bodyPr/>
          <a:lstStyle/>
          <a:p>
            <a:pPr algn="ctr"/>
            <a:r>
              <a:rPr lang="ru-RU" sz="2000" b="1" dirty="0" smtClean="0">
                <a:latin typeface="Times New Roman" panose="02020603050405020304" pitchFamily="18" charset="0"/>
                <a:cs typeface="Times New Roman" panose="02020603050405020304" pitchFamily="18" charset="0"/>
              </a:rPr>
              <a:t>Рисование пальчиками и ладошками:</a:t>
            </a:r>
            <a:br>
              <a:rPr lang="ru-RU" sz="2000" b="1" dirty="0" smtClean="0">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Рисуя </a:t>
            </a:r>
            <a:r>
              <a:rPr lang="ru-RU" dirty="0">
                <a:latin typeface="Times New Roman" panose="02020603050405020304" pitchFamily="18" charset="0"/>
                <a:cs typeface="Times New Roman" panose="02020603050405020304" pitchFamily="18" charset="0"/>
              </a:rPr>
              <a:t>пальчиками детки лучше воспринимают цвета, видят границы своей работы. В процессе творчества можно изучать цвета, формы, счет, разрисовывать животных и различные предметы, с которыми вы будете знакомить малыша.</a:t>
            </a:r>
          </a:p>
        </p:txBody>
      </p:sp>
      <p:pic>
        <p:nvPicPr>
          <p:cNvPr id="9218" name="Picture 2" descr="D:\дистанционно садик\домашнее задание\IMG-f8efb59c025a1e2a21434e299e20d74d-V.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32026" y="295428"/>
            <a:ext cx="2888445" cy="2125460"/>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9219" name="Picture 3" descr="D:\дистанционно садик\домашнее задание\IMG-c3b85f00b5f37f528d945bee79954313-V.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1839" y="1102432"/>
            <a:ext cx="2592289" cy="4198776"/>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9220" name="Picture 4" descr="D:\картинки\мм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66165" y="2852936"/>
            <a:ext cx="2754306" cy="3672408"/>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1261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76872"/>
            <a:ext cx="2242592" cy="3672408"/>
          </a:xfrm>
        </p:spPr>
        <p: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Монотипия предметная:</a:t>
            </a:r>
            <a:br>
              <a:rPr lang="ru-RU" sz="2000" b="1" dirty="0" smtClean="0">
                <a:solidFill>
                  <a:schemeClr val="tx1"/>
                </a:solidFill>
                <a:latin typeface="Times New Roman" panose="02020603050405020304" pitchFamily="18" charset="0"/>
                <a:cs typeface="Times New Roman" panose="02020603050405020304" pitchFamily="18" charset="0"/>
              </a:rPr>
            </a:br>
            <a:r>
              <a:rPr lang="ru-RU" dirty="0" smtClean="0">
                <a:solidFill>
                  <a:schemeClr val="tx1"/>
                </a:solidFill>
                <a:latin typeface="Times New Roman" panose="02020603050405020304" pitchFamily="18" charset="0"/>
                <a:cs typeface="Times New Roman" panose="02020603050405020304" pitchFamily="18" charset="0"/>
              </a:rPr>
              <a:t>Для рисования в технике «Монотипия» нам понадобится: плотная бумага любого цвета, гуашевые или акварельные краски, кисти, банка с водой, салфетки.</a:t>
            </a:r>
            <a:br>
              <a:rPr lang="ru-RU" dirty="0" smtClean="0">
                <a:solidFill>
                  <a:schemeClr val="tx1"/>
                </a:solidFill>
                <a:latin typeface="Times New Roman" panose="02020603050405020304" pitchFamily="18" charset="0"/>
                <a:cs typeface="Times New Roman" panose="02020603050405020304" pitchFamily="18" charset="0"/>
              </a:rPr>
            </a:br>
            <a:endParaRPr lang="ru-RU" dirty="0">
              <a:solidFill>
                <a:schemeClr val="tx1"/>
              </a:solidFill>
            </a:endParaRPr>
          </a:p>
        </p:txBody>
      </p:sp>
      <p:pic>
        <p:nvPicPr>
          <p:cNvPr id="4" name="Picture 3" descr="C:\Users\home\Desktop\05.04.2019\IMG_20190407_13051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200" y="620688"/>
            <a:ext cx="2376264" cy="2664296"/>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5" name="Picture 2" descr="C:\Users\home\Desktop\05.04.2019\IMG_20190405_09403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71800" y="332656"/>
            <a:ext cx="3312368" cy="2441426"/>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6" name="Picture 2" descr="C:\Users\home\Desktop\05.04.2019\IMG_20190405_09560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7824" y="3212976"/>
            <a:ext cx="3240360" cy="2714117"/>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583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48680"/>
            <a:ext cx="2818656" cy="6309320"/>
          </a:xfrm>
        </p:spPr>
        <p:txBody>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Второй приём – рисование на </a:t>
            </a:r>
            <a:br>
              <a:rPr lang="ru-RU" sz="2000" b="1" dirty="0" smtClean="0">
                <a:solidFill>
                  <a:schemeClr val="tx1"/>
                </a:solidFill>
                <a:latin typeface="Times New Roman" panose="02020603050405020304" pitchFamily="18" charset="0"/>
                <a:cs typeface="Times New Roman" panose="02020603050405020304" pitchFamily="18" charset="0"/>
              </a:rPr>
            </a:br>
            <a:r>
              <a:rPr lang="ru-RU" sz="2000" b="1" dirty="0" smtClean="0">
                <a:solidFill>
                  <a:schemeClr val="tx1"/>
                </a:solidFill>
                <a:latin typeface="Times New Roman" panose="02020603050405020304" pitchFamily="18" charset="0"/>
                <a:cs typeface="Times New Roman" panose="02020603050405020304" pitchFamily="18" charset="0"/>
              </a:rPr>
              <a:t>стекле или пластмассовой доске.</a:t>
            </a:r>
            <a:r>
              <a:rPr lang="ru-RU" sz="2000" dirty="0" smtClean="0">
                <a:solidFill>
                  <a:schemeClr val="tx1"/>
                </a:solidFill>
                <a:latin typeface="Times New Roman" panose="02020603050405020304" pitchFamily="18" charset="0"/>
                <a:cs typeface="Times New Roman" panose="02020603050405020304" pitchFamily="18" charset="0"/>
              </a:rPr>
              <a:t>  </a:t>
            </a:r>
            <a:br>
              <a:rPr lang="ru-RU" sz="2000" dirty="0" smtClean="0">
                <a:solidFill>
                  <a:schemeClr val="tx1"/>
                </a:solidFill>
                <a:latin typeface="Times New Roman" panose="02020603050405020304" pitchFamily="18" charset="0"/>
                <a:cs typeface="Times New Roman" panose="02020603050405020304" pitchFamily="18" charset="0"/>
              </a:rPr>
            </a:br>
            <a:r>
              <a:rPr lang="ru-RU" dirty="0" smtClean="0">
                <a:solidFill>
                  <a:schemeClr val="tx1"/>
                </a:solidFill>
                <a:latin typeface="Times New Roman" panose="02020603050405020304" pitchFamily="18" charset="0"/>
                <a:cs typeface="Times New Roman" panose="02020603050405020304" pitchFamily="18" charset="0"/>
              </a:rPr>
              <a:t>Желательно, чтобы размер доски соответствовал размеру листа, на который вы собираетесь отпечатать рисунок. На этой доске рисуем гуашевыми (или любыми другими) красками задуманный сюжет. Можно процарапывать узор, ели вы, например, решили выполнить работу красками темного цвета. Вы можете использовать краску, как одного цвета, так и нескольких цветов; оставлять отпечаток и на белом листе бумаги и на цветном</a:t>
            </a:r>
            <a:r>
              <a:rPr lang="ru-RU" sz="2000" dirty="0" smtClean="0">
                <a:solidFill>
                  <a:schemeClr val="tx1"/>
                </a:solidFill>
                <a:latin typeface="Times New Roman" panose="02020603050405020304" pitchFamily="18" charset="0"/>
                <a:cs typeface="Times New Roman" panose="02020603050405020304" pitchFamily="18" charset="0"/>
              </a:rPr>
              <a:t>.</a:t>
            </a:r>
            <a:br>
              <a:rPr lang="ru-RU" sz="2000" dirty="0" smtClean="0">
                <a:solidFill>
                  <a:schemeClr val="tx1"/>
                </a:solidFill>
                <a:latin typeface="Times New Roman" panose="02020603050405020304" pitchFamily="18" charset="0"/>
                <a:cs typeface="Times New Roman" panose="02020603050405020304" pitchFamily="18" charset="0"/>
              </a:rPr>
            </a:br>
            <a:endParaRPr lang="ru-RU" dirty="0">
              <a:solidFill>
                <a:schemeClr val="tx1"/>
              </a:solidFill>
            </a:endParaRPr>
          </a:p>
        </p:txBody>
      </p:sp>
      <p:pic>
        <p:nvPicPr>
          <p:cNvPr id="5" name="Picture 3" descr="C:\Users\home\Desktop\на рмо\IMG_20190411_09374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37503" y="332656"/>
            <a:ext cx="3160567" cy="2016224"/>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6" name="Picture 3" descr="C:\Users\home\Desktop\на рмо\IMG_20190411_09510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872" y="3861048"/>
            <a:ext cx="2544283" cy="2592288"/>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7" name="Picture 5" descr="C:\Users\home\Desktop\на рмо\IMG_20190411_1008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00192" y="2702574"/>
            <a:ext cx="2627784" cy="3240360"/>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91074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163080"/>
            <a:ext cx="6552728" cy="5858208"/>
          </a:xfrm>
        </p:spPr>
        <p:txBody>
          <a:bodyPr/>
          <a:lstStyle/>
          <a:p>
            <a:pPr algn="ctr"/>
            <a:r>
              <a:rPr lang="ru-RU" sz="2400" dirty="0" smtClean="0">
                <a:latin typeface="Times New Roman" panose="02020603050405020304" pitchFamily="18" charset="0"/>
                <a:cs typeface="Times New Roman" panose="02020603050405020304" pitchFamily="18" charset="0"/>
              </a:rPr>
              <a:t>Нетрадиционные техники рисования – это толчок к развитию воображения, творческих способностей, проявление самостоятельности, инициативы, развитие речи, выражение индивидуальности.</a:t>
            </a:r>
            <a:br>
              <a:rPr lang="ru-RU" sz="2400"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Каждая из этих техник – это маленькая игра, их использование позволяет детям чувствовать себя рискованнее, смелее, непосредственнее. В дошкольном </a:t>
            </a:r>
            <a:r>
              <a:rPr lang="ru-RU" sz="2400" dirty="0">
                <a:latin typeface="Times New Roman" panose="02020603050405020304" pitchFamily="18" charset="0"/>
                <a:cs typeface="Times New Roman" panose="02020603050405020304" pitchFamily="18" charset="0"/>
              </a:rPr>
              <a:t>в</a:t>
            </a:r>
            <a:r>
              <a:rPr lang="ru-RU" sz="2400" dirty="0" smtClean="0">
                <a:latin typeface="Times New Roman" panose="02020603050405020304" pitchFamily="18" charset="0"/>
                <a:cs typeface="Times New Roman" panose="02020603050405020304" pitchFamily="18" charset="0"/>
              </a:rPr>
              <a:t>озрасте рисование должно быть не самоцелью, а средством познания окружающего мира.</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69894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p:nvPr>
        </p:nvSpPr>
        <p:spPr>
          <a:xfrm>
            <a:off x="457200" y="1600200"/>
            <a:ext cx="8229240" cy="1972816"/>
          </a:xfrm>
        </p:spPr>
        <p:txBody>
          <a:bodyPr/>
          <a:lstStyle/>
          <a:p>
            <a:pPr algn="ctr"/>
            <a:r>
              <a:rPr lang="ru-RU" sz="6000" dirty="0" smtClean="0">
                <a:latin typeface="Times New Roman" panose="02020603050405020304" pitchFamily="18" charset="0"/>
                <a:cs typeface="Times New Roman" panose="02020603050405020304" pitchFamily="18" charset="0"/>
              </a:rPr>
              <a:t>Спасибо за внимание!</a:t>
            </a:r>
            <a:endParaRPr lang="ru-RU" sz="6000" dirty="0">
              <a:latin typeface="Times New Roman" panose="02020603050405020304" pitchFamily="18" charset="0"/>
              <a:cs typeface="Times New Roman" panose="02020603050405020304" pitchFamily="18" charset="0"/>
            </a:endParaRPr>
          </a:p>
        </p:txBody>
      </p:sp>
      <p:pic>
        <p:nvPicPr>
          <p:cNvPr id="11266" name="Picture 2" descr="https://for-teacher.ru/edu/data/img/pic-0239mxzmis-00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7624" y="3068960"/>
            <a:ext cx="3600400"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4795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extShape 1"/>
          <p:cNvSpPr txBox="1"/>
          <p:nvPr/>
        </p:nvSpPr>
        <p:spPr>
          <a:xfrm>
            <a:off x="457200" y="274680"/>
            <a:ext cx="8229240" cy="1142640"/>
          </a:xfrm>
          <a:prstGeom prst="rect">
            <a:avLst/>
          </a:prstGeom>
          <a:noFill/>
          <a:ln>
            <a:noFill/>
          </a:ln>
        </p:spPr>
        <p:txBody>
          <a:bodyPr anchor="ctr"/>
          <a:lstStyle/>
          <a:p>
            <a:endParaRPr lang="ru-RU" sz="4400" b="0" strike="noStrike" spc="-1">
              <a:solidFill>
                <a:srgbClr val="000000"/>
              </a:solidFill>
              <a:uFill>
                <a:solidFill>
                  <a:srgbClr val="FFFFFF"/>
                </a:solidFill>
              </a:uFill>
              <a:latin typeface="Calibri"/>
            </a:endParaRPr>
          </a:p>
        </p:txBody>
      </p:sp>
      <p:sp>
        <p:nvSpPr>
          <p:cNvPr id="82" name="TextShape 2"/>
          <p:cNvSpPr txBox="1"/>
          <p:nvPr/>
        </p:nvSpPr>
        <p:spPr>
          <a:xfrm>
            <a:off x="457200" y="980728"/>
            <a:ext cx="4690864" cy="5145032"/>
          </a:xfrm>
          <a:prstGeom prst="rect">
            <a:avLst/>
          </a:prstGeom>
          <a:noFill/>
          <a:ln>
            <a:noFill/>
          </a:ln>
        </p:spPr>
        <p:txBody>
          <a:bodyPr/>
          <a:lstStyle/>
          <a:p>
            <a:pPr algn="ctr"/>
            <a:r>
              <a:rPr lang="ru-RU" sz="3200" b="0" strike="noStrike" spc="-1" dirty="0" smtClean="0">
                <a:solidFill>
                  <a:srgbClr val="000000"/>
                </a:solidFill>
                <a:uFill>
                  <a:solidFill>
                    <a:srgbClr val="FFFFFF"/>
                  </a:solidFill>
                </a:uFill>
                <a:latin typeface="Calibri"/>
              </a:rPr>
              <a:t>Я - воспитатель разновозрастной группы </a:t>
            </a:r>
            <a:r>
              <a:rPr lang="ru-RU" sz="3200" b="0" strike="noStrike" spc="-1" dirty="0" err="1" smtClean="0">
                <a:solidFill>
                  <a:srgbClr val="000000"/>
                </a:solidFill>
                <a:uFill>
                  <a:solidFill>
                    <a:srgbClr val="FFFFFF"/>
                  </a:solidFill>
                </a:uFill>
                <a:latin typeface="Calibri"/>
              </a:rPr>
              <a:t>Тушнолобовского</a:t>
            </a:r>
            <a:r>
              <a:rPr lang="ru-RU" sz="3200" b="0" strike="noStrike" spc="-1" dirty="0" smtClean="0">
                <a:solidFill>
                  <a:srgbClr val="000000"/>
                </a:solidFill>
                <a:uFill>
                  <a:solidFill>
                    <a:srgbClr val="FFFFFF"/>
                  </a:solidFill>
                </a:uFill>
                <a:latin typeface="Calibri"/>
              </a:rPr>
              <a:t> детского сада «Ручеек»</a:t>
            </a:r>
          </a:p>
          <a:p>
            <a:pPr algn="ctr"/>
            <a:r>
              <a:rPr lang="ru-RU" sz="3200" b="0" strike="noStrike" spc="-1" dirty="0" smtClean="0">
                <a:solidFill>
                  <a:srgbClr val="000000"/>
                </a:solidFill>
                <a:uFill>
                  <a:solidFill>
                    <a:srgbClr val="FFFFFF"/>
                  </a:solidFill>
                </a:uFill>
                <a:latin typeface="Calibri"/>
              </a:rPr>
              <a:t>Окончила «ФГАОУ высшего образования «Тюменский государственный университет» стаж работы 3 года</a:t>
            </a:r>
            <a:endParaRPr lang="ru-RU" sz="3200" b="0" strike="noStrike" spc="-1" dirty="0">
              <a:solidFill>
                <a:srgbClr val="000000"/>
              </a:solidFill>
              <a:uFill>
                <a:solidFill>
                  <a:srgbClr val="FFFFFF"/>
                </a:solidFill>
              </a:uFill>
              <a:latin typeface="Calibri"/>
            </a:endParaRPr>
          </a:p>
        </p:txBody>
      </p:sp>
      <p:pic>
        <p:nvPicPr>
          <p:cNvPr id="1026" name="Picture 2" descr="D:\всякое\Казанцева Анна Николаевна.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8104" y="620688"/>
            <a:ext cx="2916324" cy="388843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3080"/>
            <a:ext cx="8229240" cy="4058008"/>
          </a:xfrm>
        </p:spPr>
        <p:txBody>
          <a:bodyPr/>
          <a:lstStyle/>
          <a:p>
            <a:pPr algn="ctr"/>
            <a:r>
              <a:rPr lang="ru-RU" sz="3600" b="1" dirty="0" smtClean="0">
                <a:latin typeface="Times New Roman" panose="02020603050405020304" pitchFamily="18" charset="0"/>
                <a:cs typeface="Times New Roman" panose="02020603050405020304" pitchFamily="18" charset="0"/>
              </a:rPr>
              <a:t>Мой девиз: «Дети </a:t>
            </a:r>
            <a:r>
              <a:rPr lang="ru-RU" sz="3600" b="1" dirty="0">
                <a:latin typeface="Times New Roman" panose="02020603050405020304" pitchFamily="18" charset="0"/>
                <a:cs typeface="Times New Roman" panose="02020603050405020304" pitchFamily="18" charset="0"/>
              </a:rPr>
              <a:t>– это самое ценное, что есть в нашей жизни и поэтому надо  сделать их счастливыми</a:t>
            </a:r>
            <a:r>
              <a:rPr lang="ru-RU" sz="3600" b="1" dirty="0" smtClean="0">
                <a:latin typeface="Times New Roman" panose="02020603050405020304" pitchFamily="18" charset="0"/>
                <a:cs typeface="Times New Roman" panose="02020603050405020304" pitchFamily="18" charset="0"/>
              </a:rPr>
              <a:t>!»</a:t>
            </a:r>
            <a:endParaRPr lang="ru-RU" sz="3600" b="1" dirty="0">
              <a:latin typeface="Times New Roman" panose="02020603050405020304" pitchFamily="18" charset="0"/>
              <a:cs typeface="Times New Roman" panose="02020603050405020304" pitchFamily="18" charset="0"/>
            </a:endParaRPr>
          </a:p>
        </p:txBody>
      </p:sp>
      <p:pic>
        <p:nvPicPr>
          <p:cNvPr id="2050" name="Picture 2" descr="C:\Users\home\Desktop\20210412_09535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9712" y="3212976"/>
            <a:ext cx="5040560" cy="3240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5079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3080"/>
            <a:ext cx="8229240" cy="5570176"/>
          </a:xfrm>
        </p:spPr>
        <p:txBody>
          <a:bodyPr/>
          <a:lstStyle/>
          <a:p>
            <a:pPr lvl="0" algn="ctr" defTabSz="449263" fontAlgn="base">
              <a:spcBef>
                <a:spcPct val="0"/>
              </a:spcBef>
              <a:spcAft>
                <a:spcPct val="0"/>
              </a:spcAft>
            </a:pPr>
            <a:r>
              <a:rPr lang="ru-RU" sz="4000" b="1" dirty="0" smtClean="0">
                <a:latin typeface="Times New Roman" panose="02020603050405020304" pitchFamily="18" charset="0"/>
                <a:cs typeface="Times New Roman" panose="02020603050405020304" pitchFamily="18" charset="0"/>
              </a:rPr>
              <a:t>Моя методическая тема </a:t>
            </a:r>
            <a:br>
              <a:rPr lang="ru-RU" sz="4000" b="1" dirty="0" smtClean="0">
                <a:latin typeface="Times New Roman" panose="02020603050405020304" pitchFamily="18" charset="0"/>
                <a:cs typeface="Times New Roman" panose="02020603050405020304" pitchFamily="18" charset="0"/>
              </a:rPr>
            </a:br>
            <a:r>
              <a:rPr lang="ru-RU" sz="4000" b="1" dirty="0" smtClean="0">
                <a:latin typeface="Times New Roman" panose="02020603050405020304" pitchFamily="18" charset="0"/>
                <a:cs typeface="Times New Roman" panose="02020603050405020304" pitchFamily="18" charset="0"/>
              </a:rPr>
              <a:t/>
            </a:r>
            <a:br>
              <a:rPr lang="ru-RU" sz="4000" b="1" dirty="0" smtClean="0">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«Нетрадиционные техники рисования, как средство речевого  развития детей дошкольного возраста»</a:t>
            </a:r>
            <a:br>
              <a:rPr lang="ru-RU" sz="3200" dirty="0" smtClean="0">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
            </a:r>
            <a:br>
              <a:rPr lang="ru-RU" sz="3200" dirty="0" smtClean="0">
                <a:latin typeface="Times New Roman" panose="02020603050405020304" pitchFamily="18" charset="0"/>
                <a:cs typeface="Times New Roman" panose="02020603050405020304" pitchFamily="18" charset="0"/>
              </a:rPr>
            </a:br>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p:nvPr>
        </p:nvSpPr>
        <p:spPr>
          <a:xfrm>
            <a:off x="683568" y="4221088"/>
            <a:ext cx="8002872" cy="1904672"/>
          </a:xfrm>
        </p:spPr>
        <p:txBody>
          <a:bodyPr/>
          <a:lstStyle/>
          <a:p>
            <a:pPr lvl="0" algn="r" defTabSz="449263" fontAlgn="base">
              <a:spcBef>
                <a:spcPct val="0"/>
              </a:spcBef>
              <a:spcAft>
                <a:spcPct val="0"/>
              </a:spcAft>
              <a:buClr>
                <a:srgbClr val="000000"/>
              </a:buClr>
              <a:buSzPct val="100000"/>
            </a:pPr>
            <a:r>
              <a:rPr lang="ru-RU" altLang="ru-RU"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rPr>
              <a:t>«Истоки способностей и дарования детей - на кончиках пальцев. </a:t>
            </a:r>
            <a:endParaRPr lang="en-US" altLang="ru-RU"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endParaRPr>
          </a:p>
          <a:p>
            <a:pPr lvl="0" algn="r" defTabSz="449263" fontAlgn="base">
              <a:spcBef>
                <a:spcPct val="0"/>
              </a:spcBef>
              <a:spcAft>
                <a:spcPct val="0"/>
              </a:spcAft>
              <a:buClr>
                <a:srgbClr val="000000"/>
              </a:buClr>
              <a:buSzPct val="100000"/>
            </a:pPr>
            <a:r>
              <a:rPr lang="ru-RU" altLang="ru-RU"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rPr>
              <a:t>От пальцев, образно говоря, идут тончайшие нити – ручейки, которые питают источник творческой мысли. Другими словами, чем больше мастерства в детской руке, тем умнее ребёнок».</a:t>
            </a:r>
            <a:br>
              <a:rPr lang="ru-RU" altLang="ru-RU"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rPr>
            </a:br>
            <a:r>
              <a:rPr lang="ru-RU" altLang="ru-RU"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rPr>
              <a:t/>
            </a:r>
            <a:br>
              <a:rPr lang="ru-RU" altLang="ru-RU"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rPr>
            </a:br>
            <a:r>
              <a:rPr lang="ru-RU" altLang="ru-RU" dirty="0" smtClean="0">
                <a:solidFill>
                  <a:prstClr val="black"/>
                </a:solidFill>
                <a:latin typeface="Times New Roman" panose="02020603050405020304" pitchFamily="18" charset="0"/>
                <a:ea typeface="Microsoft YaHei" panose="020B0503020204020204" pitchFamily="34" charset="-122"/>
                <a:cs typeface="Times New Roman" panose="02020603050405020304" pitchFamily="18" charset="0"/>
              </a:rPr>
              <a:t>В. А. Сухомлинский</a:t>
            </a:r>
          </a:p>
          <a:p>
            <a:endParaRPr lang="ru-RU" dirty="0"/>
          </a:p>
        </p:txBody>
      </p:sp>
    </p:spTree>
    <p:extLst>
      <p:ext uri="{BB962C8B-B14F-4D97-AF65-F5344CB8AC3E}">
        <p14:creationId xmlns:p14="http://schemas.microsoft.com/office/powerpoint/2010/main" val="4155038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3080"/>
            <a:ext cx="8229240" cy="3409936"/>
          </a:xfrm>
        </p:spPr>
        <p:txBody>
          <a:bodyPr/>
          <a:lstStyle/>
          <a:p>
            <a:pPr algn="ctr"/>
            <a:r>
              <a:rPr lang="ru-RU" sz="2000" dirty="0">
                <a:latin typeface="Times New Roman" panose="02020603050405020304" pitchFamily="18" charset="0"/>
                <a:cs typeface="Times New Roman" panose="02020603050405020304" pitchFamily="18" charset="0"/>
              </a:rPr>
              <a:t>Каждая из </a:t>
            </a:r>
            <a:r>
              <a:rPr lang="ru-RU" sz="2000" dirty="0" smtClean="0">
                <a:latin typeface="Times New Roman" panose="02020603050405020304" pitchFamily="18" charset="0"/>
                <a:cs typeface="Times New Roman" panose="02020603050405020304" pitchFamily="18" charset="0"/>
              </a:rPr>
              <a:t>нетрадиционных техник рисования </a:t>
            </a:r>
            <a:r>
              <a:rPr lang="ru-RU" sz="2000" dirty="0">
                <a:latin typeface="Times New Roman" panose="02020603050405020304" pitchFamily="18" charset="0"/>
                <a:cs typeface="Times New Roman" panose="02020603050405020304" pitchFamily="18" charset="0"/>
              </a:rPr>
              <a:t>- это маленькая игра, целью которых - развивать у детей речь, элементы воображения, образного мышления, волевые проявления, желание практически действовать и испытывать чувство удовлетворения от выполненной работы. Их использование позволяет детям чувствовать себя </a:t>
            </a:r>
            <a:r>
              <a:rPr lang="ru-RU" sz="2000" dirty="0" err="1">
                <a:latin typeface="Times New Roman" panose="02020603050405020304" pitchFamily="18" charset="0"/>
                <a:cs typeface="Times New Roman" panose="02020603050405020304" pitchFamily="18" charset="0"/>
              </a:rPr>
              <a:t>раскованнее</a:t>
            </a:r>
            <a:r>
              <a:rPr lang="ru-RU" sz="2000" dirty="0">
                <a:latin typeface="Times New Roman" panose="02020603050405020304" pitchFamily="18" charset="0"/>
                <a:cs typeface="Times New Roman" panose="02020603050405020304" pitchFamily="18" charset="0"/>
              </a:rPr>
              <a:t>, смелее.</a:t>
            </a:r>
          </a:p>
        </p:txBody>
      </p:sp>
      <p:sp>
        <p:nvSpPr>
          <p:cNvPr id="3" name="Подзаголовок 2"/>
          <p:cNvSpPr>
            <a:spLocks noGrp="1"/>
          </p:cNvSpPr>
          <p:nvPr>
            <p:ph type="subTitle"/>
          </p:nvPr>
        </p:nvSpPr>
        <p:spPr>
          <a:xfrm>
            <a:off x="683568" y="1916832"/>
            <a:ext cx="8002872" cy="4208928"/>
          </a:xfrm>
        </p:spPr>
        <p:txBody>
          <a:bodyPr/>
          <a:lstStyle/>
          <a:p>
            <a:pPr algn="ctr"/>
            <a:r>
              <a:rPr lang="ru-RU" sz="2000" dirty="0">
                <a:latin typeface="Times New Roman" panose="02020603050405020304" pitchFamily="18" charset="0"/>
                <a:cs typeface="Times New Roman" panose="02020603050405020304" pitchFamily="18" charset="0"/>
              </a:rPr>
              <a:t>В.А. Сухомлинский писал, что истоки способностей и дарования детей находятся на кончиках их пальцев, от них, образно говоря, идут тончайшие нити – ручейки, которые питают источник творческой мысли. Чем больше уверенности и изобретательности в движениях детской руки, тем тоньше взаимодействие руки с орудием труда, сложнее движения, ярче творческая стихия детского разума, а чем больше мастерства в детской руке, тем ребёнок умнее.</a:t>
            </a:r>
          </a:p>
        </p:txBody>
      </p:sp>
    </p:spTree>
    <p:extLst>
      <p:ext uri="{BB962C8B-B14F-4D97-AF65-F5344CB8AC3E}">
        <p14:creationId xmlns:p14="http://schemas.microsoft.com/office/powerpoint/2010/main" val="838997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p:nvPr>
        </p:nvSpPr>
        <p:spPr>
          <a:xfrm>
            <a:off x="539552" y="764704"/>
            <a:ext cx="8229240" cy="5361056"/>
          </a:xfrm>
        </p:spPr>
        <p:txBody>
          <a:bodyPr/>
          <a:lstStyle/>
          <a:p>
            <a:pPr algn="l"/>
            <a:r>
              <a:rPr lang="ru-RU" sz="2400" b="1" dirty="0" smtClean="0"/>
              <a:t>                                   Актуальность:</a:t>
            </a:r>
            <a:endParaRPr lang="ru-RU" sz="2400" b="1" dirty="0"/>
          </a:p>
          <a:p>
            <a:pPr algn="ctr"/>
            <a:endParaRPr lang="ru-RU" sz="2000" dirty="0" smtClean="0">
              <a:latin typeface="Times New Roman" panose="02020603050405020304" pitchFamily="18" charset="0"/>
              <a:cs typeface="Times New Roman" panose="02020603050405020304" pitchFamily="18" charset="0"/>
            </a:endParaRPr>
          </a:p>
          <a:p>
            <a:pPr algn="ctr"/>
            <a:r>
              <a:rPr lang="ru-RU" sz="2000" dirty="0" smtClean="0">
                <a:latin typeface="Times New Roman" panose="02020603050405020304" pitchFamily="18" charset="0"/>
                <a:cs typeface="Times New Roman" panose="02020603050405020304" pitchFamily="18" charset="0"/>
              </a:rPr>
              <a:t>Рисование </a:t>
            </a:r>
            <a:r>
              <a:rPr lang="ru-RU" sz="2000" dirty="0">
                <a:latin typeface="Times New Roman" panose="02020603050405020304" pitchFamily="18" charset="0"/>
                <a:cs typeface="Times New Roman" panose="02020603050405020304" pitchFamily="18" charset="0"/>
              </a:rPr>
              <a:t>– очень интересный и в тоже время сложный процесс.</a:t>
            </a:r>
          </a:p>
          <a:p>
            <a:pPr algn="ctr"/>
            <a:r>
              <a:rPr lang="ru-RU" sz="2000" dirty="0">
                <a:latin typeface="Times New Roman" panose="02020603050405020304" pitchFamily="18" charset="0"/>
                <a:cs typeface="Times New Roman" panose="02020603050405020304" pitchFamily="18" charset="0"/>
              </a:rPr>
              <a:t>Нетрадиционные техники рисования — это способы создания нового, оригинального произведения искусства, в котором гармонирует все: и цвет, и линия, и сюжет. Это огромная возможность для детей думать, пробовать, искать, экспериментировать, а самое главное — </a:t>
            </a:r>
            <a:r>
              <a:rPr lang="ru-RU" sz="2000" dirty="0" err="1">
                <a:latin typeface="Times New Roman" panose="02020603050405020304" pitchFamily="18" charset="0"/>
                <a:cs typeface="Times New Roman" panose="02020603050405020304" pitchFamily="18" charset="0"/>
              </a:rPr>
              <a:t>самовыражаться</a:t>
            </a:r>
            <a:r>
              <a:rPr lang="ru-RU" sz="2000" dirty="0">
                <a:latin typeface="Times New Roman" panose="02020603050405020304" pitchFamily="18" charset="0"/>
                <a:cs typeface="Times New Roman" panose="02020603050405020304" pitchFamily="18" charset="0"/>
              </a:rPr>
              <a:t>.</a:t>
            </a:r>
          </a:p>
          <a:p>
            <a:pPr algn="ctr"/>
            <a:r>
              <a:rPr lang="ru-RU" sz="2000" dirty="0">
                <a:latin typeface="Times New Roman" panose="02020603050405020304" pitchFamily="18" charset="0"/>
                <a:cs typeface="Times New Roman" panose="02020603050405020304" pitchFamily="18" charset="0"/>
              </a:rPr>
              <a:t>В основу опыта, использования нетрадиционных изобразительных техник положена идея обучения без принуждения, основанная на достижении успеха, на переживании радости познания мира, на искреннем интересе дошкольника в выполнении творческого задания с использованием нетрадиционных техник изображения. Такое задание ставит ребенка в позицию творца, активирует и направляет мысли детей, вплотную подводит к черте, за которой может начаться зарождение собственных художественных замыслов.</a:t>
            </a:r>
          </a:p>
          <a:p>
            <a:r>
              <a:rPr lang="ru-RU" dirty="0" smtClean="0"/>
              <a:t/>
            </a:r>
            <a:br>
              <a:rPr lang="ru-RU" dirty="0" smtClean="0"/>
            </a:br>
            <a:endParaRPr lang="ru-RU" dirty="0"/>
          </a:p>
        </p:txBody>
      </p:sp>
    </p:spTree>
    <p:extLst>
      <p:ext uri="{BB962C8B-B14F-4D97-AF65-F5344CB8AC3E}">
        <p14:creationId xmlns:p14="http://schemas.microsoft.com/office/powerpoint/2010/main" val="3301889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3080"/>
            <a:ext cx="8229240" cy="2113792"/>
          </a:xfrm>
        </p:spPr>
        <p:txBody>
          <a:bodyPr/>
          <a:lstStyle/>
          <a:p>
            <a:r>
              <a:rPr lang="ru-RU" b="1" dirty="0" smtClean="0">
                <a:latin typeface="Times New Roman" panose="02020603050405020304" pitchFamily="18" charset="0"/>
                <a:cs typeface="Times New Roman" panose="02020603050405020304" pitchFamily="18" charset="0"/>
              </a:rPr>
              <a:t>Цель:</a:t>
            </a:r>
            <a:r>
              <a:rPr lang="ru-RU" dirty="0" smtClean="0">
                <a:latin typeface="Times New Roman" panose="02020603050405020304" pitchFamily="18" charset="0"/>
                <a:cs typeface="Times New Roman" panose="02020603050405020304" pitchFamily="18" charset="0"/>
              </a:rPr>
              <a:t> Нетрадиционные </a:t>
            </a:r>
            <a:r>
              <a:rPr lang="ru-RU" dirty="0">
                <a:latin typeface="Times New Roman" panose="02020603050405020304" pitchFamily="18" charset="0"/>
                <a:cs typeface="Times New Roman" panose="02020603050405020304" pitchFamily="18" charset="0"/>
              </a:rPr>
              <a:t>техники рисования как эффективное средство развития речи детей дошкольного </a:t>
            </a:r>
            <a:r>
              <a:rPr lang="ru-RU" dirty="0" smtClean="0">
                <a:latin typeface="Times New Roman" panose="02020603050405020304" pitchFamily="18" charset="0"/>
                <a:cs typeface="Times New Roman" panose="02020603050405020304" pitchFamily="18" charset="0"/>
              </a:rPr>
              <a:t>возраста</a:t>
            </a:r>
            <a:endParaRPr lang="ru-RU"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p:nvPr>
        </p:nvSpPr>
        <p:spPr/>
        <p:txBody>
          <a:bodyPr/>
          <a:lstStyle/>
          <a:p>
            <a:r>
              <a:rPr lang="ru-RU" b="1" dirty="0" smtClean="0">
                <a:latin typeface="Times New Roman" panose="02020603050405020304" pitchFamily="18" charset="0"/>
                <a:cs typeface="Times New Roman" panose="02020603050405020304" pitchFamily="18" charset="0"/>
              </a:rPr>
              <a:t>Задачи:</a:t>
            </a:r>
          </a:p>
          <a:p>
            <a:r>
              <a:rPr lang="ru-RU" dirty="0" smtClean="0">
                <a:latin typeface="Times New Roman" panose="02020603050405020304" pitchFamily="18" charset="0"/>
                <a:cs typeface="Times New Roman" panose="02020603050405020304" pitchFamily="18" charset="0"/>
              </a:rPr>
              <a:t>развивать </a:t>
            </a:r>
            <a:r>
              <a:rPr lang="ru-RU" dirty="0">
                <a:latin typeface="Times New Roman" panose="02020603050405020304" pitchFamily="18" charset="0"/>
                <a:cs typeface="Times New Roman" panose="02020603050405020304" pitchFamily="18" charset="0"/>
              </a:rPr>
              <a:t>способность к речевому и художественному выражению своих чувств, мыслей, идей;</a:t>
            </a:r>
          </a:p>
          <a:p>
            <a:r>
              <a:rPr lang="ru-RU" dirty="0">
                <a:latin typeface="Times New Roman" panose="02020603050405020304" pitchFamily="18" charset="0"/>
                <a:cs typeface="Times New Roman" panose="02020603050405020304" pitchFamily="18" charset="0"/>
              </a:rPr>
              <a:t>- развивать мотивацию к общению, взаимодействию в художественно-эстетической деятельности, преобразованиям окружающего мира;</a:t>
            </a:r>
          </a:p>
          <a:p>
            <a:r>
              <a:rPr lang="ru-RU" dirty="0">
                <a:latin typeface="Times New Roman" panose="02020603050405020304" pitchFamily="18" charset="0"/>
                <a:cs typeface="Times New Roman" panose="02020603050405020304" pitchFamily="18" charset="0"/>
              </a:rPr>
              <a:t>- формировать представления о разнообразных способах речевого и художественного выражения своих мыслей, чувств, идей;</a:t>
            </a:r>
          </a:p>
          <a:p>
            <a:r>
              <a:rPr lang="ru-RU" dirty="0">
                <a:latin typeface="Times New Roman" panose="02020603050405020304" pitchFamily="18" charset="0"/>
                <a:cs typeface="Times New Roman" panose="02020603050405020304" pitchFamily="18" charset="0"/>
              </a:rPr>
              <a:t>- способствовать развитию творческой активности детей, проявлению инициативы в общении, речевом творчестве, художественной деятельности;</a:t>
            </a:r>
          </a:p>
          <a:p>
            <a:r>
              <a:rPr lang="ru-RU" dirty="0">
                <a:latin typeface="Times New Roman" panose="02020603050405020304" pitchFamily="18" charset="0"/>
                <a:cs typeface="Times New Roman" panose="02020603050405020304" pitchFamily="18" charset="0"/>
              </a:rPr>
              <a:t>- формировать способность адекватно оценивать свое творчество и творчество сверстников;</a:t>
            </a:r>
          </a:p>
          <a:p>
            <a:r>
              <a:rPr lang="ru-RU" dirty="0">
                <a:latin typeface="Times New Roman" panose="02020603050405020304" pitchFamily="18" charset="0"/>
                <a:cs typeface="Times New Roman" panose="02020603050405020304" pitchFamily="18" charset="0"/>
              </a:rPr>
              <a:t>- расширять словарный запас детей за счет углубленного погружения в художественно-эстетическую сферу деятельности;</a:t>
            </a:r>
          </a:p>
          <a:p>
            <a:r>
              <a:rPr lang="ru-RU" dirty="0">
                <a:latin typeface="Times New Roman" panose="02020603050405020304" pitchFamily="18" charset="0"/>
                <a:cs typeface="Times New Roman" panose="02020603050405020304" pitchFamily="18" charset="0"/>
              </a:rPr>
              <a:t>- развивать способность к диалогу в совместной художественно-эстетической деятельности.</a:t>
            </a:r>
          </a:p>
          <a:p>
            <a:endParaRPr lang="ru-RU" dirty="0"/>
          </a:p>
        </p:txBody>
      </p:sp>
    </p:spTree>
    <p:extLst>
      <p:ext uri="{BB962C8B-B14F-4D97-AF65-F5344CB8AC3E}">
        <p14:creationId xmlns:p14="http://schemas.microsoft.com/office/powerpoint/2010/main" val="5563312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404664"/>
            <a:ext cx="3312368" cy="2736304"/>
          </a:xfrm>
        </p:spPr>
        <p:txBody>
          <a:bodyPr/>
          <a:lstStyle/>
          <a:p>
            <a:pPr algn="ctr">
              <a:spcBef>
                <a:spcPct val="0"/>
              </a:spcBef>
              <a:defRPr/>
            </a:pPr>
            <a:r>
              <a:rPr lang="ru-RU" kern="1200" dirty="0">
                <a:latin typeface="Times New Roman" pitchFamily="18" charset="0"/>
                <a:cs typeface="Times New Roman" pitchFamily="18" charset="0"/>
              </a:rPr>
              <a:t> </a:t>
            </a:r>
            <a:r>
              <a:rPr lang="ru-RU" b="1" kern="1200" dirty="0" smtClean="0">
                <a:latin typeface="Times New Roman" pitchFamily="18" charset="0"/>
                <a:cs typeface="Times New Roman" pitchFamily="18" charset="0"/>
              </a:rPr>
              <a:t>Нетрадиционная техника рисования «</a:t>
            </a:r>
            <a:r>
              <a:rPr lang="ru-RU" b="1" kern="1200" dirty="0" err="1" smtClean="0">
                <a:latin typeface="Times New Roman" pitchFamily="18" charset="0"/>
                <a:cs typeface="Times New Roman" pitchFamily="18" charset="0"/>
              </a:rPr>
              <a:t>Граттаж</a:t>
            </a:r>
            <a:r>
              <a:rPr lang="ru-RU" b="1" kern="1200" dirty="0" smtClean="0">
                <a:latin typeface="Times New Roman" pitchFamily="18" charset="0"/>
                <a:cs typeface="Times New Roman" pitchFamily="18" charset="0"/>
              </a:rPr>
              <a:t>». Рисунки </a:t>
            </a:r>
            <a:r>
              <a:rPr lang="ru-RU" b="1" kern="1200" dirty="0">
                <a:latin typeface="Times New Roman" pitchFamily="18" charset="0"/>
                <a:cs typeface="Times New Roman" pitchFamily="18" charset="0"/>
              </a:rPr>
              <a:t>в «технике царапанья» выполняются при    </a:t>
            </a:r>
            <a:br>
              <a:rPr lang="ru-RU" b="1" kern="1200" dirty="0">
                <a:latin typeface="Times New Roman" pitchFamily="18" charset="0"/>
                <a:cs typeface="Times New Roman" pitchFamily="18" charset="0"/>
              </a:rPr>
            </a:br>
            <a:r>
              <a:rPr lang="ru-RU" b="1" kern="1200" dirty="0">
                <a:latin typeface="Times New Roman" pitchFamily="18" charset="0"/>
                <a:cs typeface="Times New Roman" pitchFamily="18" charset="0"/>
              </a:rPr>
              <a:t>           помощи различных острых предметов на подготовленной   </a:t>
            </a:r>
            <a:br>
              <a:rPr lang="ru-RU" b="1" kern="1200" dirty="0">
                <a:latin typeface="Times New Roman" pitchFamily="18" charset="0"/>
                <a:cs typeface="Times New Roman" pitchFamily="18" charset="0"/>
              </a:rPr>
            </a:br>
            <a:r>
              <a:rPr lang="ru-RU" b="1" kern="1200" dirty="0">
                <a:latin typeface="Times New Roman" pitchFamily="18" charset="0"/>
                <a:cs typeface="Times New Roman" pitchFamily="18" charset="0"/>
              </a:rPr>
              <a:t>            заранее поверхности.</a:t>
            </a:r>
            <a:endParaRPr lang="ru-RU" b="1" dirty="0"/>
          </a:p>
        </p:txBody>
      </p:sp>
      <p:pic>
        <p:nvPicPr>
          <p:cNvPr id="4" name="Picture 2" descr="C:\Users\home\Desktop\граттаж\IMG_20190513_0935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5976" y="404664"/>
            <a:ext cx="4392488" cy="2448272"/>
          </a:xfrm>
          <a:prstGeom prst="rect">
            <a:avLst/>
          </a:prstGeom>
          <a:ln w="228600" cap="sq" cmpd="thickThin">
            <a:solidFill>
              <a:schemeClr val="accent3"/>
            </a:solidFill>
            <a:prstDash val="solid"/>
            <a:miter lim="800000"/>
          </a:ln>
          <a:effectLst>
            <a:innerShdw blurRad="76200">
              <a:srgbClr val="000000"/>
            </a:innerShdw>
          </a:effectLst>
        </p:spPr>
        <p:style>
          <a:lnRef idx="2">
            <a:schemeClr val="accent1"/>
          </a:lnRef>
          <a:fillRef idx="1">
            <a:schemeClr val="lt1"/>
          </a:fillRef>
          <a:effectRef idx="0">
            <a:schemeClr val="accent1"/>
          </a:effectRef>
          <a:fontRef idx="minor">
            <a:schemeClr val="dk1"/>
          </a:fontRef>
        </p:style>
      </p:pic>
      <p:pic>
        <p:nvPicPr>
          <p:cNvPr id="6" name="Picture 3" descr="32ы-240x300"/>
          <p:cNvPicPr>
            <a:picLocks noChangeAspect="1" noChangeArrowheads="1"/>
          </p:cNvPicPr>
          <p:nvPr/>
        </p:nvPicPr>
        <p:blipFill>
          <a:blip r:embed="rId3" cstate="screen"/>
          <a:stretch>
            <a:fillRect/>
          </a:stretch>
        </p:blipFill>
        <p:spPr bwMode="auto">
          <a:xfrm>
            <a:off x="4455784" y="3334638"/>
            <a:ext cx="4320480" cy="3240360"/>
          </a:xfrm>
          <a:prstGeom prst="rect">
            <a:avLst/>
          </a:prstGeom>
          <a:ln w="228600" cap="sq" cmpd="thickThin">
            <a:solidFill>
              <a:schemeClr val="accent3"/>
            </a:solidFill>
            <a:prstDash val="solid"/>
            <a:miter lim="800000"/>
          </a:ln>
          <a:effectLst>
            <a:innerShdw blurRad="76200">
              <a:srgbClr val="000000"/>
            </a:innerShdw>
          </a:effectLst>
        </p:spPr>
      </p:pic>
      <p:pic>
        <p:nvPicPr>
          <p:cNvPr id="8" name="Picture 2" descr="C:\Users\home\Desktop\граттаж\IMG_20190513_1308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3501008"/>
            <a:ext cx="3312368" cy="3116068"/>
          </a:xfrm>
          <a:prstGeom prst="rect">
            <a:avLst/>
          </a:prstGeom>
          <a:ln w="228600" cap="sq" cmpd="thickThin">
            <a:solidFill>
              <a:schemeClr val="accent3"/>
            </a:solidFill>
            <a:prstDash val="solid"/>
            <a:miter lim="800000"/>
          </a:ln>
          <a:effectLst>
            <a:innerShdw blurRad="76200">
              <a:srgbClr val="000000"/>
            </a:innerShdw>
          </a:effectLst>
        </p:spPr>
        <p:style>
          <a:lnRef idx="2">
            <a:schemeClr val="accent1"/>
          </a:lnRef>
          <a:fillRef idx="1">
            <a:schemeClr val="lt1"/>
          </a:fillRef>
          <a:effectRef idx="0">
            <a:schemeClr val="accent1"/>
          </a:effectRef>
          <a:fontRef idx="minor">
            <a:schemeClr val="dk1"/>
          </a:fontRef>
        </p:style>
      </p:pic>
    </p:spTree>
    <p:extLst>
      <p:ext uri="{BB962C8B-B14F-4D97-AF65-F5344CB8AC3E}">
        <p14:creationId xmlns:p14="http://schemas.microsoft.com/office/powerpoint/2010/main" val="3192066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3080"/>
            <a:ext cx="3322712" cy="6146240"/>
          </a:xfrm>
        </p:spPr>
        <p:txBody>
          <a:bodyPr/>
          <a:lstStyle/>
          <a:p>
            <a:pPr algn="ctr"/>
            <a:r>
              <a:rPr lang="ru-RU" b="1" dirty="0" smtClean="0">
                <a:latin typeface="Times New Roman" panose="02020603050405020304" pitchFamily="18" charset="0"/>
                <a:cs typeface="Times New Roman" panose="02020603050405020304" pitchFamily="18" charset="0"/>
              </a:rPr>
              <a:t>Рисование мыльными пузырями:</a:t>
            </a:r>
            <a:br>
              <a:rPr lang="ru-RU" b="1" dirty="0" smtClean="0">
                <a:latin typeface="Times New Roman" panose="02020603050405020304" pitchFamily="18" charset="0"/>
                <a:cs typeface="Times New Roman" panose="02020603050405020304" pitchFamily="18" charset="0"/>
              </a:rPr>
            </a:br>
            <a:r>
              <a:rPr lang="ru-RU" sz="1600" b="1" dirty="0" smtClean="0">
                <a:latin typeface="Times New Roman" panose="02020603050405020304" pitchFamily="18" charset="0"/>
                <a:cs typeface="Times New Roman" panose="02020603050405020304" pitchFamily="18" charset="0"/>
              </a:rPr>
              <a:t/>
            </a:r>
            <a:br>
              <a:rPr lang="ru-RU" sz="1600" b="1" dirty="0" smtClean="0">
                <a:latin typeface="Times New Roman" panose="02020603050405020304" pitchFamily="18" charset="0"/>
                <a:cs typeface="Times New Roman" panose="02020603050405020304" pitchFamily="18" charset="0"/>
              </a:rPr>
            </a:br>
            <a:r>
              <a:rPr lang="ru-RU" sz="1400" dirty="0" smtClean="0">
                <a:latin typeface="Times New Roman" panose="02020603050405020304" pitchFamily="18" charset="0"/>
                <a:cs typeface="Times New Roman" panose="02020603050405020304" pitchFamily="18" charset="0"/>
              </a:rPr>
              <a:t>В небольшое количество воды  добавляем немного детского шампуня  и затем этот мыльный раствор разлила по нескольким баночкам, в которые уже добавляла гуашь. Гуаши добавлять не очень мало, чтобы получился насыщенный цвет. Затем трубочку опускаем в жидкость и дуем, чтобы пена стала «убегать» из емкостей. Затем быстро, пока пена не опустилась, опускаем листочек на пену. На листочке остаются следы. Повторить несколько раз. Рисование мыльными пузырями способствует развитию пространственного мышления, фантазии, зрительной памяти, пробуждает в ребенке интерес к творчеству.</a:t>
            </a:r>
            <a:br>
              <a:rPr lang="ru-RU" sz="1400" dirty="0" smtClean="0">
                <a:latin typeface="Times New Roman" panose="02020603050405020304" pitchFamily="18" charset="0"/>
                <a:cs typeface="Times New Roman" panose="02020603050405020304" pitchFamily="18" charset="0"/>
              </a:rPr>
            </a:br>
            <a:endParaRPr lang="ru-RU" sz="1400" dirty="0">
              <a:latin typeface="Times New Roman" panose="02020603050405020304" pitchFamily="18" charset="0"/>
              <a:cs typeface="Times New Roman" panose="02020603050405020304" pitchFamily="18" charset="0"/>
            </a:endParaRPr>
          </a:p>
        </p:txBody>
      </p:sp>
      <p:pic>
        <p:nvPicPr>
          <p:cNvPr id="3074" name="Picture 2" descr="C:\Users\home\Desktop\папка по развитию речи\фотки с рисованием\20201105_15395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332656"/>
            <a:ext cx="3755015" cy="2808312"/>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3075" name="Picture 3" descr="C:\Users\home\Desktop\папка по развитию речи\фотки с рисованием\20201105_15472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8334" y="3501008"/>
            <a:ext cx="3830050" cy="2872538"/>
          </a:xfrm>
          <a:prstGeom prst="rect">
            <a:avLst/>
          </a:prstGeom>
          <a:ln w="228600" cap="sq" cmpd="thickThin">
            <a:solidFill>
              <a:schemeClr val="accent3"/>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26999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ИЗО</Template>
  <TotalTime>192</TotalTime>
  <Words>511</Words>
  <Application>Microsoft Office PowerPoint</Application>
  <PresentationFormat>Экран (4:3)</PresentationFormat>
  <Paragraphs>51</Paragraphs>
  <Slides>19</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19</vt:i4>
      </vt:variant>
    </vt:vector>
  </HeadingPairs>
  <TitlesOfParts>
    <vt:vector size="21" baseType="lpstr">
      <vt:lpstr>Office Theme</vt:lpstr>
      <vt:lpstr>Office Theme</vt:lpstr>
      <vt:lpstr>Презентация PowerPoint</vt:lpstr>
      <vt:lpstr>Презентация PowerPoint</vt:lpstr>
      <vt:lpstr>Мой девиз: «Дети – это самое ценное, что есть в нашей жизни и поэтому надо  сделать их счастливыми!»</vt:lpstr>
      <vt:lpstr>Моя методическая тема   «Нетрадиционные техники рисования, как средство речевого  развития детей дошкольного возраста»   </vt:lpstr>
      <vt:lpstr>Каждая из нетрадиционных техник рисования - это маленькая игра, целью которых - развивать у детей речь, элементы воображения, образного мышления, волевые проявления, желание практически действовать и испытывать чувство удовлетворения от выполненной работы. Их использование позволяет детям чувствовать себя раскованнее, смелее.</vt:lpstr>
      <vt:lpstr>Презентация PowerPoint</vt:lpstr>
      <vt:lpstr>Цель: Нетрадиционные техники рисования как эффективное средство развития речи детей дошкольного возраста</vt:lpstr>
      <vt:lpstr> Нетрадиционная техника рисования «Граттаж». Рисунки в «технике царапанья» выполняются при                помощи различных острых предметов на подготовленной                заранее поверхности.</vt:lpstr>
      <vt:lpstr>Рисование мыльными пузырями:  В небольшое количество воды  добавляем немного детского шампуня  и затем этот мыльный раствор разлила по нескольким баночкам, в которые уже добавляла гуашь. Гуаши добавлять не очень мало, чтобы получился насыщенный цвет. Затем трубочку опускаем в жидкость и дуем, чтобы пена стала «убегать» из емкостей. Затем быстро, пока пена не опустилась, опускаем листочек на пену. На листочке остаются следы. Повторить несколько раз. Рисование мыльными пузырями способствует развитию пространственного мышления, фантазии, зрительной памяти, пробуждает в ребенке интерес к творчеству. </vt:lpstr>
      <vt:lpstr>РИСОВАНИЕ СОЛЬЮ Соль придает рисунку причудливые узоры. При изображении любого пейзажа или яркого фона можно использовать соль, чтобы придать фону рисунка красивую текстуру. Фон необходимо посыпать солью, пока краска еще не высохла. Когда краска подсохнет, просто стряхните остатки соли. На их месте останутся необычные светлые пятнышки. </vt:lpstr>
      <vt:lpstr>Рисование вилкой: Принцип рисования вилкой очень простой, опускаете вилку обратной стороной в краску, после делаете отпечаток на листе бумаге.</vt:lpstr>
      <vt:lpstr>Ниткография: Возьмем нитки 25-30 см, окрасим их в разные цвета, выложим на одной стороне сложенного пополам листа, как захочется. Концы ниток выведем наружу. Сложим половинки листа, прижмем их друг к другу, разгладим. Не снимая ладони с бумаги, другой рукой осторожно выдергиваем одну нитку за другой. Разворачиваем лист... А нитки-то волшебные! </vt:lpstr>
      <vt:lpstr>Нетрадиционная техника рисования «Батик» Роспись ткани – это такое увлекательное занятие, что за работой забываешь обо всем, с интересом наблюдаешь, как растекаются краски по ткани, как меняются цвета, как появляются необычные эффекты…</vt:lpstr>
      <vt:lpstr>Пластилинография:  одно из самых «молодых» направлений изобразительного творчества, нетрадиционная техника лепки, которая позволяет создавать выпуклые, барельефные, образы пластилином на твёрдой горизонтальной поверхности.</vt:lpstr>
      <vt:lpstr>Рисование пальчиками и ладошками: Рисуя пальчиками детки лучше воспринимают цвета, видят границы своей работы. В процессе творчества можно изучать цвета, формы, счет, разрисовывать животных и различные предметы, с которыми вы будете знакомить малыша.</vt:lpstr>
      <vt:lpstr>Монотипия предметная: Для рисования в технике «Монотипия» нам понадобится: плотная бумага любого цвета, гуашевые или акварельные краски, кисти, банка с водой, салфетки. </vt:lpstr>
      <vt:lpstr>Второй приём – рисование на  стекле или пластмассовой доске.   Желательно, чтобы размер доски соответствовал размеру листа, на который вы собираетесь отпечатать рисунок. На этой доске рисуем гуашевыми (или любыми другими) красками задуманный сюжет. Можно процарапывать узор, ели вы, например, решили выполнить работу красками темного цвета. Вы можете использовать краску, как одного цвета, так и нескольких цветов; оставлять отпечаток и на белом листе бумаги и на цветном. </vt:lpstr>
      <vt:lpstr>Нетрадиционные техники рисования – это толчок к развитию воображения, творческих способностей, проявление самостоятельности, инициативы, развитие речи, выражение индивидуальности. Каждая из этих техник – это маленькая игра, их использование позволяет детям чувствовать себя рискованнее, смелее, непосредственнее. В дошкольном возрасте рисование должно быть не самоцелью, а средством познания окружающего мира.</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Шаблон «ИЗО 3»</dc:title>
  <dc:subject/>
  <dc:creator>Ольга Михайловна</dc:creator>
  <dc:description/>
  <cp:lastModifiedBy>home</cp:lastModifiedBy>
  <cp:revision>18</cp:revision>
  <dcterms:created xsi:type="dcterms:W3CDTF">2014-11-15T20:41:44Z</dcterms:created>
  <dcterms:modified xsi:type="dcterms:W3CDTF">2021-04-14T16:39:12Z</dcterms:modified>
  <dc:language>ru-RU</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14.0000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0</vt:i4>
  </property>
  <property fmtid="{D5CDD505-2E9C-101B-9397-08002B2CF9AE}" pid="8" name="PresentationFormat">
    <vt:lpwstr>Экран (4:3)</vt:lpwstr>
  </property>
  <property fmtid="{D5CDD505-2E9C-101B-9397-08002B2CF9AE}" pid="9" name="ScaleCrop">
    <vt:bool>false</vt:bool>
  </property>
  <property fmtid="{D5CDD505-2E9C-101B-9397-08002B2CF9AE}" pid="10" name="ShareDoc">
    <vt:bool>false</vt:bool>
  </property>
  <property fmtid="{D5CDD505-2E9C-101B-9397-08002B2CF9AE}" pid="11" name="Slides">
    <vt:i4>3</vt:i4>
  </property>
</Properties>
</file>