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04" r:id="rId3"/>
    <p:sldId id="266" r:id="rId4"/>
    <p:sldId id="271" r:id="rId5"/>
    <p:sldId id="288" r:id="rId6"/>
    <p:sldId id="302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C7E4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673" autoAdjust="0"/>
  </p:normalViewPr>
  <p:slideViewPr>
    <p:cSldViewPr>
      <p:cViewPr>
        <p:scale>
          <a:sx n="68" d="100"/>
          <a:sy n="68" d="100"/>
        </p:scale>
        <p:origin x="-1446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D05AF-D26E-417F-ACCA-71B428CD46B2}" type="datetimeFigureOut">
              <a:rPr lang="ru-RU" smtClean="0"/>
              <a:pPr/>
              <a:t>10.12.2023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DCB84-45B6-4700-A020-E95A5AAC56D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D05AF-D26E-417F-ACCA-71B428CD46B2}" type="datetimeFigureOut">
              <a:rPr lang="ru-RU" smtClean="0"/>
              <a:pPr/>
              <a:t>10.12.2023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DCB84-45B6-4700-A020-E95A5AAC56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D05AF-D26E-417F-ACCA-71B428CD46B2}" type="datetimeFigureOut">
              <a:rPr lang="ru-RU" smtClean="0"/>
              <a:pPr/>
              <a:t>10.12.2023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DCB84-45B6-4700-A020-E95A5AAC56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D05AF-D26E-417F-ACCA-71B428CD46B2}" type="datetimeFigureOut">
              <a:rPr lang="ru-RU" smtClean="0"/>
              <a:pPr/>
              <a:t>10.12.2023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DCB84-45B6-4700-A020-E95A5AAC56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D05AF-D26E-417F-ACCA-71B428CD46B2}" type="datetimeFigureOut">
              <a:rPr lang="ru-RU" smtClean="0"/>
              <a:pPr/>
              <a:t>10.12.2023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E8EDCB84-45B6-4700-A020-E95A5AAC56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D05AF-D26E-417F-ACCA-71B428CD46B2}" type="datetimeFigureOut">
              <a:rPr lang="ru-RU" smtClean="0"/>
              <a:pPr/>
              <a:t>10.12.2023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DCB84-45B6-4700-A020-E95A5AAC56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D05AF-D26E-417F-ACCA-71B428CD46B2}" type="datetimeFigureOut">
              <a:rPr lang="ru-RU" smtClean="0"/>
              <a:pPr/>
              <a:t>10.12.2023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DCB84-45B6-4700-A020-E95A5AAC56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D05AF-D26E-417F-ACCA-71B428CD46B2}" type="datetimeFigureOut">
              <a:rPr lang="ru-RU" smtClean="0"/>
              <a:pPr/>
              <a:t>10.12.2023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DCB84-45B6-4700-A020-E95A5AAC56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D05AF-D26E-417F-ACCA-71B428CD46B2}" type="datetimeFigureOut">
              <a:rPr lang="ru-RU" smtClean="0"/>
              <a:pPr/>
              <a:t>10.12.2023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DCB84-45B6-4700-A020-E95A5AAC56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D05AF-D26E-417F-ACCA-71B428CD46B2}" type="datetimeFigureOut">
              <a:rPr lang="ru-RU" smtClean="0"/>
              <a:pPr/>
              <a:t>10.12.2023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DCB84-45B6-4700-A020-E95A5AAC56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D05AF-D26E-417F-ACCA-71B428CD46B2}" type="datetimeFigureOut">
              <a:rPr lang="ru-RU" smtClean="0"/>
              <a:pPr/>
              <a:t>10.12.2023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DCB84-45B6-4700-A020-E95A5AAC56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94AD05AF-D26E-417F-ACCA-71B428CD46B2}" type="datetimeFigureOut">
              <a:rPr lang="ru-RU" smtClean="0"/>
              <a:pPr/>
              <a:t>10.12.2023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E8EDCB84-45B6-4700-A020-E95A5AAC56D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73" y="0"/>
            <a:ext cx="9148873" cy="674136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9632" y="2564904"/>
            <a:ext cx="6696744" cy="1368152"/>
          </a:xfrm>
        </p:spPr>
        <p:txBody>
          <a:bodyPr>
            <a:noAutofit/>
          </a:bodyPr>
          <a:lstStyle/>
          <a:p>
            <a:r>
              <a:rPr lang="ru-RU" sz="3600" i="1" dirty="0" smtClean="0"/>
              <a:t/>
            </a:r>
            <a:br>
              <a:rPr lang="ru-RU" sz="3600" i="1" dirty="0" smtClean="0"/>
            </a:br>
            <a:r>
              <a:rPr lang="ru-RU" sz="3600" i="1" dirty="0"/>
              <a:t/>
            </a:r>
            <a:br>
              <a:rPr lang="ru-RU" sz="3600" i="1" dirty="0"/>
            </a:br>
            <a:r>
              <a:rPr lang="ru-RU" sz="3600" i="1" dirty="0" smtClean="0"/>
              <a:t/>
            </a:r>
            <a:br>
              <a:rPr lang="ru-RU" sz="3600" i="1" dirty="0" smtClean="0"/>
            </a:br>
            <a:r>
              <a:rPr lang="ru-RU" sz="3600" i="1" dirty="0"/>
              <a:t/>
            </a:r>
            <a:br>
              <a:rPr lang="ru-RU" sz="3600" i="1" dirty="0"/>
            </a:br>
            <a:r>
              <a:rPr lang="ru-RU" sz="3600" i="1" dirty="0" smtClean="0"/>
              <a:t/>
            </a:r>
            <a:br>
              <a:rPr lang="ru-RU" sz="3600" i="1" dirty="0" smtClean="0"/>
            </a:br>
            <a:r>
              <a:rPr lang="ru-RU" sz="3600" i="1" dirty="0"/>
              <a:t/>
            </a:r>
            <a:br>
              <a:rPr lang="ru-RU" sz="3600" i="1" dirty="0"/>
            </a:br>
            <a:r>
              <a:rPr lang="ru-RU" sz="3600" i="1" dirty="0" smtClean="0"/>
              <a:t/>
            </a:r>
            <a:br>
              <a:rPr lang="ru-RU" sz="3600" i="1" dirty="0" smtClean="0"/>
            </a:br>
            <a:r>
              <a:rPr lang="ru-RU" sz="3600" i="1" dirty="0"/>
              <a:t/>
            </a:r>
            <a:br>
              <a:rPr lang="ru-RU" sz="3600" i="1" dirty="0"/>
            </a:br>
            <a:r>
              <a:rPr lang="ru-RU" sz="3600" i="1" dirty="0" smtClean="0"/>
              <a:t/>
            </a:r>
            <a:br>
              <a:rPr lang="ru-RU" sz="3600" i="1" dirty="0" smtClean="0"/>
            </a:br>
            <a:r>
              <a:rPr lang="ru-RU" sz="1800" dirty="0" smtClean="0"/>
              <a:t> </a:t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  </a:t>
            </a:r>
            <a:br>
              <a:rPr lang="ru-RU" sz="3600" dirty="0" smtClean="0"/>
            </a:br>
            <a:r>
              <a:rPr lang="ru-RU" sz="3600" dirty="0" smtClean="0"/>
              <a:t> </a:t>
            </a:r>
            <a:br>
              <a:rPr lang="ru-RU" sz="3600" dirty="0" smtClean="0"/>
            </a:br>
            <a:r>
              <a:rPr lang="ru-RU" sz="3600" i="1" dirty="0"/>
              <a:t/>
            </a:r>
            <a:br>
              <a:rPr lang="ru-RU" sz="3600" i="1" dirty="0"/>
            </a:br>
            <a:endParaRPr lang="ru-RU" sz="3200" i="1" dirty="0">
              <a:solidFill>
                <a:srgbClr val="FFFF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1556792"/>
            <a:ext cx="6696744" cy="2520280"/>
          </a:xfrm>
        </p:spPr>
        <p:txBody>
          <a:bodyPr>
            <a:normAutofit/>
          </a:bodyPr>
          <a:lstStyle/>
          <a:p>
            <a:r>
              <a:rPr lang="ru-RU" sz="2000" b="1" dirty="0" err="1" smtClean="0">
                <a:solidFill>
                  <a:srgbClr val="FFFF00"/>
                </a:solidFill>
              </a:rPr>
              <a:t>Тушнолобовский</a:t>
            </a:r>
            <a:r>
              <a:rPr lang="ru-RU" sz="2000" b="1" dirty="0" smtClean="0">
                <a:solidFill>
                  <a:srgbClr val="FFFF00"/>
                </a:solidFill>
              </a:rPr>
              <a:t> детский сад «Ручеек»</a:t>
            </a:r>
            <a:endParaRPr lang="ru-RU" sz="2000" dirty="0" smtClean="0"/>
          </a:p>
          <a:p>
            <a:endParaRPr lang="ru-RU" sz="1600" dirty="0" smtClean="0"/>
          </a:p>
          <a:p>
            <a:r>
              <a:rPr lang="ru-RU" b="1" dirty="0" smtClean="0">
                <a:solidFill>
                  <a:schemeClr val="bg1"/>
                </a:solidFill>
              </a:rPr>
              <a:t>Мастер – класс для воспитателей ДОУ по развитию речи 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«Играя, развиваем речь»</a:t>
            </a:r>
          </a:p>
          <a:p>
            <a:endParaRPr lang="ru-RU" sz="1600" b="1" dirty="0" smtClean="0">
              <a:solidFill>
                <a:schemeClr val="bg1"/>
              </a:solidFill>
            </a:endParaRPr>
          </a:p>
          <a:p>
            <a:endParaRPr lang="ru-RU" sz="1600" dirty="0">
              <a:solidFill>
                <a:srgbClr val="FFFF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69563" y="3717033"/>
            <a:ext cx="2666733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spcBef>
                <a:spcPct val="20000"/>
              </a:spcBef>
            </a:pPr>
            <a:endParaRPr lang="ru-RU" sz="3200" b="1" dirty="0" smtClean="0">
              <a:solidFill>
                <a:srgbClr val="FFFF00"/>
              </a:solidFill>
              <a:latin typeface="Monotype Corsiva" pitchFamily="66" charset="0"/>
            </a:endParaRPr>
          </a:p>
          <a:p>
            <a:pPr lvl="0" algn="r">
              <a:spcBef>
                <a:spcPct val="20000"/>
              </a:spcBef>
            </a:pPr>
            <a:r>
              <a:rPr lang="ru-RU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Воспитатель </a:t>
            </a:r>
          </a:p>
          <a:p>
            <a:pPr lvl="0" algn="r">
              <a:spcBef>
                <a:spcPct val="20000"/>
              </a:spcBef>
            </a:pPr>
            <a:r>
              <a:rPr lang="ru-RU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Казанцева </a:t>
            </a:r>
          </a:p>
          <a:p>
            <a:pPr lvl="0" algn="r">
              <a:spcBef>
                <a:spcPct val="20000"/>
              </a:spcBef>
            </a:pPr>
            <a:r>
              <a:rPr lang="ru-RU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Анна Николаевна</a:t>
            </a:r>
            <a:endParaRPr lang="ru-RU" sz="2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3745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404664"/>
            <a:ext cx="86409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endParaRPr lang="ru-RU" sz="2000" kern="0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260648"/>
            <a:ext cx="8424936" cy="72019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Игра:</a:t>
            </a:r>
            <a:r>
              <a:rPr lang="ru-RU" sz="2400" dirty="0">
                <a:solidFill>
                  <a:schemeClr val="bg1"/>
                </a:solidFill>
              </a:rPr>
              <a:t> "</a:t>
            </a:r>
            <a:r>
              <a:rPr lang="ru-RU" sz="2400" b="1" dirty="0">
                <a:solidFill>
                  <a:schemeClr val="bg1"/>
                </a:solidFill>
              </a:rPr>
              <a:t>Цепочка</a:t>
            </a:r>
            <a:r>
              <a:rPr lang="ru-RU" sz="2400" dirty="0">
                <a:solidFill>
                  <a:schemeClr val="bg1"/>
                </a:solidFill>
              </a:rPr>
              <a:t> </a:t>
            </a:r>
            <a:r>
              <a:rPr lang="ru-RU" sz="2400" b="1" dirty="0">
                <a:solidFill>
                  <a:schemeClr val="bg1"/>
                </a:solidFill>
              </a:rPr>
              <a:t>слов</a:t>
            </a:r>
            <a:r>
              <a:rPr lang="ru-RU" sz="2400" dirty="0">
                <a:solidFill>
                  <a:schemeClr val="bg1"/>
                </a:solidFill>
              </a:rPr>
              <a:t>" </a:t>
            </a:r>
            <a:endParaRPr lang="ru-RU" sz="2400" dirty="0" smtClean="0">
              <a:solidFill>
                <a:schemeClr val="bg1"/>
              </a:solidFill>
            </a:endParaRPr>
          </a:p>
          <a:p>
            <a:r>
              <a:rPr lang="ru-RU" sz="2400" b="1" dirty="0" smtClean="0">
                <a:solidFill>
                  <a:schemeClr val="bg1"/>
                </a:solidFill>
              </a:rPr>
              <a:t>Цель</a:t>
            </a:r>
            <a:r>
              <a:rPr lang="ru-RU" sz="2400" dirty="0">
                <a:solidFill>
                  <a:schemeClr val="bg1"/>
                </a:solidFill>
              </a:rPr>
              <a:t>: обогащение словаря прилагательными и существительными. Суть этой игры заключается в подборе слов — существительных и прилагательных — объединённых каким-либо признаком. То есть ребенок с вашей помощью составляет своеобразную цепочку из слов, которые логически соединяются между собой с помощью вопросов-переходов</a:t>
            </a:r>
            <a:r>
              <a:rPr lang="ru-RU" sz="2400" dirty="0" smtClean="0">
                <a:solidFill>
                  <a:schemeClr val="bg1"/>
                </a:solidFill>
              </a:rPr>
              <a:t>.</a:t>
            </a:r>
          </a:p>
          <a:p>
            <a:endParaRPr lang="ru-RU" sz="2400" dirty="0">
              <a:solidFill>
                <a:schemeClr val="bg1"/>
              </a:solidFill>
            </a:endParaRPr>
          </a:p>
          <a:p>
            <a:endParaRPr lang="ru-RU" dirty="0" smtClean="0">
              <a:solidFill>
                <a:schemeClr val="bg1"/>
              </a:solidFill>
            </a:endParaRPr>
          </a:p>
          <a:p>
            <a:endParaRPr lang="ru-RU" dirty="0">
              <a:solidFill>
                <a:schemeClr val="bg1"/>
              </a:solidFill>
            </a:endParaRPr>
          </a:p>
          <a:p>
            <a:endParaRPr lang="ru-RU" dirty="0" smtClean="0">
              <a:solidFill>
                <a:schemeClr val="bg1"/>
              </a:solidFill>
            </a:endParaRPr>
          </a:p>
          <a:p>
            <a:r>
              <a:rPr lang="ru-RU" sz="2400" dirty="0" smtClean="0">
                <a:solidFill>
                  <a:schemeClr val="bg1"/>
                </a:solidFill>
              </a:rPr>
              <a:t>Дом---</a:t>
            </a:r>
            <a:endParaRPr lang="ru-RU" dirty="0">
              <a:solidFill>
                <a:schemeClr val="bg1"/>
              </a:solidFill>
            </a:endParaRPr>
          </a:p>
          <a:p>
            <a:endParaRPr lang="ru-RU" sz="2400" dirty="0" smtClean="0">
              <a:solidFill>
                <a:schemeClr val="bg1"/>
              </a:solidFill>
            </a:endParaRPr>
          </a:p>
          <a:p>
            <a:r>
              <a:rPr lang="ru-RU" sz="2400" dirty="0" smtClean="0">
                <a:solidFill>
                  <a:schemeClr val="bg1"/>
                </a:solidFill>
              </a:rPr>
              <a:t>Кит ---</a:t>
            </a:r>
          </a:p>
          <a:p>
            <a:endParaRPr lang="ru-RU" sz="2400" dirty="0">
              <a:solidFill>
                <a:schemeClr val="bg1"/>
              </a:solidFill>
            </a:endParaRPr>
          </a:p>
          <a:p>
            <a:r>
              <a:rPr lang="ru-RU" sz="2400" dirty="0" smtClean="0">
                <a:solidFill>
                  <a:schemeClr val="bg1"/>
                </a:solidFill>
              </a:rPr>
              <a:t>Сом ----</a:t>
            </a:r>
          </a:p>
          <a:p>
            <a:endParaRPr lang="ru-RU" dirty="0" smtClean="0">
              <a:solidFill>
                <a:schemeClr val="bg1"/>
              </a:solidFill>
            </a:endParaRPr>
          </a:p>
          <a:p>
            <a:endParaRPr lang="ru-RU" dirty="0">
              <a:solidFill>
                <a:schemeClr val="bg1"/>
              </a:solidFill>
            </a:endParaRPr>
          </a:p>
          <a:p>
            <a:endParaRPr lang="ru-RU" dirty="0" smtClean="0">
              <a:solidFill>
                <a:schemeClr val="bg1"/>
              </a:solidFill>
            </a:endParaRPr>
          </a:p>
          <a:p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026" name="Picture 2" descr="C:\Users\home\Downloads\49264acf9904dbe8f7b76d3ae8340160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80588">
            <a:off x="6840245" y="3000482"/>
            <a:ext cx="2438400" cy="207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home\Downloads\1673458896_gas-kvas-com-p-detskii-risunok-kit-49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36426">
            <a:off x="1879973" y="3337375"/>
            <a:ext cx="2550046" cy="2086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4647842"/>
            <a:ext cx="2610435" cy="17401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23728" y="2681616"/>
            <a:ext cx="4860032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solidFill>
                  <a:srgbClr val="2D2A2A"/>
                </a:solidFill>
                <a:latin typeface="Tahoma"/>
                <a:ea typeface="Times New Roman"/>
                <a:cs typeface="Times New Roman"/>
              </a:rPr>
              <a:t> </a:t>
            </a:r>
            <a:endParaRPr lang="ru-RU" sz="4000" b="1" dirty="0">
              <a:effectLst/>
              <a:ea typeface="Calibri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88640"/>
            <a:ext cx="85689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Игра: «Шаги» или «Ассоциация».</a:t>
            </a:r>
            <a:r>
              <a:rPr lang="ru-RU" sz="2400" b="1" dirty="0">
                <a:solidFill>
                  <a:schemeClr val="bg1"/>
                </a:solidFill>
              </a:rPr>
              <a:t/>
            </a:r>
            <a:br>
              <a:rPr lang="ru-RU" sz="2400" b="1" dirty="0">
                <a:solidFill>
                  <a:schemeClr val="bg1"/>
                </a:solidFill>
              </a:rPr>
            </a:br>
            <a:r>
              <a:rPr lang="ru-RU" sz="2400" b="1" dirty="0" smtClean="0">
                <a:solidFill>
                  <a:schemeClr val="bg1"/>
                </a:solidFill>
              </a:rPr>
              <a:t>Цель</a:t>
            </a:r>
            <a:r>
              <a:rPr lang="ru-RU" sz="2400" b="1" dirty="0">
                <a:solidFill>
                  <a:schemeClr val="bg1"/>
                </a:solidFill>
              </a:rPr>
              <a:t>: </a:t>
            </a:r>
            <a:r>
              <a:rPr lang="ru-RU" sz="2400" dirty="0" smtClean="0">
                <a:solidFill>
                  <a:schemeClr val="bg1"/>
                </a:solidFill>
              </a:rPr>
              <a:t>развитие речевой и мыслительной, расширение </a:t>
            </a:r>
            <a:r>
              <a:rPr lang="ru-RU" sz="2400" dirty="0">
                <a:solidFill>
                  <a:schemeClr val="bg1"/>
                </a:solidFill>
              </a:rPr>
              <a:t>словарного запаса, ознакомление с окружающим миром, развитие наблюдательности и </a:t>
            </a:r>
            <a:r>
              <a:rPr lang="ru-RU" sz="2400" dirty="0" smtClean="0">
                <a:solidFill>
                  <a:schemeClr val="bg1"/>
                </a:solidFill>
              </a:rPr>
              <a:t>сосредоточенности.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71681">
            <a:off x="6118693" y="1621804"/>
            <a:ext cx="2134703" cy="2843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 descr="C:\Users\home\Downloads\shop_items_catalog_image294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44103">
            <a:off x="237794" y="2104615"/>
            <a:ext cx="3212976" cy="321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home\Downloads\1677131305_3-128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921993">
            <a:off x="3457949" y="3732460"/>
            <a:ext cx="2353615" cy="3531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6659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335846"/>
            <a:ext cx="87849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chemeClr val="bg1"/>
                </a:solidFill>
              </a:rPr>
              <a:t>Игра: «Сказочные антонимы»</a:t>
            </a:r>
          </a:p>
          <a:p>
            <a:pPr algn="just"/>
            <a:r>
              <a:rPr lang="ru-RU" sz="2400" b="1" dirty="0" smtClean="0">
                <a:solidFill>
                  <a:schemeClr val="bg1"/>
                </a:solidFill>
              </a:rPr>
              <a:t>Цель: </a:t>
            </a:r>
            <a:r>
              <a:rPr lang="ru-RU" sz="2400" dirty="0" smtClean="0">
                <a:solidFill>
                  <a:schemeClr val="bg1"/>
                </a:solidFill>
              </a:rPr>
              <a:t>направлена </a:t>
            </a:r>
            <a:r>
              <a:rPr lang="ru-RU" sz="2400" dirty="0">
                <a:solidFill>
                  <a:schemeClr val="bg1"/>
                </a:solidFill>
              </a:rPr>
              <a:t>на развитие мышления, речи ребенка, памяти, логики и интеллекта.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3074" name="Picture 2" descr="C:\Users\home\Downloads\1637718128_50-flomaster-club-p-krasnaya-shapochka-risunok-dlya-detei-dets-56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55229">
            <a:off x="5508104" y="1340768"/>
            <a:ext cx="3075456" cy="398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home\Downloads\1673562160_gas-kvas-com-p-risunki-peppi-dlinnii-chulok-detskie-1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82762">
            <a:off x="196321" y="1878794"/>
            <a:ext cx="3416591" cy="3416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home\Downloads\45122-buratino-dlya-detey-1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455" y="2996952"/>
            <a:ext cx="3587089" cy="3587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9040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 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7160" indent="0">
              <a:buNone/>
            </a:pPr>
            <a:r>
              <a:rPr lang="ru-RU" dirty="0" smtClean="0"/>
              <a:t> </a:t>
            </a:r>
            <a:endParaRPr lang="ru-RU" dirty="0"/>
          </a:p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51520" y="188640"/>
            <a:ext cx="80648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Игра: «Сочиняем сказку»</a:t>
            </a:r>
          </a:p>
          <a:p>
            <a:r>
              <a:rPr lang="ru-RU" sz="2400" b="1" dirty="0" smtClean="0">
                <a:solidFill>
                  <a:schemeClr val="bg1"/>
                </a:solidFill>
              </a:rPr>
              <a:t>Цель</a:t>
            </a:r>
            <a:r>
              <a:rPr lang="ru-RU" sz="2400" dirty="0" smtClean="0">
                <a:solidFill>
                  <a:schemeClr val="bg1"/>
                </a:solidFill>
              </a:rPr>
              <a:t>: развитие речи, закрепление звука «А» в слове, </a:t>
            </a:r>
            <a:r>
              <a:rPr lang="ru-RU" sz="2400" dirty="0">
                <a:solidFill>
                  <a:schemeClr val="bg1"/>
                </a:solidFill>
              </a:rPr>
              <a:t>можно </a:t>
            </a:r>
            <a:r>
              <a:rPr lang="ru-RU" sz="2400" dirty="0" smtClean="0">
                <a:solidFill>
                  <a:schemeClr val="bg1"/>
                </a:solidFill>
              </a:rPr>
              <a:t>использовать, </a:t>
            </a:r>
            <a:r>
              <a:rPr lang="ru-RU" sz="2400" dirty="0">
                <a:solidFill>
                  <a:schemeClr val="bg1"/>
                </a:solidFill>
              </a:rPr>
              <a:t>как фрагмент </a:t>
            </a:r>
            <a:r>
              <a:rPr lang="ru-RU" sz="2400" dirty="0" smtClean="0">
                <a:solidFill>
                  <a:schemeClr val="bg1"/>
                </a:solidFill>
              </a:rPr>
              <a:t>по обучению грамоте.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4098" name="Picture 2" descr="C:\Users\home\Downloads\zayac-rabbit-kartinki-detyam-38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04354">
            <a:off x="6267210" y="1278531"/>
            <a:ext cx="2753883" cy="2256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home\Downloads\1676702429_gas-kvas-com-p-korzina-s-ovoshchami-detskii-risunok-9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19667">
            <a:off x="339462" y="1711427"/>
            <a:ext cx="3601831" cy="2697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5" descr="https://cojo.ru/wp-content/uploads/2022/12/detskie-igrushki-1-2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99" y="2654875"/>
            <a:ext cx="4298063" cy="3984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382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013176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FFFF00"/>
                </a:solidFill>
              </a:rPr>
              <a:t>Спасибо за внимание!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3380" y="1124744"/>
            <a:ext cx="3770620" cy="2685471"/>
          </a:xfr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-180528" y="260648"/>
            <a:ext cx="5364088" cy="4497363"/>
          </a:xfrm>
          <a:prstGeom prst="rect">
            <a:avLst/>
          </a:prstGeom>
        </p:spPr>
        <p:txBody>
          <a:bodyPr vert="horz">
            <a:normAutofit fontScale="85000" lnSpcReduction="20000"/>
          </a:bodyPr>
          <a:lstStyle/>
          <a:p>
            <a:pPr marL="548640" marR="0" lvl="0" indent="-41148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tabLst/>
              <a:defRPr/>
            </a:pPr>
            <a:r>
              <a:rPr kumimoji="0" lang="ru-RU" sz="3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Чем богаче и правильнее речь ребенка, тем легче ему высказывать свои мысли, тем шире его возможности познать действительность, полноценнее будущие взаимоотношения с детьми и взрослыми, а, следовательно, и его личность в целом.</a:t>
            </a:r>
          </a:p>
          <a:p>
            <a:pPr marL="548640" marR="0" lvl="0" indent="-41148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3470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1413</TotalTime>
  <Words>135</Words>
  <Application>Microsoft Office PowerPoint</Application>
  <PresentationFormat>Экран (4:3)</PresentationFormat>
  <Paragraphs>32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Апекс</vt:lpstr>
      <vt:lpstr>                     </vt:lpstr>
      <vt:lpstr>Презентация PowerPoint</vt:lpstr>
      <vt:lpstr>Презентация PowerPoint</vt:lpstr>
      <vt:lpstr>Презентация PowerPoint</vt:lpstr>
      <vt:lpstr> </vt:lpstr>
      <vt:lpstr>Спасибо за внимание!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Развитие речи</dc:title>
  <dc:creator>Admin</dc:creator>
  <cp:lastModifiedBy>home</cp:lastModifiedBy>
  <cp:revision>143</cp:revision>
  <dcterms:created xsi:type="dcterms:W3CDTF">2014-03-09T16:45:57Z</dcterms:created>
  <dcterms:modified xsi:type="dcterms:W3CDTF">2023-12-10T10:32:07Z</dcterms:modified>
</cp:coreProperties>
</file>