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5" r:id="rId4"/>
    <p:sldId id="266" r:id="rId5"/>
    <p:sldId id="261" r:id="rId6"/>
    <p:sldId id="267" r:id="rId7"/>
    <p:sldId id="263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5700-5021-466C-AA43-ECCF0E3F262F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CFF6-4B2C-499F-BF90-D4531ADFAA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http://images.clipartbro.com/230/large-lake-clipart-230721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4000" y="3133575"/>
            <a:ext cx="8496000" cy="33504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5700-5021-466C-AA43-ECCF0E3F262F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CFF6-4B2C-499F-BF90-D4531ADFAA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5700-5021-466C-AA43-ECCF0E3F262F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CFF6-4B2C-499F-BF90-D4531ADFAA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5700-5021-466C-AA43-ECCF0E3F262F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CFF6-4B2C-499F-BF90-D4531ADFAA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4" descr="http://cdn.xl.thumbs.canstockphoto.com/canstock8696699.jpg"/>
          <p:cNvPicPr>
            <a:picLocks noChangeAspect="1" noChangeArrowheads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 bwMode="auto">
          <a:xfrm>
            <a:off x="7087500" y="369000"/>
            <a:ext cx="1714500" cy="15778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1.bp.blogspot.com/-tTv2AVq982A/U7rlHVOcDSI/AAAAAAAAAsQ/_LWIQrvdmeU/s1600/smart_city_green.png"/>
          <p:cNvPicPr>
            <a:picLocks noChangeAspect="1" noChangeArrowheads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1763" y="4869160"/>
            <a:ext cx="2232248" cy="17695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5700-5021-466C-AA43-ECCF0E3F262F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CFF6-4B2C-499F-BF90-D4531ADFAA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s://cdn.vectorstock.com/i/thumbs/39,21/curled-corners-vector-13392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41687" y="5038587"/>
            <a:ext cx="1376663" cy="14504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5700-5021-466C-AA43-ECCF0E3F262F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8CFF6-4B2C-499F-BF90-D4531ADFAA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https://cdn.vectorstock.com/i/thumbs/39,21/curled-corners-vector-13392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41687" y="5038587"/>
            <a:ext cx="1376663" cy="14504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img3.proshkolu.ru/content/media/pic/std/3000000/2736000/2735550-cd9392461b8c3ebc.png"/>
          <p:cNvPicPr>
            <a:picLocks noChangeAspect="1" noChangeArrowheads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000" y="369000"/>
            <a:ext cx="2286000" cy="13716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85700-5021-466C-AA43-ECCF0E3F262F}" type="datetimeFigureOut">
              <a:rPr lang="ru-RU" smtClean="0"/>
              <a:pPr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8CFF6-4B2C-499F-BF90-D4531ADFAA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62000" y="189000"/>
            <a:ext cx="8820000" cy="6480000"/>
          </a:xfrm>
          <a:prstGeom prst="rect">
            <a:avLst/>
          </a:prstGeom>
          <a:noFill/>
          <a:ln w="76200"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35614" y="264840"/>
            <a:ext cx="8672772" cy="6328320"/>
          </a:xfrm>
          <a:prstGeom prst="rect">
            <a:avLst/>
          </a:prstGeom>
          <a:noFill/>
          <a:ln w="76200"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6000" y="333000"/>
            <a:ext cx="8532000" cy="6192000"/>
          </a:xfrm>
          <a:prstGeom prst="rect">
            <a:avLst/>
          </a:prstGeom>
          <a:noFill/>
          <a:ln w="76200"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972002" y="2214554"/>
            <a:ext cx="7200800" cy="19066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36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Образовательной программы </a:t>
            </a:r>
          </a:p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36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Детский сад «Ручеек», с.п. МАОУ </a:t>
            </a:r>
            <a:r>
              <a:rPr lang="ru-RU" sz="3600" i="1" dirty="0" err="1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Абатская</a:t>
            </a:r>
            <a:r>
              <a:rPr lang="ru-RU" sz="36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СОШ № 2</a:t>
            </a: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979675" y="1268760"/>
            <a:ext cx="7200800" cy="9233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ru-RU" sz="5400" b="1" i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Краткая презентация</a:t>
            </a:r>
            <a:endParaRPr lang="ru-RU" sz="5400" b="1" i="1" dirty="0">
              <a:ln w="19050">
                <a:solidFill>
                  <a:prstClr val="white"/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7251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71451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Cambria"/>
              </a:rPr>
              <a:t>Обязательная часть образовательной программы</a:t>
            </a:r>
            <a:br>
              <a:rPr lang="ru-RU" sz="2000" b="1" dirty="0" smtClean="0">
                <a:solidFill>
                  <a:srgbClr val="7030A0"/>
                </a:solidFill>
                <a:latin typeface="Cambria"/>
              </a:rPr>
            </a:br>
            <a:r>
              <a:rPr lang="ru-RU" sz="1800" b="1" dirty="0" smtClean="0">
                <a:solidFill>
                  <a:srgbClr val="7030A0"/>
                </a:solidFill>
                <a:latin typeface="Cambria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rgbClr val="7030A0"/>
                </a:solidFill>
                <a:latin typeface="Cambria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bg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реализации Программы должны обеспечивать полноценное развитие личности во всех основных образовательных областях</a:t>
            </a:r>
            <a:br>
              <a:rPr lang="ru-RU" sz="1800" b="1" dirty="0" smtClean="0">
                <a:solidFill>
                  <a:schemeClr val="bg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/>
          </a:p>
        </p:txBody>
      </p:sp>
      <p:sp>
        <p:nvSpPr>
          <p:cNvPr id="3" name="Овал 2"/>
          <p:cNvSpPr/>
          <p:nvPr/>
        </p:nvSpPr>
        <p:spPr>
          <a:xfrm>
            <a:off x="2483768" y="2204864"/>
            <a:ext cx="453650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деятельность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68054" y="2786058"/>
            <a:ext cx="4007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виды детской деятельности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48" y="3000372"/>
            <a:ext cx="1490464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Режимные моменты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43636" y="3286124"/>
            <a:ext cx="194421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родителями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6593" y="4536995"/>
            <a:ext cx="54845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Приоритетное направление: патриотическое развитие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43050"/>
            <a:ext cx="8229600" cy="3643338"/>
          </a:xfrm>
        </p:spPr>
        <p:txBody>
          <a:bodyPr/>
          <a:lstStyle/>
          <a:p>
            <a:r>
              <a:rPr lang="ru-RU" sz="2400" dirty="0" smtClean="0">
                <a:solidFill>
                  <a:schemeClr val="tx2"/>
                </a:solidFill>
              </a:rPr>
              <a:t>Программа обеспечивает разностороннее развитие детей в возрасте от 1 года до 7 лет с учетом их возрастных и индивидуальных особенностей по основным направлениям – социально-коммуникативное развитие, познавательное развитие, речевое развитие, художественно-эстетическое развитие, физическое развитие, учитывая особенности дошкольного учреждения.</a:t>
            </a:r>
            <a:br>
              <a:rPr lang="ru-RU" sz="2400" dirty="0" smtClean="0">
                <a:solidFill>
                  <a:schemeClr val="tx2"/>
                </a:solidFill>
              </a:rPr>
            </a:br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4200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rmAutofit fontScale="90000"/>
          </a:bodyPr>
          <a:lstStyle/>
          <a:p>
            <a:r>
              <a:rPr lang="ru-RU" b="1" cap="sm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ДЕВИЗ </a:t>
            </a:r>
            <a:r>
              <a:rPr lang="ru-RU" b="1" cap="small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1357298"/>
            <a:ext cx="457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Times New Roman"/>
                <a:cs typeface="Times New Roman"/>
              </a:rPr>
              <a:t>«чувствовать – познавать - творить»</a:t>
            </a:r>
          </a:p>
          <a:p>
            <a:pPr algn="ctr">
              <a:defRPr/>
            </a:pPr>
            <a:r>
              <a:rPr lang="ru-RU" sz="3200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Эти слова определяют три взаимосвязанных линии развития ребенка, которые пронизывают все разделы программы, придавая ей целостность и единую направленность.</a:t>
            </a:r>
            <a:endParaRPr lang="ru-RU" sz="3200" b="1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214446"/>
          </a:xfrm>
        </p:spPr>
        <p:txBody>
          <a:bodyPr>
            <a:normAutofit fontScale="90000"/>
          </a:bodyPr>
          <a:lstStyle/>
          <a:p>
            <a:r>
              <a:rPr lang="ru-RU" kern="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Ведущей целью программы является: </a:t>
            </a:r>
            <a:br>
              <a:rPr lang="ru-RU" kern="0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1428736"/>
            <a:ext cx="4572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kern="0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kern="0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kern="0" dirty="0" smtClean="0">
              <a:solidFill>
                <a:schemeClr val="accent5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40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создание благоприятных условий каждому дошкольнику для наиболее полного раскрытия его возможностей и способностей, целостного развития ребёнка в период дошкольного детства. </a:t>
            </a:r>
            <a:endParaRPr lang="ru-RU" sz="2400" kern="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Обязательная часть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28728" y="1714488"/>
            <a:ext cx="67151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разработана на основе вариативной  примерной  образовательной программы  дошкольного образования «Детство» под редакцией Логиновой, Бабаевой   2016 год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вариативная часть формируемая участниками образовательного процесса </a:t>
            </a:r>
            <a:b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571744"/>
            <a:ext cx="457200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7FD13B"/>
              </a:buClr>
              <a:buSzPct val="70000"/>
              <a:buFont typeface="Wingdings" pitchFamily="2" charset="2"/>
              <a:buChar char="ü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«Основы Безопасности Жизнедеятельности», под редакцией Р.Б.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Стеркиной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О.Л. Князевой, Н.Н. Авдеевой, 2000.</a:t>
            </a:r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600"/>
              </a:spcBef>
              <a:buClr>
                <a:srgbClr val="7FD13B"/>
              </a:buClr>
              <a:buSzPct val="70000"/>
              <a:buFont typeface="Wingdings" pitchFamily="2" charset="2"/>
              <a:buChar char="ü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«Основы здорового образа жизни» под ред. Н.П. Павловой , г.Саратов, «Научная книга», 2009.</a:t>
            </a:r>
          </a:p>
          <a:p>
            <a:pPr lvl="0">
              <a:spcBef>
                <a:spcPts val="600"/>
              </a:spcBef>
              <a:buClr>
                <a:srgbClr val="7FD13B"/>
              </a:buClr>
              <a:buSzPct val="70000"/>
              <a:buFont typeface="Wingdings" pitchFamily="2" charset="2"/>
              <a:buChar char="ü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        «Цветные ладошки»/ Программа художественного воспитания,                                     обучения и развития детей 2 – 7 лет.  И.А. Лыкова. – М.: «Карапуз – Дидактика», 2014.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Николаева С.Н. «Юный эколог»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sz="2000" b="1" cap="sm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взаимодействия педагогического коллектива</a:t>
            </a:r>
            <a:br>
              <a:rPr lang="ru-RU" sz="2000" b="1" cap="sm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cap="sm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 семьями воспитанников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57224" y="2143117"/>
            <a:ext cx="7286676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2438" algn="just">
              <a:spcBef>
                <a:spcPts val="600"/>
              </a:spcBef>
              <a:buClr>
                <a:srgbClr val="7FD13B"/>
              </a:buClr>
              <a:buSzPct val="70000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Целью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взаимодействия с родителями мы считаем возрождение традиций семейного воспитания и вовлечение семьи в образовательный процесс.</a:t>
            </a:r>
          </a:p>
          <a:p>
            <a:pPr marL="273050" lvl="0" indent="179388" algn="just">
              <a:spcBef>
                <a:spcPts val="600"/>
              </a:spcBef>
              <a:buClr>
                <a:srgbClr val="7FD13B"/>
              </a:buClr>
              <a:buSzPct val="70000"/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направленные на реализацию цели:</a:t>
            </a:r>
          </a:p>
          <a:p>
            <a:pPr lvl="1" indent="-274320" algn="just">
              <a:buClr>
                <a:srgbClr val="7FD13B"/>
              </a:buClr>
              <a:buSzPct val="80000"/>
            </a:pP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indent="-274320" algn="ctr">
              <a:buClr>
                <a:srgbClr val="7FD13B"/>
              </a:buClr>
              <a:buSzPct val="80000"/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психолого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педагогических знаний родителей;</a:t>
            </a:r>
          </a:p>
          <a:p>
            <a:pPr lvl="1" indent="-274320" algn="ctr">
              <a:buClr>
                <a:srgbClr val="7FD13B"/>
              </a:buClr>
              <a:buSzPct val="80000"/>
            </a:pP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indent="-274320" algn="ctr">
              <a:buClr>
                <a:srgbClr val="7FD13B"/>
              </a:buClr>
              <a:buSzPct val="80000"/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приобщение родителей к участию в жизни дошкольного учреждения;</a:t>
            </a:r>
          </a:p>
          <a:p>
            <a:pPr lvl="1" indent="-274320" algn="ctr">
              <a:buClr>
                <a:srgbClr val="7FD13B"/>
              </a:buClr>
              <a:buSzPct val="80000"/>
            </a:pP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indent="-274320" algn="ctr">
              <a:buClr>
                <a:srgbClr val="7FD13B"/>
              </a:buClr>
              <a:buSzPct val="80000"/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оказание помощи семьям воспитанников в развитии, воспитании и обучении детей;</a:t>
            </a:r>
          </a:p>
          <a:p>
            <a:pPr lvl="1" indent="-274320" algn="ctr">
              <a:buClr>
                <a:srgbClr val="7FD13B"/>
              </a:buClr>
              <a:buSzPct val="80000"/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изучение и пропаганда лучшего семейного опыта.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57256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Система работы с родителями включает: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1571612"/>
            <a:ext cx="678661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179388" algn="ctr">
              <a:spcBef>
                <a:spcPts val="600"/>
              </a:spcBef>
              <a:buClr>
                <a:srgbClr val="7FD13B"/>
              </a:buClr>
              <a:buSzPct val="70000"/>
              <a:buNone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2563" lvl="0" indent="-182563" algn="ctr">
              <a:spcBef>
                <a:spcPts val="600"/>
              </a:spcBef>
              <a:buClr>
                <a:srgbClr val="7FD13B"/>
              </a:buClr>
              <a:buSzPct val="70000"/>
            </a:pPr>
            <a:endParaRPr lang="en-US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82563" lvl="0" indent="-182563" algn="ctr">
              <a:spcBef>
                <a:spcPts val="600"/>
              </a:spcBef>
              <a:buClr>
                <a:srgbClr val="7FD13B"/>
              </a:buClr>
              <a:buSzPct val="70000"/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ознакомление родителей с результатами работы дошкольного учреждения на общих родительских собраниях, анализом участия родительской общественности в жизни дошкольного учреждения;</a:t>
            </a:r>
          </a:p>
          <a:p>
            <a:pPr marL="182563" lvl="0" indent="-182563" algn="ctr">
              <a:spcBef>
                <a:spcPts val="600"/>
              </a:spcBef>
              <a:buClr>
                <a:srgbClr val="7FD13B"/>
              </a:buClr>
              <a:buSzPct val="70000"/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ознакомление родителей с содержанием работы дошкольного образовательного учреждения, направленной на физическое, психическое и социально-эмоциональное развитие ребенка;</a:t>
            </a:r>
          </a:p>
          <a:p>
            <a:pPr marL="182563" lvl="0" indent="-182563" algn="ctr">
              <a:spcBef>
                <a:spcPts val="600"/>
              </a:spcBef>
              <a:buClr>
                <a:srgbClr val="7FD13B"/>
              </a:buClr>
              <a:buSzPct val="70000"/>
              <a:buFont typeface="Wingdings" pitchFamily="2" charset="2"/>
              <a:buChar char="ü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участие родителей в спортивных и культурно-массовых мероприятий, работе родительского клуба;</a:t>
            </a:r>
          </a:p>
          <a:p>
            <a:pPr marL="182563" lvl="0" indent="-182563" algn="ctr">
              <a:spcBef>
                <a:spcPts val="600"/>
              </a:spcBef>
              <a:buClr>
                <a:srgbClr val="7FD13B"/>
              </a:buClr>
              <a:buSzPct val="70000"/>
              <a:buFont typeface="Wingdings" pitchFamily="2" charset="2"/>
              <a:buChar char="ü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ознакомление родителей с  конкретными приемами и методами   воспитания и развития ребенка в разных видах детской деятельности на семинарах-практикумах, консультациях и открытых занятиях.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26064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</a:pP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Модель выпускника ДОУ</a:t>
            </a:r>
            <a:b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i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i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bg1">
                    <a:lumMod val="25000"/>
                  </a:schemeClr>
                </a:solidFill>
              </a:rPr>
              <a:t>-</a:t>
            </a:r>
            <a: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Владеет основными культурными способами деятельности</a:t>
            </a:r>
            <a:b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-Проявляет инициативу и самостоятельность</a:t>
            </a:r>
            <a:b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-Положительно относится к миру, к людям, , самому себе, участвует в совместных играх, способен договариваться</a:t>
            </a:r>
            <a:b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-Адекватно проявляет свои чувства</a:t>
            </a:r>
            <a:b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-Владеет разными формами и видами игр</a:t>
            </a:r>
            <a:b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-Хорошо владеет устной речью, может выражать свои мысли и желания</a:t>
            </a:r>
            <a:b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-Развита мелкая моторика</a:t>
            </a:r>
            <a:b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-Способен к волевым усилиям , может следовать социальным нормам поведения в различных видах деятельности</a:t>
            </a:r>
            <a:b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-Соблюдает правила безопасного поведения и личной гигиены</a:t>
            </a:r>
            <a:b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-Проявляет любознательность, интересуется причинно-следственными связями, склонен наблюдать , экспериментировать</a:t>
            </a:r>
            <a:b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chemeClr val="bg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-0бладает начальными знаниями о себе, природном и социальном мире, в котором живет</a:t>
            </a:r>
            <a:r>
              <a:rPr lang="ru-RU" sz="1600" dirty="0" smtClean="0">
                <a:solidFill>
                  <a:schemeClr val="bg1">
                    <a:lumMod val="25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bg1">
                    <a:lumMod val="25000"/>
                  </a:schemeClr>
                </a:solidFill>
              </a:rPr>
            </a:br>
            <a:endParaRPr 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130</TotalTime>
  <Words>399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Программа обеспечивает разностороннее развитие детей в возрасте от 1 года до 7 лет с учетом их возрастных и индивидуальных особенностей по основным направлениям – социально-коммуникативное развитие, познавательное развитие, речевое развитие, художественно-эстетическое развитие, физическое развитие, учитывая особенности дошкольного учреждения. </vt:lpstr>
      <vt:lpstr>ДЕВИЗ ПРОГРАММЫ </vt:lpstr>
      <vt:lpstr>Ведущей целью программы является:  </vt:lpstr>
      <vt:lpstr>Обязательная часть</vt:lpstr>
      <vt:lpstr>вариативная часть формируемая участниками образовательного процесса  </vt:lpstr>
      <vt:lpstr>взаимодействия педагогического коллектива  с семьями воспитанников </vt:lpstr>
      <vt:lpstr>Система работы с родителями включает: </vt:lpstr>
      <vt:lpstr>Модель выпускника ДОУ  -Владеет основными культурными способами деятельности -Проявляет инициативу и самостоятельность -Положительно относится к миру, к людям, , самому себе, участвует в совместных играх, способен договариваться -Адекватно проявляет свои чувства -Владеет разными формами и видами игр -Хорошо владеет устной речью, может выражать свои мысли и желания -Развита мелкая моторика -Способен к волевым усилиям , может следовать социальным нормам поведения в различных видах деятельности -Соблюдает правила безопасного поведения и личной гигиены -Проявляет любознательность, интересуется причинно-следственными связями, склонен наблюдать , экспериментировать -0бладает начальными знаниями о себе, природном и социальном мире, в котором живет </vt:lpstr>
      <vt:lpstr>Обязательная часть образовательной программы  Условия реализации Программы должны обеспечивать полноценное развитие личности во всех основных образовательных областях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Экологический-2</dc:title>
  <dc:creator>Фокина Лидия Петровна</dc:creator>
  <cp:keywords>Шаблон презентации</cp:keywords>
  <cp:lastModifiedBy>Учитель</cp:lastModifiedBy>
  <cp:revision>17</cp:revision>
  <dcterms:created xsi:type="dcterms:W3CDTF">2017-02-23T13:11:39Z</dcterms:created>
  <dcterms:modified xsi:type="dcterms:W3CDTF">2021-01-24T16:39:01Z</dcterms:modified>
</cp:coreProperties>
</file>