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7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C28EB-B8B6-4E84-9987-49345D2AD0D9}" type="datetimeFigureOut">
              <a:rPr lang="ru-RU" smtClean="0"/>
              <a:t>21.04.2016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965E3-32C1-4E5A-A438-96E85C7725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7152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C28EB-B8B6-4E84-9987-49345D2AD0D9}" type="datetimeFigureOut">
              <a:rPr lang="ru-RU" smtClean="0"/>
              <a:t>21.04.2016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965E3-32C1-4E5A-A438-96E85C7725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4391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C28EB-B8B6-4E84-9987-49345D2AD0D9}" type="datetimeFigureOut">
              <a:rPr lang="ru-RU" smtClean="0"/>
              <a:t>21.04.2016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965E3-32C1-4E5A-A438-96E85C7725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7771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C28EB-B8B6-4E84-9987-49345D2AD0D9}" type="datetimeFigureOut">
              <a:rPr lang="ru-RU" smtClean="0"/>
              <a:t>21.04.2016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965E3-32C1-4E5A-A438-96E85C7725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8342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C28EB-B8B6-4E84-9987-49345D2AD0D9}" type="datetimeFigureOut">
              <a:rPr lang="ru-RU" smtClean="0"/>
              <a:t>21.04.2016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965E3-32C1-4E5A-A438-96E85C7725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3082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C28EB-B8B6-4E84-9987-49345D2AD0D9}" type="datetimeFigureOut">
              <a:rPr lang="ru-RU" smtClean="0"/>
              <a:t>21.04.2016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965E3-32C1-4E5A-A438-96E85C7725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8148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C28EB-B8B6-4E84-9987-49345D2AD0D9}" type="datetimeFigureOut">
              <a:rPr lang="ru-RU" smtClean="0"/>
              <a:t>21.04.2016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965E3-32C1-4E5A-A438-96E85C7725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7479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C28EB-B8B6-4E84-9987-49345D2AD0D9}" type="datetimeFigureOut">
              <a:rPr lang="ru-RU" smtClean="0"/>
              <a:t>21.04.2016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965E3-32C1-4E5A-A438-96E85C7725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8555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C28EB-B8B6-4E84-9987-49345D2AD0D9}" type="datetimeFigureOut">
              <a:rPr lang="ru-RU" smtClean="0"/>
              <a:t>21.04.2016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965E3-32C1-4E5A-A438-96E85C7725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0391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C28EB-B8B6-4E84-9987-49345D2AD0D9}" type="datetimeFigureOut">
              <a:rPr lang="ru-RU" smtClean="0"/>
              <a:t>21.04.2016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965E3-32C1-4E5A-A438-96E85C7725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6337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C28EB-B8B6-4E84-9987-49345D2AD0D9}" type="datetimeFigureOut">
              <a:rPr lang="ru-RU" smtClean="0"/>
              <a:t>21.04.2016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965E3-32C1-4E5A-A438-96E85C7725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8787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1C28EB-B8B6-4E84-9987-49345D2AD0D9}" type="datetimeFigureOut">
              <a:rPr lang="ru-RU" smtClean="0"/>
              <a:t>21.04.2016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4965E3-32C1-4E5A-A438-96E85C7725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6325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-3175"/>
            <a:ext cx="3248025" cy="68611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200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45356" y="2132856"/>
            <a:ext cx="3538736" cy="2016224"/>
          </a:xfrm>
        </p:spPr>
        <p:txBody>
          <a:bodyPr>
            <a:noAutofit/>
          </a:bodyPr>
          <a:lstStyle/>
          <a:p>
            <a:r>
              <a:rPr lang="ru-RU" sz="3200" b="1" dirty="0">
                <a:latin typeface="+mn-lt"/>
              </a:rPr>
              <a:t>Особенности </a:t>
            </a:r>
            <a:r>
              <a:rPr lang="ru-RU" sz="3200" b="1" dirty="0" smtClean="0">
                <a:latin typeface="+mn-lt"/>
              </a:rPr>
              <a:t/>
            </a:r>
            <a:br>
              <a:rPr lang="ru-RU" sz="3200" b="1" dirty="0" smtClean="0">
                <a:latin typeface="+mn-lt"/>
              </a:rPr>
            </a:br>
            <a:r>
              <a:rPr lang="ru-RU" sz="3200" b="1" dirty="0" smtClean="0">
                <a:latin typeface="+mn-lt"/>
              </a:rPr>
              <a:t>ФГОС </a:t>
            </a:r>
            <a:r>
              <a:rPr lang="ru-RU" sz="3200" b="1" dirty="0">
                <a:latin typeface="+mn-lt"/>
              </a:rPr>
              <a:t>НОО ОВЗ</a:t>
            </a:r>
          </a:p>
        </p:txBody>
      </p:sp>
      <p:sp>
        <p:nvSpPr>
          <p:cNvPr id="7" name="Isosceles Triangle 35"/>
          <p:cNvSpPr/>
          <p:nvPr/>
        </p:nvSpPr>
        <p:spPr bwMode="auto">
          <a:xfrm rot="5400000">
            <a:off x="3604526" y="791284"/>
            <a:ext cx="158750" cy="117475"/>
          </a:xfrm>
          <a:prstGeom prst="triangl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8" name="Isosceles Triangle 35"/>
          <p:cNvSpPr/>
          <p:nvPr/>
        </p:nvSpPr>
        <p:spPr bwMode="auto">
          <a:xfrm rot="5400000">
            <a:off x="3604526" y="1819716"/>
            <a:ext cx="158750" cy="117475"/>
          </a:xfrm>
          <a:prstGeom prst="triangl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10" name="Isosceles Triangle 35"/>
          <p:cNvSpPr/>
          <p:nvPr/>
        </p:nvSpPr>
        <p:spPr bwMode="auto">
          <a:xfrm rot="5400000">
            <a:off x="3604526" y="2861043"/>
            <a:ext cx="158750" cy="117475"/>
          </a:xfrm>
          <a:prstGeom prst="triangl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11" name="Isosceles Triangle 35"/>
          <p:cNvSpPr/>
          <p:nvPr/>
        </p:nvSpPr>
        <p:spPr bwMode="auto">
          <a:xfrm rot="5400000">
            <a:off x="3604526" y="4234333"/>
            <a:ext cx="158750" cy="117475"/>
          </a:xfrm>
          <a:prstGeom prst="triangl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13" name="Подзаголовок 2"/>
          <p:cNvSpPr txBox="1">
            <a:spLocks/>
          </p:cNvSpPr>
          <p:nvPr/>
        </p:nvSpPr>
        <p:spPr>
          <a:xfrm>
            <a:off x="3851920" y="620688"/>
            <a:ext cx="5112568" cy="5400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800"/>
              </a:spcAft>
              <a:buNone/>
            </a:pPr>
            <a:r>
              <a:rPr lang="ru-RU" sz="2400" dirty="0" smtClean="0">
                <a:solidFill>
                  <a:srgbClr val="0070C0"/>
                </a:solidFill>
              </a:rPr>
              <a:t>Вариативность (4 варианта программ в соответствии с интеллектуальным уровнем развития ребенка)</a:t>
            </a:r>
          </a:p>
          <a:p>
            <a:pPr marL="0" indent="0">
              <a:spcAft>
                <a:spcPts val="1800"/>
              </a:spcAft>
              <a:buNone/>
            </a:pPr>
            <a:r>
              <a:rPr lang="ru-RU" sz="2400" dirty="0" err="1" smtClean="0">
                <a:solidFill>
                  <a:srgbClr val="0070C0"/>
                </a:solidFill>
              </a:rPr>
              <a:t>Тьюторское</a:t>
            </a:r>
            <a:r>
              <a:rPr lang="ru-RU" sz="2400" dirty="0" smtClean="0">
                <a:solidFill>
                  <a:srgbClr val="0070C0"/>
                </a:solidFill>
              </a:rPr>
              <a:t> сопровождение (по рекомендации ПМПК)</a:t>
            </a:r>
          </a:p>
          <a:p>
            <a:pPr marL="0" indent="0">
              <a:spcAft>
                <a:spcPts val="1800"/>
              </a:spcAft>
              <a:buNone/>
            </a:pPr>
            <a:r>
              <a:rPr lang="ru-RU" sz="2400" dirty="0" smtClean="0">
                <a:solidFill>
                  <a:srgbClr val="0070C0"/>
                </a:solidFill>
              </a:rPr>
              <a:t>Индивидуальный подход и адресность коррекционной помощи (реализация ИПРА)</a:t>
            </a:r>
          </a:p>
          <a:p>
            <a:pPr marL="0" indent="0">
              <a:spcAft>
                <a:spcPts val="1800"/>
              </a:spcAft>
              <a:buNone/>
            </a:pPr>
            <a:r>
              <a:rPr lang="ru-RU" sz="2400" dirty="0" smtClean="0">
                <a:solidFill>
                  <a:srgbClr val="0070C0"/>
                </a:solidFill>
              </a:rPr>
              <a:t>Внеурочная деятельность (направлена на социализацию детей с ОВЗ, детей-инвалидов)</a:t>
            </a:r>
            <a:endParaRPr lang="ru-RU" sz="2400" dirty="0">
              <a:solidFill>
                <a:srgbClr val="0070C0"/>
              </a:solidFill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8643081" y="6381328"/>
            <a:ext cx="321407" cy="3561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altLang="ru-RU" sz="1200" b="1" dirty="0" smtClean="0">
                <a:latin typeface="+mn-lt"/>
              </a:rPr>
              <a:t>1</a:t>
            </a:r>
            <a:endParaRPr lang="ru-RU" altLang="ru-RU" sz="12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73435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072" y="116632"/>
            <a:ext cx="87129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Образовательная программа в соответствии с </a:t>
            </a:r>
            <a:r>
              <a:rPr lang="ru-RU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Федеральными государственными </a:t>
            </a:r>
            <a:r>
              <a:rPr lang="ru-RU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образовательными </a:t>
            </a:r>
            <a:r>
              <a:rPr lang="ru-RU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стандартами</a:t>
            </a:r>
            <a:r>
              <a:rPr lang="ru-RU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для </a:t>
            </a:r>
            <a:r>
              <a:rPr lang="ru-RU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детей с ОВЗ </a:t>
            </a: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3801846"/>
              </p:ext>
            </p:extLst>
          </p:nvPr>
        </p:nvGraphicFramePr>
        <p:xfrm>
          <a:off x="107504" y="836712"/>
          <a:ext cx="8856982" cy="5471250"/>
        </p:xfrm>
        <a:graphic>
          <a:graphicData uri="http://schemas.openxmlformats.org/drawingml/2006/table">
            <a:tbl>
              <a:tblPr firstRow="1" firstCol="1" bandRow="1"/>
              <a:tblGrid>
                <a:gridCol w="1368151">
                  <a:extLst>
                    <a:ext uri="{9D8B030D-6E8A-4147-A177-3AD203B41FA5}">
                      <a16:colId xmlns:a16="http://schemas.microsoft.com/office/drawing/2014/main" xmlns="" val="1062270067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xmlns="" val="2955049516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xmlns="" val="1463526756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xmlns="" val="1443928627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xmlns="" val="3581833030"/>
                    </a:ext>
                  </a:extLst>
                </a:gridCol>
                <a:gridCol w="1296143">
                  <a:extLst>
                    <a:ext uri="{9D8B030D-6E8A-4147-A177-3AD203B41FA5}">
                      <a16:colId xmlns:a16="http://schemas.microsoft.com/office/drawing/2014/main" xmlns="" val="4065076264"/>
                    </a:ext>
                  </a:extLst>
                </a:gridCol>
              </a:tblGrid>
              <a:tr h="973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категория обучающихся</a:t>
                      </a:r>
                    </a:p>
                  </a:txBody>
                  <a:tcPr marL="9120" marR="9120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i="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Программа </a:t>
                      </a:r>
                    </a:p>
                  </a:txBody>
                  <a:tcPr marL="9120" marR="9120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Варианты ФГОС в зависимости от интеллектуального развития ребенка</a:t>
                      </a:r>
                    </a:p>
                  </a:txBody>
                  <a:tcPr marL="9120" marR="9120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8112246"/>
                  </a:ext>
                </a:extLst>
              </a:tr>
              <a:tr h="6146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глухие</a:t>
                      </a:r>
                    </a:p>
                  </a:txBody>
                  <a:tcPr marL="9120" marR="9120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i="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Адаптированная основная общеобразовательная программа (АООП)для глухих обучающихся </a:t>
                      </a:r>
                      <a:endParaRPr lang="ru-RU" sz="900" i="0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20" marR="9120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Вариант 1.1 </a:t>
                      </a:r>
                      <a:r>
                        <a:rPr lang="ru-RU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(для обучающихся с нормой интеллекта)</a:t>
                      </a:r>
                    </a:p>
                  </a:txBody>
                  <a:tcPr marL="9120" marR="9120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Вариант 1.2</a:t>
                      </a:r>
                      <a:r>
                        <a:rPr lang="ru-RU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(для обучающихся  с ЗПР)</a:t>
                      </a:r>
                    </a:p>
                  </a:txBody>
                  <a:tcPr marL="9120" marR="9120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Вариант 1.3</a:t>
                      </a:r>
                      <a:r>
                        <a:rPr lang="ru-RU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(для обучающихся  с лёгкой у/о)</a:t>
                      </a:r>
                    </a:p>
                  </a:txBody>
                  <a:tcPr marL="9120" marR="9120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Вариант 1.4</a:t>
                      </a:r>
                      <a:r>
                        <a:rPr lang="ru-RU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(для обучающихся  с умеренной, тяжелой и глубокой у/о)</a:t>
                      </a:r>
                    </a:p>
                  </a:txBody>
                  <a:tcPr marL="9120" marR="9120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10475792"/>
                  </a:ext>
                </a:extLst>
              </a:tr>
              <a:tr h="4077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Слабослышащие и позднооглохшие</a:t>
                      </a:r>
                    </a:p>
                  </a:txBody>
                  <a:tcPr marL="9120" marR="9120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i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АООП для слабослышащих  и позднооглохших обучающихся</a:t>
                      </a:r>
                      <a:endParaRPr lang="ru-RU" sz="900" i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20" marR="9120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Вариант 2.1</a:t>
                      </a:r>
                      <a:r>
                        <a:rPr lang="ru-RU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(для обучающихся   с нормой интеллекта)</a:t>
                      </a:r>
                    </a:p>
                  </a:txBody>
                  <a:tcPr marL="9120" marR="9120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Вариант 2.2</a:t>
                      </a:r>
                      <a:r>
                        <a:rPr lang="ru-RU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(для обучающихся  с ЗПР)</a:t>
                      </a:r>
                    </a:p>
                  </a:txBody>
                  <a:tcPr marL="9120" marR="9120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Вариант 2.3</a:t>
                      </a:r>
                      <a:r>
                        <a:rPr lang="ru-RU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(для обучающихся  с лёгкой у/о)</a:t>
                      </a:r>
                    </a:p>
                  </a:txBody>
                  <a:tcPr marL="9120" marR="9120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120" marR="9120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206803698"/>
                  </a:ext>
                </a:extLst>
              </a:tr>
              <a:tr h="6146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слепые</a:t>
                      </a:r>
                    </a:p>
                  </a:txBody>
                  <a:tcPr marL="9120" marR="9120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i="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АООП для слепых обучающихся</a:t>
                      </a:r>
                      <a:endParaRPr lang="ru-RU" sz="900" i="0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20" marR="9120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Вариант 3.1</a:t>
                      </a:r>
                      <a:r>
                        <a:rPr lang="ru-RU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(для обучающихся   с нормой интеллекта)</a:t>
                      </a:r>
                    </a:p>
                  </a:txBody>
                  <a:tcPr marL="9120" marR="9120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Вариант 3.2</a:t>
                      </a:r>
                      <a:r>
                        <a:rPr lang="ru-RU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(для обучающихся  с ЗПР)</a:t>
                      </a:r>
                    </a:p>
                  </a:txBody>
                  <a:tcPr marL="9120" marR="9120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Вариант 3.3</a:t>
                      </a:r>
                      <a:r>
                        <a:rPr lang="ru-RU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(для обучающихся  с лёгкой у/о)</a:t>
                      </a:r>
                    </a:p>
                  </a:txBody>
                  <a:tcPr marL="9120" marR="9120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Вариант </a:t>
                      </a:r>
                      <a:r>
                        <a:rPr lang="ru-RU" sz="900" b="1" i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3.4</a:t>
                      </a:r>
                      <a:r>
                        <a:rPr lang="ru-RU" sz="90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(для обучающихся  с умеренной, тяжелой и глубокой у/о)</a:t>
                      </a:r>
                    </a:p>
                  </a:txBody>
                  <a:tcPr marL="9120" marR="9120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891780817"/>
                  </a:ext>
                </a:extLst>
              </a:tr>
              <a:tr h="3043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слабовидящие</a:t>
                      </a:r>
                    </a:p>
                  </a:txBody>
                  <a:tcPr marL="9120" marR="9120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i="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АООП для слабовидящих обучающихся</a:t>
                      </a:r>
                      <a:endParaRPr lang="ru-RU" sz="900" i="0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20" marR="9120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Вариант 4.1</a:t>
                      </a:r>
                      <a:r>
                        <a:rPr lang="ru-RU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(для обучающихся   с нормой интеллекта)</a:t>
                      </a:r>
                    </a:p>
                  </a:txBody>
                  <a:tcPr marL="9120" marR="9120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Вариант 4.2</a:t>
                      </a:r>
                      <a:r>
                        <a:rPr lang="ru-RU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(для обучающихся  с ЗПР)</a:t>
                      </a:r>
                    </a:p>
                  </a:txBody>
                  <a:tcPr marL="9120" marR="9120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Вариант 4.3</a:t>
                      </a:r>
                      <a:r>
                        <a:rPr lang="ru-RU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(для обучающихся  с лёгкой у/о)</a:t>
                      </a:r>
                    </a:p>
                  </a:txBody>
                  <a:tcPr marL="9120" marR="9120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120" marR="9120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905445708"/>
                  </a:ext>
                </a:extLst>
              </a:tr>
              <a:tr h="5112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нарушения речи</a:t>
                      </a:r>
                    </a:p>
                  </a:txBody>
                  <a:tcPr marL="9120" marR="9120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i="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АООП для обучающихся с тяжелыми нарушениями речи</a:t>
                      </a:r>
                      <a:endParaRPr lang="ru-RU" sz="900" i="0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20" marR="9120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Вариант 5.1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(для обучающихся,   у которых коррекция речевых нарушений возможна в условиях логопедического пункта)</a:t>
                      </a:r>
                    </a:p>
                  </a:txBody>
                  <a:tcPr marL="9120" marR="9120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Вариант 5.2</a:t>
                      </a:r>
                      <a:r>
                        <a:rPr lang="ru-RU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(только для обучающихся  с тяжелыми нарушениями речи: логопедический д/с, речевая школа)</a:t>
                      </a:r>
                    </a:p>
                  </a:txBody>
                  <a:tcPr marL="9120" marR="9120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27083031"/>
                  </a:ext>
                </a:extLst>
              </a:tr>
              <a:tr h="7453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нарушения </a:t>
                      </a:r>
                      <a:r>
                        <a:rPr lang="ru-RU" sz="9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опорно-двигательного аппарата</a:t>
                      </a:r>
                    </a:p>
                  </a:txBody>
                  <a:tcPr marL="9120" marR="9120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i="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АООП для обучающихся с нарушением опорно-двигательного аппарата</a:t>
                      </a:r>
                      <a:endParaRPr lang="ru-RU" sz="900" i="0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20" marR="9120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Вариант 6.1</a:t>
                      </a:r>
                      <a:r>
                        <a:rPr lang="ru-RU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(для обучающихся   с нормой интеллекта)</a:t>
                      </a:r>
                    </a:p>
                  </a:txBody>
                  <a:tcPr marL="9120" marR="9120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Вариант 6.2</a:t>
                      </a:r>
                      <a:r>
                        <a:rPr lang="ru-RU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(для обучающихся  с ЗПР)</a:t>
                      </a:r>
                    </a:p>
                  </a:txBody>
                  <a:tcPr marL="9120" marR="9120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Вариант 6.3</a:t>
                      </a:r>
                      <a:r>
                        <a:rPr lang="ru-RU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(для обучающихся  с лёгкой у/о)</a:t>
                      </a:r>
                    </a:p>
                  </a:txBody>
                  <a:tcPr marL="9120" marR="9120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Вариант 6.4</a:t>
                      </a:r>
                      <a:r>
                        <a:rPr lang="ru-RU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(для обучающихся  с умеренной, тяжелой и глубокой у/о)</a:t>
                      </a:r>
                    </a:p>
                  </a:txBody>
                  <a:tcPr marL="9120" marR="9120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453914610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задержка </a:t>
                      </a:r>
                      <a:r>
                        <a:rPr lang="ru-RU" sz="9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психического развития</a:t>
                      </a:r>
                    </a:p>
                  </a:txBody>
                  <a:tcPr marL="9120" marR="9120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i="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АООП для обучающихся с задержкой психического развития</a:t>
                      </a:r>
                      <a:endParaRPr lang="ru-RU" sz="900" i="0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20" marR="9120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Вариант 7.1</a:t>
                      </a:r>
                      <a:r>
                        <a:rPr lang="ru-RU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(обучающиеся с ЗПР, ближе к возрастной норме)</a:t>
                      </a:r>
                    </a:p>
                  </a:txBody>
                  <a:tcPr marL="9120" marR="9120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Вариант 7.2</a:t>
                      </a:r>
                      <a:r>
                        <a:rPr lang="ru-RU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(обучающиеся с ЗПР с более выраженным отставанием от возрастной нормы)</a:t>
                      </a:r>
                    </a:p>
                  </a:txBody>
                  <a:tcPr marL="9120" marR="9120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79621830"/>
                  </a:ext>
                </a:extLst>
              </a:tr>
              <a:tr h="8798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расстройства </a:t>
                      </a:r>
                      <a:r>
                        <a:rPr lang="ru-RU" sz="9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аутистического спектра</a:t>
                      </a:r>
                    </a:p>
                  </a:txBody>
                  <a:tcPr marL="9120" marR="9120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i="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АООП для обучающихся с расстройствами аутистического спектра</a:t>
                      </a:r>
                      <a:endParaRPr lang="ru-RU" sz="900" i="0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20" marR="9120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Вариант 8.1</a:t>
                      </a:r>
                      <a:r>
                        <a:rPr lang="ru-RU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(для обучающихся  с нормой интеллекта)</a:t>
                      </a:r>
                    </a:p>
                  </a:txBody>
                  <a:tcPr marL="9120" marR="9120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Вариант 8.2</a:t>
                      </a:r>
                      <a:r>
                        <a:rPr lang="ru-RU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(для обучающихся  с ЗПР)</a:t>
                      </a:r>
                    </a:p>
                  </a:txBody>
                  <a:tcPr marL="9120" marR="9120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Вариант 8.3</a:t>
                      </a:r>
                      <a:r>
                        <a:rPr lang="ru-RU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(для обучающихся  с лёгкой у/о)</a:t>
                      </a:r>
                    </a:p>
                  </a:txBody>
                  <a:tcPr marL="9120" marR="9120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Вариант 8.4</a:t>
                      </a:r>
                      <a:r>
                        <a:rPr lang="ru-RU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(для обучающихся  с умеренной, тяжелой и глубокой у/о)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120" marR="9120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521454512"/>
                  </a:ext>
                </a:extLst>
              </a:tr>
              <a:tr h="5112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умственная </a:t>
                      </a:r>
                      <a:r>
                        <a:rPr lang="ru-RU" sz="9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отсталость</a:t>
                      </a:r>
                    </a:p>
                  </a:txBody>
                  <a:tcPr marL="9120" marR="9120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i="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АООП для обучающихся с умственной отсталостью (интеллектуальными нарушениями)</a:t>
                      </a:r>
                      <a:endParaRPr lang="ru-RU" sz="900" i="0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20" marR="9120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Вариант 1</a:t>
                      </a:r>
                      <a:r>
                        <a:rPr lang="ru-RU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(для обучающихся с лёгкой у/о)</a:t>
                      </a:r>
                    </a:p>
                  </a:txBody>
                  <a:tcPr marL="9120" marR="9120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Вариант 2</a:t>
                      </a:r>
                      <a:r>
                        <a:rPr lang="ru-RU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(для обучающихся с умеренной, тяжелой и глубокой у/о)</a:t>
                      </a:r>
                    </a:p>
                  </a:txBody>
                  <a:tcPr marL="9120" marR="9120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78635802"/>
                  </a:ext>
                </a:extLst>
              </a:tr>
            </a:tbl>
          </a:graphicData>
        </a:graphic>
      </p:graphicFrame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8774558" y="6381328"/>
            <a:ext cx="321407" cy="3561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altLang="ru-RU" sz="1200" b="1" dirty="0" smtClean="0">
                <a:latin typeface="+mn-lt"/>
              </a:rPr>
              <a:t>2</a:t>
            </a:r>
            <a:endParaRPr lang="ru-RU" altLang="ru-RU" sz="12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41592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438</Words>
  <Application>Microsoft Office PowerPoint</Application>
  <PresentationFormat>Экран (4:3)</PresentationFormat>
  <Paragraphs>61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Особенности  ФГОС НОО ОВЗ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Особенности ФГОС НОО ОВЗ</dc:title>
  <dc:creator>User</dc:creator>
  <cp:lastModifiedBy>User</cp:lastModifiedBy>
  <cp:revision>8</cp:revision>
  <dcterms:created xsi:type="dcterms:W3CDTF">2016-04-19T11:55:59Z</dcterms:created>
  <dcterms:modified xsi:type="dcterms:W3CDTF">2016-04-21T12:49:59Z</dcterms:modified>
</cp:coreProperties>
</file>