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</p:sldMasterIdLst>
  <p:notesMasterIdLst>
    <p:notesMasterId r:id="rId20"/>
  </p:notesMasterIdLst>
  <p:sldIdLst>
    <p:sldId id="256" r:id="rId2"/>
    <p:sldId id="257" r:id="rId3"/>
    <p:sldId id="258" r:id="rId4"/>
    <p:sldId id="263" r:id="rId5"/>
    <p:sldId id="264" r:id="rId6"/>
    <p:sldId id="265" r:id="rId7"/>
    <p:sldId id="266" r:id="rId8"/>
    <p:sldId id="267" r:id="rId9"/>
    <p:sldId id="268" r:id="rId10"/>
    <p:sldId id="270" r:id="rId11"/>
    <p:sldId id="271" r:id="rId12"/>
    <p:sldId id="272" r:id="rId13"/>
    <p:sldId id="273" r:id="rId14"/>
    <p:sldId id="275" r:id="rId15"/>
    <p:sldId id="276" r:id="rId16"/>
    <p:sldId id="277" r:id="rId17"/>
    <p:sldId id="280" r:id="rId18"/>
    <p:sldId id="281" r:id="rId19"/>
  </p:sldIdLst>
  <p:sldSz cx="9144000" cy="6858000" type="screen4x3"/>
  <p:notesSz cx="6858000" cy="9144000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742950" indent="-285750" algn="l" defTabSz="44926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1143000" indent="-228600" algn="l" defTabSz="44926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600200" indent="-228600" algn="l" defTabSz="44926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2057400" indent="-228600" algn="l" defTabSz="44926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694FA"/>
    <a:srgbClr val="E2EBF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27" autoAdjust="0"/>
    <p:restoredTop sz="92758" autoAdjust="0"/>
  </p:normalViewPr>
  <p:slideViewPr>
    <p:cSldViewPr>
      <p:cViewPr varScale="1">
        <p:scale>
          <a:sx n="74" d="100"/>
          <a:sy n="74" d="100"/>
        </p:scale>
        <p:origin x="-702" y="-84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>
              <a:solidFill>
                <a:schemeClr val="bg1"/>
              </a:solidFill>
              <a:cs typeface="+mn-cs"/>
            </a:endParaRPr>
          </a:p>
        </p:txBody>
      </p:sp>
      <p:sp>
        <p:nvSpPr>
          <p:cNvPr id="6146" name="AutoShape 2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>
              <a:solidFill>
                <a:schemeClr val="bg1"/>
              </a:solidFill>
              <a:cs typeface="+mn-cs"/>
            </a:endParaRPr>
          </a:p>
        </p:txBody>
      </p:sp>
      <p:sp>
        <p:nvSpPr>
          <p:cNvPr id="13316" name="Rectangle 3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0350" cy="40036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sp>
      <p:sp>
        <p:nvSpPr>
          <p:cNvPr id="6148" name="Rectangle 4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43613" cy="48069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276600" cy="530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hangingPunct="0">
              <a:lnSpc>
                <a:spcPct val="95000"/>
              </a:lnSpc>
              <a:buClrTx/>
              <a:buSzPct val="10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dt"/>
          </p:nvPr>
        </p:nvSpPr>
        <p:spPr bwMode="auto">
          <a:xfrm>
            <a:off x="4278313" y="0"/>
            <a:ext cx="3276600" cy="530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hangingPunct="0">
              <a:lnSpc>
                <a:spcPct val="95000"/>
              </a:lnSpc>
              <a:buClrTx/>
              <a:buSzPct val="10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ftr"/>
          </p:nvPr>
        </p:nvSpPr>
        <p:spPr bwMode="auto">
          <a:xfrm>
            <a:off x="0" y="10156825"/>
            <a:ext cx="3276600" cy="530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hangingPunct="0">
              <a:lnSpc>
                <a:spcPct val="95000"/>
              </a:lnSpc>
              <a:buClrTx/>
              <a:buSzPct val="10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sldNum"/>
          </p:nvPr>
        </p:nvSpPr>
        <p:spPr bwMode="auto">
          <a:xfrm>
            <a:off x="4278313" y="10156825"/>
            <a:ext cx="3276600" cy="530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hangingPunct="0">
              <a:lnSpc>
                <a:spcPct val="95000"/>
              </a:lnSpc>
              <a:buClrTx/>
              <a:buSzPct val="10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defRPr>
            </a:lvl1pPr>
          </a:lstStyle>
          <a:p>
            <a:pPr>
              <a:defRPr/>
            </a:pPr>
            <a:fld id="{33A29EF0-FD4A-479A-BB6B-3091461654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Arial" charset="0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Arial" charset="0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Arial" charset="0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Arial" charset="0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B283DBBF-06B7-483E-8053-B3D164323D95}" type="slidenum">
              <a:rPr lang="ru-RU" smtClean="0">
                <a:latin typeface="Times New Roman" pitchFamily="18" charset="0"/>
                <a:cs typeface="Arial" charset="0"/>
              </a:rPr>
              <a:pPr/>
              <a:t>1</a:t>
            </a:fld>
            <a:endParaRPr lang="ru-RU" smtClean="0">
              <a:latin typeface="Times New Roman" pitchFamily="18" charset="0"/>
              <a:cs typeface="Arial" charset="0"/>
            </a:endParaRPr>
          </a:p>
        </p:txBody>
      </p:sp>
      <p:sp>
        <p:nvSpPr>
          <p:cNvPr id="1536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536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014787"/>
          </a:xfrm>
          <a:noFill/>
          <a:ln/>
        </p:spPr>
        <p:txBody>
          <a:bodyPr wrap="none" anchor="ctr"/>
          <a:lstStyle/>
          <a:p>
            <a:pPr eaLnBrk="1" hangingPunct="1"/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0EF0759-1383-4F9A-86F5-1F12A4E83F6F}" type="slidenum">
              <a:rPr lang="ru-RU" smtClean="0">
                <a:latin typeface="Times New Roman" pitchFamily="18" charset="0"/>
                <a:cs typeface="Arial" charset="0"/>
              </a:rPr>
              <a:pPr/>
              <a:t>10</a:t>
            </a:fld>
            <a:endParaRPr lang="ru-RU" smtClean="0">
              <a:latin typeface="Times New Roman" pitchFamily="18" charset="0"/>
              <a:cs typeface="Arial" charset="0"/>
            </a:endParaRPr>
          </a:p>
        </p:txBody>
      </p:sp>
      <p:sp>
        <p:nvSpPr>
          <p:cNvPr id="3379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1937" cy="400526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379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5200" cy="4808537"/>
          </a:xfrm>
          <a:noFill/>
          <a:ln/>
        </p:spPr>
        <p:txBody>
          <a:bodyPr wrap="none" anchor="ctr"/>
          <a:lstStyle/>
          <a:p>
            <a:pPr eaLnBrk="1" hangingPunct="1"/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4D00EE52-794F-405D-AE27-4DD25A23915E}" type="slidenum">
              <a:rPr lang="ru-RU" smtClean="0">
                <a:latin typeface="Times New Roman" pitchFamily="18" charset="0"/>
                <a:cs typeface="Arial" charset="0"/>
              </a:rPr>
              <a:pPr/>
              <a:t>11</a:t>
            </a:fld>
            <a:endParaRPr lang="ru-RU" smtClean="0">
              <a:latin typeface="Times New Roman" pitchFamily="18" charset="0"/>
              <a:cs typeface="Arial" charset="0"/>
            </a:endParaRPr>
          </a:p>
        </p:txBody>
      </p:sp>
      <p:sp>
        <p:nvSpPr>
          <p:cNvPr id="3584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1937" cy="400526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584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5200" cy="4808537"/>
          </a:xfrm>
          <a:noFill/>
          <a:ln/>
        </p:spPr>
        <p:txBody>
          <a:bodyPr wrap="none" anchor="ctr"/>
          <a:lstStyle/>
          <a:p>
            <a:pPr eaLnBrk="1" hangingPunct="1"/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A5B39160-F4BD-4DB3-A334-4B124B8E0923}" type="slidenum">
              <a:rPr lang="ru-RU" smtClean="0">
                <a:latin typeface="Times New Roman" pitchFamily="18" charset="0"/>
                <a:cs typeface="Arial" charset="0"/>
              </a:rPr>
              <a:pPr/>
              <a:t>12</a:t>
            </a:fld>
            <a:endParaRPr lang="ru-RU" smtClean="0">
              <a:latin typeface="Times New Roman" pitchFamily="18" charset="0"/>
              <a:cs typeface="Arial" charset="0"/>
            </a:endParaRPr>
          </a:p>
        </p:txBody>
      </p:sp>
      <p:sp>
        <p:nvSpPr>
          <p:cNvPr id="3789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1937" cy="400526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789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5200" cy="4808537"/>
          </a:xfrm>
          <a:noFill/>
          <a:ln/>
        </p:spPr>
        <p:txBody>
          <a:bodyPr wrap="none" anchor="ctr"/>
          <a:lstStyle/>
          <a:p>
            <a:pPr eaLnBrk="1" hangingPunct="1"/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36324AF7-8DEA-4F8C-AF3A-C02F996E69DB}" type="slidenum">
              <a:rPr lang="ru-RU" smtClean="0">
                <a:latin typeface="Times New Roman" pitchFamily="18" charset="0"/>
                <a:cs typeface="Arial" charset="0"/>
              </a:rPr>
              <a:pPr/>
              <a:t>13</a:t>
            </a:fld>
            <a:endParaRPr lang="ru-RU" smtClean="0">
              <a:latin typeface="Times New Roman" pitchFamily="18" charset="0"/>
              <a:cs typeface="Arial" charset="0"/>
            </a:endParaRPr>
          </a:p>
        </p:txBody>
      </p:sp>
      <p:sp>
        <p:nvSpPr>
          <p:cNvPr id="3993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1937" cy="400526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994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5200" cy="4808537"/>
          </a:xfrm>
          <a:noFill/>
          <a:ln/>
        </p:spPr>
        <p:txBody>
          <a:bodyPr wrap="none" anchor="ctr"/>
          <a:lstStyle/>
          <a:p>
            <a:pPr eaLnBrk="1" hangingPunct="1"/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0A63F77-BADF-4926-B302-F867272AC50D}" type="slidenum">
              <a:rPr lang="ru-RU" smtClean="0">
                <a:latin typeface="Times New Roman" pitchFamily="18" charset="0"/>
                <a:cs typeface="Arial" charset="0"/>
              </a:rPr>
              <a:pPr/>
              <a:t>14</a:t>
            </a:fld>
            <a:endParaRPr lang="ru-RU" smtClean="0">
              <a:latin typeface="Times New Roman" pitchFamily="18" charset="0"/>
              <a:cs typeface="Arial" charset="0"/>
            </a:endParaRPr>
          </a:p>
        </p:txBody>
      </p:sp>
      <p:sp>
        <p:nvSpPr>
          <p:cNvPr id="4198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1937" cy="400526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4198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5200" cy="4808537"/>
          </a:xfrm>
          <a:noFill/>
          <a:ln/>
        </p:spPr>
        <p:txBody>
          <a:bodyPr wrap="none" anchor="ctr"/>
          <a:lstStyle/>
          <a:p>
            <a:pPr eaLnBrk="1" hangingPunct="1"/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39012D29-C43F-413F-8730-0F587655B83C}" type="slidenum">
              <a:rPr lang="ru-RU" smtClean="0">
                <a:latin typeface="Times New Roman" pitchFamily="18" charset="0"/>
                <a:cs typeface="Arial" charset="0"/>
              </a:rPr>
              <a:pPr/>
              <a:t>15</a:t>
            </a:fld>
            <a:endParaRPr lang="ru-RU" smtClean="0">
              <a:latin typeface="Times New Roman" pitchFamily="18" charset="0"/>
              <a:cs typeface="Arial" charset="0"/>
            </a:endParaRPr>
          </a:p>
        </p:txBody>
      </p:sp>
      <p:sp>
        <p:nvSpPr>
          <p:cNvPr id="440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1937" cy="400526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440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5200" cy="4808537"/>
          </a:xfrm>
          <a:noFill/>
          <a:ln/>
        </p:spPr>
        <p:txBody>
          <a:bodyPr wrap="none" anchor="ctr"/>
          <a:lstStyle/>
          <a:p>
            <a:pPr eaLnBrk="1" hangingPunct="1"/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D49127F5-F4CC-4C84-B8DB-1ADF6CEA51DB}" type="slidenum">
              <a:rPr lang="ru-RU" smtClean="0">
                <a:latin typeface="Times New Roman" pitchFamily="18" charset="0"/>
                <a:cs typeface="Arial" charset="0"/>
              </a:rPr>
              <a:pPr/>
              <a:t>16</a:t>
            </a:fld>
            <a:endParaRPr lang="ru-RU" smtClean="0">
              <a:latin typeface="Times New Roman" pitchFamily="18" charset="0"/>
              <a:cs typeface="Arial" charset="0"/>
            </a:endParaRPr>
          </a:p>
        </p:txBody>
      </p:sp>
      <p:sp>
        <p:nvSpPr>
          <p:cNvPr id="4608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1937" cy="400526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4608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5200" cy="4808537"/>
          </a:xfrm>
          <a:noFill/>
          <a:ln/>
        </p:spPr>
        <p:txBody>
          <a:bodyPr wrap="none" anchor="ctr"/>
          <a:lstStyle/>
          <a:p>
            <a:pPr eaLnBrk="1" hangingPunct="1"/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4E98EE31-EBBA-4F75-87E9-3D57774C2E5E}" type="slidenum">
              <a:rPr lang="ru-RU" smtClean="0">
                <a:latin typeface="Times New Roman" pitchFamily="18" charset="0"/>
                <a:cs typeface="Arial" charset="0"/>
              </a:rPr>
              <a:pPr/>
              <a:t>17</a:t>
            </a:fld>
            <a:endParaRPr lang="ru-RU" smtClean="0">
              <a:latin typeface="Times New Roman" pitchFamily="18" charset="0"/>
              <a:cs typeface="Arial" charset="0"/>
            </a:endParaRPr>
          </a:p>
        </p:txBody>
      </p:sp>
      <p:sp>
        <p:nvSpPr>
          <p:cNvPr id="481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481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014787"/>
          </a:xfrm>
          <a:noFill/>
          <a:ln/>
        </p:spPr>
        <p:txBody>
          <a:bodyPr wrap="none" anchor="ctr"/>
          <a:lstStyle/>
          <a:p>
            <a:pPr eaLnBrk="1" hangingPunct="1"/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05E2D887-0D10-488D-B283-EA26AF73A4E0}" type="slidenum">
              <a:rPr lang="ru-RU" smtClean="0">
                <a:latin typeface="Times New Roman" pitchFamily="18" charset="0"/>
                <a:cs typeface="Arial" charset="0"/>
              </a:rPr>
              <a:pPr/>
              <a:t>18</a:t>
            </a:fld>
            <a:endParaRPr lang="ru-RU" smtClean="0">
              <a:latin typeface="Times New Roman" pitchFamily="18" charset="0"/>
              <a:cs typeface="Arial" charset="0"/>
            </a:endParaRPr>
          </a:p>
        </p:txBody>
      </p:sp>
      <p:sp>
        <p:nvSpPr>
          <p:cNvPr id="5017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1937" cy="400526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5018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5200" cy="4808537"/>
          </a:xfrm>
          <a:noFill/>
          <a:ln/>
        </p:spPr>
        <p:txBody>
          <a:bodyPr wrap="none" anchor="ctr"/>
          <a:lstStyle/>
          <a:p>
            <a:pPr eaLnBrk="1" hangingPunct="1"/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E333AE01-6051-49B8-8A80-993F401D6503}" type="slidenum">
              <a:rPr lang="ru-RU" smtClean="0">
                <a:latin typeface="Times New Roman" pitchFamily="18" charset="0"/>
                <a:cs typeface="Arial" charset="0"/>
              </a:rPr>
              <a:pPr/>
              <a:t>2</a:t>
            </a:fld>
            <a:endParaRPr lang="ru-RU" smtClean="0">
              <a:latin typeface="Times New Roman" pitchFamily="18" charset="0"/>
              <a:cs typeface="Arial" charset="0"/>
            </a:endParaRPr>
          </a:p>
        </p:txBody>
      </p:sp>
      <p:sp>
        <p:nvSpPr>
          <p:cNvPr id="1741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741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014787"/>
          </a:xfrm>
          <a:noFill/>
          <a:ln/>
        </p:spPr>
        <p:txBody>
          <a:bodyPr wrap="none" anchor="ctr"/>
          <a:lstStyle/>
          <a:p>
            <a:pPr eaLnBrk="1" hangingPunct="1"/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405ED0E5-298E-4DEF-998D-1C10496393F3}" type="slidenum">
              <a:rPr lang="ru-RU" smtClean="0">
                <a:latin typeface="Times New Roman" pitchFamily="18" charset="0"/>
                <a:cs typeface="Arial" charset="0"/>
              </a:rPr>
              <a:pPr/>
              <a:t>3</a:t>
            </a:fld>
            <a:endParaRPr lang="ru-RU" smtClean="0">
              <a:latin typeface="Times New Roman" pitchFamily="18" charset="0"/>
              <a:cs typeface="Arial" charset="0"/>
            </a:endParaRPr>
          </a:p>
        </p:txBody>
      </p:sp>
      <p:sp>
        <p:nvSpPr>
          <p:cNvPr id="1945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946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014787"/>
          </a:xfrm>
          <a:noFill/>
          <a:ln/>
        </p:spPr>
        <p:txBody>
          <a:bodyPr wrap="none" anchor="ctr"/>
          <a:lstStyle/>
          <a:p>
            <a:pPr eaLnBrk="1" hangingPunct="1"/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CFEF37F2-94C1-4BAB-AAF8-202C8B7E99EE}" type="slidenum">
              <a:rPr lang="ru-RU" smtClean="0">
                <a:latin typeface="Times New Roman" pitchFamily="18" charset="0"/>
                <a:cs typeface="Arial" charset="0"/>
              </a:rPr>
              <a:pPr/>
              <a:t>4</a:t>
            </a:fld>
            <a:endParaRPr lang="ru-RU" smtClean="0">
              <a:latin typeface="Times New Roman" pitchFamily="18" charset="0"/>
              <a:cs typeface="Arial" charset="0"/>
            </a:endParaRPr>
          </a:p>
        </p:txBody>
      </p:sp>
      <p:sp>
        <p:nvSpPr>
          <p:cNvPr id="2150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3525" cy="400685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150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6788" cy="4014787"/>
          </a:xfrm>
          <a:noFill/>
          <a:ln/>
        </p:spPr>
        <p:txBody>
          <a:bodyPr wrap="none" anchor="ctr"/>
          <a:lstStyle/>
          <a:p>
            <a:pPr eaLnBrk="1" hangingPunct="1"/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2244A05-F898-4F04-B0CD-DE97095836A7}" type="slidenum">
              <a:rPr lang="ru-RU" smtClean="0">
                <a:latin typeface="Times New Roman" pitchFamily="18" charset="0"/>
                <a:cs typeface="Arial" charset="0"/>
              </a:rPr>
              <a:pPr/>
              <a:t>5</a:t>
            </a:fld>
            <a:endParaRPr lang="ru-RU" smtClean="0">
              <a:latin typeface="Times New Roman" pitchFamily="18" charset="0"/>
              <a:cs typeface="Arial" charset="0"/>
            </a:endParaRPr>
          </a:p>
        </p:txBody>
      </p:sp>
      <p:sp>
        <p:nvSpPr>
          <p:cNvPr id="2355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355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014787"/>
          </a:xfrm>
          <a:noFill/>
          <a:ln/>
        </p:spPr>
        <p:txBody>
          <a:bodyPr wrap="none" anchor="ctr"/>
          <a:lstStyle/>
          <a:p>
            <a:pPr eaLnBrk="1" hangingPunct="1"/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15AB9E70-7536-4D74-8ED9-BE4F34CD0628}" type="slidenum">
              <a:rPr lang="ru-RU" smtClean="0">
                <a:latin typeface="Times New Roman" pitchFamily="18" charset="0"/>
                <a:cs typeface="Arial" charset="0"/>
              </a:rPr>
              <a:pPr/>
              <a:t>6</a:t>
            </a:fld>
            <a:endParaRPr lang="ru-RU" smtClean="0">
              <a:latin typeface="Times New Roman" pitchFamily="18" charset="0"/>
              <a:cs typeface="Arial" charset="0"/>
            </a:endParaRPr>
          </a:p>
        </p:txBody>
      </p:sp>
      <p:sp>
        <p:nvSpPr>
          <p:cNvPr id="2560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560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014787"/>
          </a:xfrm>
          <a:noFill/>
          <a:ln/>
        </p:spPr>
        <p:txBody>
          <a:bodyPr wrap="none" anchor="ctr"/>
          <a:lstStyle/>
          <a:p>
            <a:pPr eaLnBrk="1" hangingPunct="1"/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E3816885-20D9-42E4-9EDA-CF628C93FECA}" type="slidenum">
              <a:rPr lang="ru-RU" smtClean="0">
                <a:latin typeface="Times New Roman" pitchFamily="18" charset="0"/>
                <a:cs typeface="Arial" charset="0"/>
              </a:rPr>
              <a:pPr/>
              <a:t>7</a:t>
            </a:fld>
            <a:endParaRPr lang="ru-RU" smtClean="0">
              <a:latin typeface="Times New Roman" pitchFamily="18" charset="0"/>
              <a:cs typeface="Arial" charset="0"/>
            </a:endParaRPr>
          </a:p>
        </p:txBody>
      </p:sp>
      <p:sp>
        <p:nvSpPr>
          <p:cNvPr id="2765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3525" cy="400685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765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6788" cy="4810125"/>
          </a:xfrm>
          <a:noFill/>
          <a:ln/>
        </p:spPr>
        <p:txBody>
          <a:bodyPr wrap="none" anchor="ctr"/>
          <a:lstStyle/>
          <a:p>
            <a:pPr eaLnBrk="1" hangingPunct="1"/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A217EFD1-BD21-46C1-BDEB-3B4D3943BE04}" type="slidenum">
              <a:rPr lang="ru-RU" smtClean="0">
                <a:latin typeface="Times New Roman" pitchFamily="18" charset="0"/>
                <a:cs typeface="Arial" charset="0"/>
              </a:rPr>
              <a:pPr/>
              <a:t>8</a:t>
            </a:fld>
            <a:endParaRPr lang="ru-RU" smtClean="0">
              <a:latin typeface="Times New Roman" pitchFamily="18" charset="0"/>
              <a:cs typeface="Arial" charset="0"/>
            </a:endParaRPr>
          </a:p>
        </p:txBody>
      </p:sp>
      <p:sp>
        <p:nvSpPr>
          <p:cNvPr id="2969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3525" cy="400685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970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6788" cy="4810125"/>
          </a:xfrm>
          <a:noFill/>
          <a:ln/>
        </p:spPr>
        <p:txBody>
          <a:bodyPr wrap="none" anchor="ctr"/>
          <a:lstStyle/>
          <a:p>
            <a:pPr eaLnBrk="1" hangingPunct="1"/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2F51A84D-A7F7-4248-898F-9EE018AA61E4}" type="slidenum">
              <a:rPr lang="ru-RU" smtClean="0">
                <a:latin typeface="Times New Roman" pitchFamily="18" charset="0"/>
                <a:cs typeface="Arial" charset="0"/>
              </a:rPr>
              <a:pPr/>
              <a:t>9</a:t>
            </a:fld>
            <a:endParaRPr lang="ru-RU" smtClean="0">
              <a:latin typeface="Times New Roman" pitchFamily="18" charset="0"/>
              <a:cs typeface="Arial" charset="0"/>
            </a:endParaRPr>
          </a:p>
        </p:txBody>
      </p:sp>
      <p:sp>
        <p:nvSpPr>
          <p:cNvPr id="3174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1937" cy="400526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174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5200" cy="4808537"/>
          </a:xfrm>
          <a:noFill/>
          <a:ln/>
        </p:spPr>
        <p:txBody>
          <a:bodyPr wrap="none" anchor="ctr"/>
          <a:lstStyle/>
          <a:p>
            <a:pPr eaLnBrk="1" hangingPunct="1"/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7E7818-4801-4C62-9B69-F6B9DA75DEFE}" type="datetimeFigureOut">
              <a:rPr lang="ru-RU"/>
              <a:pPr>
                <a:defRPr/>
              </a:pPr>
              <a:t>09.11.2019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B004BA-6F4F-4BA8-B841-F01814AB7D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0602EB-C87F-4CB8-8D11-71AE64501B60}" type="datetimeFigureOut">
              <a:rPr lang="ru-RU"/>
              <a:pPr>
                <a:defRPr/>
              </a:pPr>
              <a:t>09.11.2019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0537E1-8B37-4BE7-9AAC-21C4C9A253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54CBFE-DC57-4FA4-828B-EAFB70DD2769}" type="datetimeFigureOut">
              <a:rPr lang="ru-RU"/>
              <a:pPr>
                <a:defRPr/>
              </a:pPr>
              <a:t>09.11.2019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00C391-1F48-4AE0-A439-C67FBE5B91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E73B78-0B30-4220-B1F2-49CF1337AEC8}" type="datetimeFigureOut">
              <a:rPr lang="ru-RU"/>
              <a:pPr>
                <a:defRPr/>
              </a:pPr>
              <a:t>09.11.2019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0E996D-8019-426C-B023-56A592CFE1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699372-2C87-4820-821E-A197913A03F1}" type="datetimeFigureOut">
              <a:rPr lang="ru-RU"/>
              <a:pPr>
                <a:defRPr/>
              </a:pPr>
              <a:t>09.11.2019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8861C1-E31F-4779-A44C-878E7EC12E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0DC5F4-B47B-46F6-A7C4-B7DC394F14C9}" type="datetimeFigureOut">
              <a:rPr lang="ru-RU"/>
              <a:pPr>
                <a:defRPr/>
              </a:pPr>
              <a:t>09.11.2019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BF69E4-F7A5-42A5-B40D-E57C5B5AB5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E300EC-0807-464F-ACA1-DE7CD08D79D0}" type="datetimeFigureOut">
              <a:rPr lang="ru-RU"/>
              <a:pPr>
                <a:defRPr/>
              </a:pPr>
              <a:t>09.11.2019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5B11C4-A675-4F39-8989-6520BCFB23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8890C7-6BB0-492B-8018-A2D9E16CB5A1}" type="datetimeFigureOut">
              <a:rPr lang="ru-RU"/>
              <a:pPr>
                <a:defRPr/>
              </a:pPr>
              <a:t>09.11.2019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6943D4-D36C-4144-B8E9-22E55140CA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754A2A-F38A-41BE-98F5-4EA8A0AC7E0D}" type="datetimeFigureOut">
              <a:rPr lang="ru-RU"/>
              <a:pPr>
                <a:defRPr/>
              </a:pPr>
              <a:t>09.11.2019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A79C7F-FF61-40C5-8E56-15A8D9A3E7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20976F-E71F-4C8D-BF14-14F20F9966BB}" type="datetimeFigureOut">
              <a:rPr lang="ru-RU"/>
              <a:pPr>
                <a:defRPr/>
              </a:pPr>
              <a:t>09.11.2019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E741A6-5062-4C03-A9D4-9B71818F8E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F76B8E-E97B-48FD-9971-AE09E1364DA9}" type="datetimeFigureOut">
              <a:rPr lang="ru-RU"/>
              <a:pPr>
                <a:defRPr/>
              </a:pPr>
              <a:t>09.11.2019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A469AA-05CB-4CD5-B883-2716F48786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2F4474"/>
            </a:gs>
            <a:gs pos="100000">
              <a:srgbClr val="6694FA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63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fld id="{F528CDE9-07DE-4D5D-A29C-043A89C64CF7}" type="datetimeFigureOut">
              <a:rPr lang="ru-RU"/>
              <a:pPr>
                <a:defRPr/>
              </a:pPr>
              <a:t>09.11.2019</a:t>
            </a:fld>
            <a:endParaRPr lang="ru-RU"/>
          </a:p>
        </p:txBody>
      </p:sp>
      <p:sp>
        <p:nvSpPr>
          <p:cNvPr id="563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63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FA3AB042-083A-4532-821E-13ABBB4C6B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250825" y="0"/>
            <a:ext cx="8108950" cy="2805113"/>
          </a:xfrm>
        </p:spPr>
        <p:txBody>
          <a:bodyPr lIns="90000" tIns="45000" rIns="90000" bIns="45000" anchor="t"/>
          <a:lstStyle/>
          <a:p>
            <a:pPr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smtClean="0">
                <a:solidFill>
                  <a:srgbClr val="0033CC"/>
                </a:solidFill>
                <a:latin typeface="Georgia" pitchFamily="18" charset="0"/>
              </a:rPr>
              <a:t/>
            </a:r>
            <a:br>
              <a:rPr lang="ru-RU" sz="3600" smtClean="0">
                <a:solidFill>
                  <a:srgbClr val="0033CC"/>
                </a:solidFill>
                <a:latin typeface="Georgia" pitchFamily="18" charset="0"/>
              </a:rPr>
            </a:br>
            <a:r>
              <a:rPr lang="ru-RU" sz="3600" smtClean="0">
                <a:solidFill>
                  <a:schemeClr val="tx1"/>
                </a:solidFill>
                <a:latin typeface="Georgia" pitchFamily="18" charset="0"/>
              </a:rPr>
              <a:t>«</a:t>
            </a:r>
            <a:r>
              <a:rPr lang="ru-RU" sz="3600" i="1" smtClean="0">
                <a:solidFill>
                  <a:schemeClr val="tx1"/>
                </a:solidFill>
                <a:latin typeface="Georgia" pitchFamily="18" charset="0"/>
              </a:rPr>
              <a:t>Театрализованная деятельность как средство развития  речи  младших дошкольников»</a:t>
            </a:r>
            <a:endParaRPr lang="ru-RU" sz="1800" i="1" smtClean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4859338" y="5229225"/>
            <a:ext cx="4135437" cy="1944688"/>
          </a:xfrm>
        </p:spPr>
        <p:txBody>
          <a:bodyPr lIns="90000" tIns="45000" rIns="90000" bIns="45000"/>
          <a:lstStyle/>
          <a:p>
            <a:pPr indent="-339725" algn="ctr" eaLnBrk="1" hangingPunct="1">
              <a:lnSpc>
                <a:spcPct val="90000"/>
              </a:lnSpc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200" smtClean="0">
              <a:solidFill>
                <a:srgbClr val="FF0066"/>
              </a:solidFill>
              <a:latin typeface="Georgia" pitchFamily="18" charset="0"/>
            </a:endParaRPr>
          </a:p>
          <a:p>
            <a:pPr indent="-339725" algn="ctr" eaLnBrk="1" hangingPunct="1">
              <a:lnSpc>
                <a:spcPct val="90000"/>
              </a:lnSpc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200" smtClean="0"/>
              <a:t>Воспитатель д\сад «Ручеек»</a:t>
            </a:r>
          </a:p>
          <a:p>
            <a:pPr indent="-339725" algn="ctr" eaLnBrk="1" hangingPunct="1">
              <a:lnSpc>
                <a:spcPct val="90000"/>
              </a:lnSpc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200" smtClean="0"/>
              <a:t>Дерендеева Ирина Михайловна</a:t>
            </a:r>
          </a:p>
        </p:txBody>
      </p:sp>
      <p:pic>
        <p:nvPicPr>
          <p:cNvPr id="14339" name="Picture 5" descr="SDC1017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613" y="2205038"/>
            <a:ext cx="5111750" cy="316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 Box 1"/>
          <p:cNvSpPr txBox="1">
            <a:spLocks noChangeArrowheads="1"/>
          </p:cNvSpPr>
          <p:nvPr/>
        </p:nvSpPr>
        <p:spPr bwMode="auto">
          <a:xfrm>
            <a:off x="442913" y="103188"/>
            <a:ext cx="8242300" cy="13255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 hangingPunct="0">
              <a:lnSpc>
                <a:spcPct val="90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400" b="1">
                <a:solidFill>
                  <a:srgbClr val="0000CC"/>
                </a:solidFill>
                <a:latin typeface="Georgia" pitchFamily="18" charset="0"/>
              </a:rPr>
              <a:t>Театр  на фартуках</a:t>
            </a:r>
          </a:p>
        </p:txBody>
      </p:sp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4037013" cy="4329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marL="339725" indent="-339725" hangingPunct="0">
              <a:spcBef>
                <a:spcPts val="638"/>
              </a:spcBef>
              <a:buClr>
                <a:srgbClr val="000000"/>
              </a:buClr>
              <a:buSzPct val="45000"/>
              <a:buFont typeface="Wingdings 2" pitchFamily="18" charset="2"/>
              <a:buChar char="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</a:pPr>
            <a:r>
              <a:rPr lang="ru-RU" sz="2400" b="1">
                <a:solidFill>
                  <a:srgbClr val="000000"/>
                </a:solidFill>
                <a:latin typeface="Century" pitchFamily="18" charset="0"/>
              </a:rPr>
              <a:t>Развивает творческие способности;</a:t>
            </a:r>
            <a:r>
              <a:rPr lang="ru-RU" sz="2400">
                <a:solidFill>
                  <a:schemeClr val="bg1"/>
                </a:solidFill>
                <a:latin typeface="Century" pitchFamily="18" charset="0"/>
              </a:rPr>
              <a:t> </a:t>
            </a:r>
            <a:endParaRPr lang="ru-RU" sz="2400" b="1">
              <a:solidFill>
                <a:srgbClr val="000000"/>
              </a:solidFill>
              <a:latin typeface="Century" pitchFamily="18" charset="0"/>
            </a:endParaRPr>
          </a:p>
          <a:p>
            <a:pPr marL="339725" indent="-339725" hangingPunct="0">
              <a:spcBef>
                <a:spcPts val="638"/>
              </a:spcBef>
              <a:buClr>
                <a:srgbClr val="000000"/>
              </a:buClr>
              <a:buSzPct val="45000"/>
              <a:buFont typeface="Wingdings 2" pitchFamily="18" charset="2"/>
              <a:buChar char="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</a:pPr>
            <a:r>
              <a:rPr lang="ru-RU" sz="2400" b="1">
                <a:latin typeface="Century" pitchFamily="18" charset="0"/>
              </a:rPr>
              <a:t>Формирует  умения устанавливать речевые взаимодействия, грамотно строить и высказывать свои мысли, поддерживать диалог.</a:t>
            </a:r>
          </a:p>
        </p:txBody>
      </p:sp>
      <p:pic>
        <p:nvPicPr>
          <p:cNvPr id="32771" name="Picture 2" descr="C:\Users\Татьяна\Desktop\флешка\ФОТКИ ЗАНЯТИЙ\фото мама\DSCF413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1714500"/>
            <a:ext cx="4000500" cy="329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 Box 1"/>
          <p:cNvSpPr txBox="1">
            <a:spLocks noChangeArrowheads="1"/>
          </p:cNvSpPr>
          <p:nvPr/>
        </p:nvSpPr>
        <p:spPr bwMode="auto">
          <a:xfrm>
            <a:off x="179388" y="1700213"/>
            <a:ext cx="4100512" cy="42148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marL="342900" indent="-339725" hangingPunct="0">
              <a:spcBef>
                <a:spcPts val="638"/>
              </a:spcBef>
              <a:buSzPct val="100000"/>
              <a:buFont typeface="Wingdings" pitchFamily="2" charset="2"/>
              <a:buChar char="v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>
                <a:solidFill>
                  <a:srgbClr val="000066"/>
                </a:solidFill>
                <a:latin typeface="Verdana" pitchFamily="34" charset="0"/>
              </a:rPr>
              <a:t>   </a:t>
            </a:r>
            <a:r>
              <a:rPr lang="ru-RU" sz="2400" b="1">
                <a:solidFill>
                  <a:srgbClr val="000000"/>
                </a:solidFill>
                <a:latin typeface="Georgia" pitchFamily="18" charset="0"/>
              </a:rPr>
              <a:t>Действуя с различными крышками, у ребенка развивается мелкая моторика рук, что способствует более успешному и эффективному развитию речи.</a:t>
            </a:r>
          </a:p>
          <a:p>
            <a:pPr marL="342900" indent="-339725" hangingPunct="0">
              <a:spcBef>
                <a:spcPts val="638"/>
              </a:spcBef>
              <a:buSzPct val="100000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>
              <a:solidFill>
                <a:srgbClr val="000000"/>
              </a:solidFill>
              <a:latin typeface="Georgia" pitchFamily="18" charset="0"/>
            </a:endParaRPr>
          </a:p>
        </p:txBody>
      </p:sp>
      <p:pic>
        <p:nvPicPr>
          <p:cNvPr id="34818" name="Picture 2" descr="C:\Users\Татьяна\Desktop\флешка\ФОТКИ ЗАНЯТИЙ\фото мама\DSCF4120.JPG"/>
          <p:cNvPicPr>
            <a:picLocks noChangeAspect="1" noChangeArrowheads="1"/>
          </p:cNvPicPr>
          <p:nvPr/>
        </p:nvPicPr>
        <p:blipFill>
          <a:blip r:embed="rId3"/>
          <a:srcRect l="14035" t="17999" r="7018" b="25999"/>
          <a:stretch>
            <a:fillRect/>
          </a:stretch>
        </p:blipFill>
        <p:spPr bwMode="auto">
          <a:xfrm>
            <a:off x="4357688" y="1714500"/>
            <a:ext cx="4429125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Заголовок 5"/>
          <p:cNvSpPr>
            <a:spLocks noGrp="1"/>
          </p:cNvSpPr>
          <p:nvPr>
            <p:ph type="title" idx="4294967295"/>
          </p:nvPr>
        </p:nvSpPr>
        <p:spPr>
          <a:xfrm>
            <a:off x="442913" y="103188"/>
            <a:ext cx="8239125" cy="1111250"/>
          </a:xfrm>
        </p:spPr>
        <p:txBody>
          <a:bodyPr lIns="90000" tIns="45000" rIns="90000" bIns="45000" anchor="t"/>
          <a:lstStyle/>
          <a:p>
            <a:pPr eaLnBrk="1" hangingPunct="1"/>
            <a:r>
              <a:rPr lang="ru-RU" sz="4800" smtClean="0">
                <a:solidFill>
                  <a:schemeClr val="tx1"/>
                </a:solidFill>
                <a:latin typeface="Century" pitchFamily="18" charset="0"/>
              </a:rPr>
              <a:t>           </a:t>
            </a:r>
            <a:r>
              <a:rPr lang="ru-RU" sz="5400" b="1" smtClean="0">
                <a:solidFill>
                  <a:schemeClr val="accent2"/>
                </a:solidFill>
                <a:latin typeface="Century" pitchFamily="18" charset="0"/>
              </a:rPr>
              <a:t>Театр на крышках</a:t>
            </a:r>
            <a:endParaRPr lang="ru-RU" sz="4800" b="1" smtClean="0">
              <a:solidFill>
                <a:schemeClr val="accent2"/>
              </a:solidFill>
              <a:latin typeface="Century" pitchFamily="18" charset="0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 Box 3"/>
          <p:cNvSpPr txBox="1">
            <a:spLocks noChangeArrowheads="1"/>
          </p:cNvSpPr>
          <p:nvPr/>
        </p:nvSpPr>
        <p:spPr bwMode="auto">
          <a:xfrm>
            <a:off x="428625" y="142875"/>
            <a:ext cx="8258175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 hangingPunct="0">
              <a:lnSpc>
                <a:spcPct val="90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400" b="1">
                <a:solidFill>
                  <a:srgbClr val="0000CC"/>
                </a:solidFill>
                <a:latin typeface="Georgia" pitchFamily="18" charset="0"/>
              </a:rPr>
              <a:t>Вязаный театр</a:t>
            </a:r>
          </a:p>
        </p:txBody>
      </p:sp>
      <p:sp>
        <p:nvSpPr>
          <p:cNvPr id="36866" name="Text Box 4"/>
          <p:cNvSpPr txBox="1">
            <a:spLocks noChangeArrowheads="1"/>
          </p:cNvSpPr>
          <p:nvPr/>
        </p:nvSpPr>
        <p:spPr bwMode="auto">
          <a:xfrm>
            <a:off x="179388" y="908050"/>
            <a:ext cx="4316412" cy="57975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marL="339725" indent="-339725" hangingPunct="0">
              <a:spcBef>
                <a:spcPts val="638"/>
              </a:spcBef>
              <a:buClr>
                <a:srgbClr val="000000"/>
              </a:buClr>
              <a:buSzPct val="45000"/>
              <a:buFont typeface="Wingdings" pitchFamily="2" charset="2"/>
              <a:buChar char="v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ru-RU" sz="2800" b="1">
                <a:solidFill>
                  <a:srgbClr val="000000"/>
                </a:solidFill>
                <a:latin typeface="Century" pitchFamily="18" charset="0"/>
              </a:rPr>
              <a:t>Развивает моторно-двигательную, зрительную, слуховую координацию;</a:t>
            </a:r>
          </a:p>
          <a:p>
            <a:pPr marL="339725" indent="-339725" hangingPunct="0">
              <a:spcBef>
                <a:spcPts val="638"/>
              </a:spcBef>
              <a:buClr>
                <a:srgbClr val="000000"/>
              </a:buClr>
              <a:buSzPct val="45000"/>
              <a:buFont typeface="Wingdings" pitchFamily="2" charset="2"/>
              <a:buChar char="v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ru-RU" sz="2800" b="1">
                <a:solidFill>
                  <a:srgbClr val="000000"/>
                </a:solidFill>
                <a:latin typeface="Century" pitchFamily="18" charset="0"/>
              </a:rPr>
              <a:t>Формирует творческие способности, артистизм;</a:t>
            </a:r>
          </a:p>
          <a:p>
            <a:pPr marL="339725" indent="-339725" hangingPunct="0">
              <a:spcBef>
                <a:spcPts val="638"/>
              </a:spcBef>
              <a:buClr>
                <a:srgbClr val="000000"/>
              </a:buClr>
              <a:buSzPct val="45000"/>
              <a:buFont typeface="Wingdings" pitchFamily="2" charset="2"/>
              <a:buChar char="v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ru-RU" sz="2800" b="1">
                <a:solidFill>
                  <a:srgbClr val="000000"/>
                </a:solidFill>
                <a:latin typeface="Century" pitchFamily="18" charset="0"/>
              </a:rPr>
              <a:t>Обогащает пассивный и активный словарь</a:t>
            </a:r>
          </a:p>
        </p:txBody>
      </p:sp>
      <p:pic>
        <p:nvPicPr>
          <p:cNvPr id="36867" name="Picture 2" descr="C:\Users\Татьяна\Desktop\12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50" y="2286000"/>
            <a:ext cx="4576763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 Box 1"/>
          <p:cNvSpPr txBox="1">
            <a:spLocks noChangeArrowheads="1"/>
          </p:cNvSpPr>
          <p:nvPr/>
        </p:nvSpPr>
        <p:spPr bwMode="auto">
          <a:xfrm>
            <a:off x="442913" y="103188"/>
            <a:ext cx="8243887" cy="11874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 hangingPunct="0">
              <a:lnSpc>
                <a:spcPct val="90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000" b="1">
                <a:solidFill>
                  <a:srgbClr val="0000CC"/>
                </a:solidFill>
                <a:latin typeface="Georgia" pitchFamily="18" charset="0"/>
              </a:rPr>
              <a:t>Конусный, настольный театр</a:t>
            </a:r>
          </a:p>
        </p:txBody>
      </p:sp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250825" y="1430338"/>
            <a:ext cx="4038600" cy="54276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marL="339725" indent="-339725" hangingPunct="0">
              <a:spcBef>
                <a:spcPts val="638"/>
              </a:spcBef>
              <a:buClr>
                <a:srgbClr val="000000"/>
              </a:buClr>
              <a:buSzPct val="45000"/>
              <a:buFont typeface="Wingdings 2" pitchFamily="18" charset="2"/>
              <a:buChar char="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ru-RU" sz="2000" b="1">
                <a:solidFill>
                  <a:srgbClr val="000000"/>
                </a:solidFill>
                <a:latin typeface="Georgia" pitchFamily="18" charset="0"/>
              </a:rPr>
              <a:t>Сопровождать движения пальцев речью;</a:t>
            </a:r>
          </a:p>
          <a:p>
            <a:pPr marL="339725" indent="-339725" hangingPunct="0">
              <a:spcBef>
                <a:spcPts val="638"/>
              </a:spcBef>
              <a:buClr>
                <a:srgbClr val="000000"/>
              </a:buClr>
              <a:buSzPct val="45000"/>
              <a:buFont typeface="Wingdings" pitchFamily="2" charset="2"/>
              <a:buChar char="v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ru-RU" sz="2000" b="1">
                <a:solidFill>
                  <a:srgbClr val="000000"/>
                </a:solidFill>
                <a:latin typeface="Georgia" pitchFamily="18" charset="0"/>
              </a:rPr>
              <a:t>Помогает учить детей координировать движения рук и глаз;</a:t>
            </a:r>
          </a:p>
          <a:p>
            <a:pPr marL="339725" indent="-339725" hangingPunct="0">
              <a:spcBef>
                <a:spcPts val="638"/>
              </a:spcBef>
              <a:buClr>
                <a:srgbClr val="000000"/>
              </a:buClr>
              <a:buSzPct val="45000"/>
              <a:buFont typeface="Wingdings 2" pitchFamily="18" charset="2"/>
              <a:buChar char="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ru-RU" sz="2000" b="1">
                <a:solidFill>
                  <a:srgbClr val="000000"/>
                </a:solidFill>
                <a:latin typeface="Georgia" pitchFamily="18" charset="0"/>
              </a:rPr>
              <a:t>Побуждает выражать свои эмоции посредством мимики и речи.</a:t>
            </a:r>
          </a:p>
        </p:txBody>
      </p:sp>
      <p:pic>
        <p:nvPicPr>
          <p:cNvPr id="38915" name="Picture 6" descr="C:\Users\Татьяна\Desktop\флешка\ФОТКИ ЗАНЯТИЙ\фото мама\DSCF4126.JPG"/>
          <p:cNvPicPr>
            <a:picLocks noChangeAspect="1" noChangeArrowheads="1"/>
          </p:cNvPicPr>
          <p:nvPr/>
        </p:nvPicPr>
        <p:blipFill>
          <a:blip r:embed="rId3"/>
          <a:srcRect l="24590" t="10526" r="26230" b="14035"/>
          <a:stretch>
            <a:fillRect/>
          </a:stretch>
        </p:blipFill>
        <p:spPr bwMode="auto">
          <a:xfrm>
            <a:off x="4286250" y="1571625"/>
            <a:ext cx="4481513" cy="486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 Box 1"/>
          <p:cNvSpPr txBox="1">
            <a:spLocks noChangeArrowheads="1"/>
          </p:cNvSpPr>
          <p:nvPr/>
        </p:nvSpPr>
        <p:spPr bwMode="auto">
          <a:xfrm>
            <a:off x="442913" y="103188"/>
            <a:ext cx="8243887" cy="8778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 hangingPunct="0">
              <a:lnSpc>
                <a:spcPct val="90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400" b="1">
                <a:solidFill>
                  <a:srgbClr val="0000CC"/>
                </a:solidFill>
                <a:latin typeface="Georgia" pitchFamily="18" charset="0"/>
              </a:rPr>
              <a:t>Театр на ложках</a:t>
            </a:r>
          </a:p>
        </p:txBody>
      </p:sp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357188" y="714375"/>
            <a:ext cx="4038600" cy="45926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marL="339725" indent="-339725" hangingPunct="0">
              <a:spcBef>
                <a:spcPts val="638"/>
              </a:spcBef>
              <a:buClr>
                <a:srgbClr val="000000"/>
              </a:buClr>
              <a:buSzPct val="45000"/>
              <a:buFont typeface="Wingdings 2" pitchFamily="18" charset="2"/>
              <a:buChar char="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endParaRPr lang="ru-RU" sz="2400" b="1">
              <a:solidFill>
                <a:srgbClr val="000000"/>
              </a:solidFill>
              <a:latin typeface="Georgia" pitchFamily="18" charset="0"/>
            </a:endParaRPr>
          </a:p>
        </p:txBody>
      </p:sp>
      <p:pic>
        <p:nvPicPr>
          <p:cNvPr id="40963" name="Picture 3" descr="C:\Users\Татьяна\Desktop\флешка\ФОТКИ ЗАНЯТИЙ\фото мама\DSCF4122.JPG"/>
          <p:cNvPicPr>
            <a:picLocks noChangeAspect="1" noChangeArrowheads="1"/>
          </p:cNvPicPr>
          <p:nvPr/>
        </p:nvPicPr>
        <p:blipFill>
          <a:blip r:embed="rId3"/>
          <a:srcRect l="15518" t="6578" r="15517" b="30933"/>
          <a:stretch>
            <a:fillRect/>
          </a:stretch>
        </p:blipFill>
        <p:spPr bwMode="auto">
          <a:xfrm>
            <a:off x="3786188" y="1714500"/>
            <a:ext cx="4622800" cy="392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4" name="Прямоугольник 6"/>
          <p:cNvSpPr>
            <a:spLocks noChangeArrowheads="1"/>
          </p:cNvSpPr>
          <p:nvPr/>
        </p:nvSpPr>
        <p:spPr bwMode="auto">
          <a:xfrm>
            <a:off x="395288" y="1700213"/>
            <a:ext cx="3500437" cy="480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39725" indent="-339725" hangingPunct="0">
              <a:spcBef>
                <a:spcPts val="638"/>
              </a:spcBef>
              <a:buClr>
                <a:srgbClr val="000000"/>
              </a:buClr>
              <a:buSzPct val="45000"/>
              <a:buFont typeface="Wingdings" pitchFamily="2" charset="2"/>
              <a:buChar char="v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ru-RU" sz="2800" b="1">
                <a:solidFill>
                  <a:srgbClr val="000000"/>
                </a:solidFill>
                <a:latin typeface="Georgia" pitchFamily="18" charset="0"/>
              </a:rPr>
              <a:t>Формирует творческие способности, артистизм;</a:t>
            </a:r>
          </a:p>
          <a:p>
            <a:pPr marL="339725" indent="-339725" hangingPunct="0">
              <a:spcBef>
                <a:spcPts val="638"/>
              </a:spcBef>
              <a:buClr>
                <a:srgbClr val="000000"/>
              </a:buClr>
              <a:buSzPct val="45000"/>
              <a:buFont typeface="Wingdings" pitchFamily="2" charset="2"/>
              <a:buChar char="v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ru-RU" sz="2800" b="1">
                <a:solidFill>
                  <a:srgbClr val="000000"/>
                </a:solidFill>
                <a:latin typeface="Georgia" pitchFamily="18" charset="0"/>
              </a:rPr>
              <a:t>Обогащает пассивный и активный словарь</a:t>
            </a:r>
          </a:p>
          <a:p>
            <a:pPr marL="339725" indent="-339725" hangingPunct="0">
              <a:spcBef>
                <a:spcPts val="638"/>
              </a:spcBef>
              <a:buClr>
                <a:srgbClr val="000000"/>
              </a:buClr>
              <a:buSzPct val="45000"/>
              <a:buFont typeface="Wingdings 2" pitchFamily="18" charset="2"/>
              <a:buChar char="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endParaRPr lang="ru-RU" sz="2800" b="1">
              <a:solidFill>
                <a:srgbClr val="000000"/>
              </a:solidFill>
              <a:latin typeface="Georgia" pitchFamily="18" charset="0"/>
            </a:endParaRPr>
          </a:p>
          <a:p>
            <a:pPr marL="339725" indent="-339725" hangingPunct="0">
              <a:spcBef>
                <a:spcPts val="638"/>
              </a:spcBef>
              <a:buClr>
                <a:srgbClr val="000000"/>
              </a:buClr>
              <a:buSzPct val="45000"/>
              <a:buFont typeface="Wingdings 2" pitchFamily="18" charset="2"/>
              <a:buChar char="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endParaRPr lang="ru-RU" b="1">
              <a:solidFill>
                <a:srgbClr val="000000"/>
              </a:solidFill>
              <a:latin typeface="Georgia" pitchFamily="18" charset="0"/>
            </a:endParaRPr>
          </a:p>
          <a:p>
            <a:pPr marL="339725" indent="-339725" hangingPunct="0">
              <a:spcBef>
                <a:spcPts val="638"/>
              </a:spcBef>
              <a:buClr>
                <a:srgbClr val="000000"/>
              </a:buClr>
              <a:buSzPct val="45000"/>
              <a:buFont typeface="Wingdings 2" pitchFamily="18" charset="2"/>
              <a:buChar char="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endParaRPr lang="ru-RU" b="1">
              <a:solidFill>
                <a:srgbClr val="0000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1600" decel="1000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1600" decel="100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-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1600" decel="100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" dur="1600" decel="100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1" dur="400" ac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400" ac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7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5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6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7" dur="2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" dur="2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 Box 1"/>
          <p:cNvSpPr txBox="1">
            <a:spLocks noChangeArrowheads="1"/>
          </p:cNvSpPr>
          <p:nvPr/>
        </p:nvSpPr>
        <p:spPr bwMode="auto">
          <a:xfrm>
            <a:off x="428625" y="571500"/>
            <a:ext cx="8243888" cy="428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 hangingPunct="0">
              <a:lnSpc>
                <a:spcPct val="90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400" b="1">
                <a:solidFill>
                  <a:srgbClr val="0000CC"/>
                </a:solidFill>
                <a:latin typeface="Georgia" pitchFamily="18" charset="0"/>
              </a:rPr>
              <a:t>Театр на прищепках </a:t>
            </a:r>
          </a:p>
        </p:txBody>
      </p:sp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428625" y="1857375"/>
            <a:ext cx="4038600" cy="33575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marL="342900" indent="-339725" hangingPunct="0">
              <a:spcBef>
                <a:spcPts val="638"/>
              </a:spcBef>
              <a:buSzPct val="100000"/>
              <a:buFont typeface="Wingdings" pitchFamily="2" charset="2"/>
              <a:buChar char="v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b="1">
                <a:latin typeface="Century" pitchFamily="18" charset="0"/>
              </a:rPr>
              <a:t>Развитие творческих способностей;</a:t>
            </a:r>
          </a:p>
          <a:p>
            <a:pPr marL="342900" indent="-339725" hangingPunct="0">
              <a:spcBef>
                <a:spcPts val="638"/>
              </a:spcBef>
              <a:buSzPct val="100000"/>
              <a:buFont typeface="Wingdings" pitchFamily="2" charset="2"/>
              <a:buChar char="v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b="1">
                <a:latin typeface="Century" pitchFamily="18" charset="0"/>
              </a:rPr>
              <a:t>Развитие игрового поведения; </a:t>
            </a:r>
          </a:p>
          <a:p>
            <a:pPr marL="342900" indent="-339725" hangingPunct="0">
              <a:spcBef>
                <a:spcPts val="638"/>
              </a:spcBef>
              <a:buSzPct val="100000"/>
              <a:buFont typeface="Wingdings" pitchFamily="2" charset="2"/>
              <a:buChar char="v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b="1">
                <a:latin typeface="Century" pitchFamily="18" charset="0"/>
              </a:rPr>
              <a:t>Совершенствование интонационной выразительности речи; </a:t>
            </a:r>
          </a:p>
          <a:p>
            <a:pPr marL="342900" indent="-339725" hangingPunct="0">
              <a:spcBef>
                <a:spcPts val="638"/>
              </a:spcBef>
              <a:buSzPct val="100000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000" b="1">
              <a:latin typeface="Century" pitchFamily="18" charset="0"/>
            </a:endParaRPr>
          </a:p>
        </p:txBody>
      </p:sp>
      <p:sp>
        <p:nvSpPr>
          <p:cNvPr id="43011" name="Прямоугольник 11"/>
          <p:cNvSpPr>
            <a:spLocks noChangeArrowheads="1"/>
          </p:cNvSpPr>
          <p:nvPr/>
        </p:nvSpPr>
        <p:spPr bwMode="auto">
          <a:xfrm>
            <a:off x="-214313" y="4214813"/>
            <a:ext cx="2857501" cy="95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Wingdings" pitchFamily="2" charset="2"/>
              <a:buChar char="v"/>
            </a:pPr>
            <a:r>
              <a:rPr lang="ru-RU" sz="2000" b="1">
                <a:solidFill>
                  <a:srgbClr val="000000"/>
                </a:solidFill>
                <a:latin typeface="Century" pitchFamily="18" charset="0"/>
              </a:rPr>
              <a:t>Развивается  мелкая моторика</a:t>
            </a:r>
            <a:r>
              <a:rPr lang="ru-RU">
                <a:solidFill>
                  <a:srgbClr val="000000"/>
                </a:solidFill>
              </a:rPr>
              <a:t>. </a:t>
            </a:r>
          </a:p>
        </p:txBody>
      </p:sp>
      <p:sp>
        <p:nvSpPr>
          <p:cNvPr id="43012" name="Прямоугольник 12"/>
          <p:cNvSpPr>
            <a:spLocks noChangeArrowheads="1"/>
          </p:cNvSpPr>
          <p:nvPr/>
        </p:nvSpPr>
        <p:spPr bwMode="auto">
          <a:xfrm>
            <a:off x="2286000" y="3067050"/>
            <a:ext cx="457200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39725" hangingPunct="0">
              <a:spcBef>
                <a:spcPts val="638"/>
              </a:spcBef>
              <a:buSzPct val="100000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/>
              <a:t> </a:t>
            </a:r>
          </a:p>
          <a:p>
            <a:pPr marL="342900" indent="-339725" hangingPunct="0">
              <a:spcBef>
                <a:spcPts val="638"/>
              </a:spcBef>
              <a:buSzPct val="100000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/>
              <a:t> </a:t>
            </a:r>
            <a:endParaRPr lang="ru-RU">
              <a:solidFill>
                <a:schemeClr val="bg1"/>
              </a:solidFill>
            </a:endParaRPr>
          </a:p>
        </p:txBody>
      </p:sp>
      <p:pic>
        <p:nvPicPr>
          <p:cNvPr id="43013" name="Picture 5" descr="C:\Users\Татьяна\Desktop\флешка\ФОТКИ ЗАНЯТИЙ\фото мама\DSCF4115.JPG"/>
          <p:cNvPicPr>
            <a:picLocks noChangeAspect="1" noChangeArrowheads="1"/>
          </p:cNvPicPr>
          <p:nvPr/>
        </p:nvPicPr>
        <p:blipFill>
          <a:blip r:embed="rId3"/>
          <a:srcRect l="11111" t="32143" r="15556" b="28571"/>
          <a:stretch>
            <a:fillRect/>
          </a:stretch>
        </p:blipFill>
        <p:spPr bwMode="auto">
          <a:xfrm>
            <a:off x="3929063" y="2071688"/>
            <a:ext cx="4686300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 additive="repl">
                                        <p:cTn id="12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 Box 1"/>
          <p:cNvSpPr txBox="1">
            <a:spLocks noChangeArrowheads="1"/>
          </p:cNvSpPr>
          <p:nvPr/>
        </p:nvSpPr>
        <p:spPr bwMode="auto">
          <a:xfrm>
            <a:off x="442913" y="333375"/>
            <a:ext cx="8243887" cy="14065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 hangingPunct="0">
              <a:lnSpc>
                <a:spcPct val="90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>
                <a:solidFill>
                  <a:schemeClr val="accent2"/>
                </a:solidFill>
                <a:latin typeface="Georgia" pitchFamily="18" charset="0"/>
              </a:rPr>
              <a:t>Театр на стаканчиках</a:t>
            </a:r>
          </a:p>
        </p:txBody>
      </p:sp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4038600" cy="50688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marL="342900" indent="-339725" hangingPunct="0">
              <a:spcBef>
                <a:spcPts val="638"/>
              </a:spcBef>
              <a:buSzPct val="100000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>
                <a:solidFill>
                  <a:srgbClr val="000066"/>
                </a:solidFill>
                <a:latin typeface="Verdana" pitchFamily="34" charset="0"/>
              </a:rPr>
              <a:t>   </a:t>
            </a:r>
            <a:endParaRPr lang="ru-RU" sz="3600" b="1">
              <a:solidFill>
                <a:srgbClr val="000000"/>
              </a:solidFill>
              <a:latin typeface="Georgia" pitchFamily="18" charset="0"/>
            </a:endParaRPr>
          </a:p>
        </p:txBody>
      </p:sp>
      <p:pic>
        <p:nvPicPr>
          <p:cNvPr id="45059" name="Picture 2" descr="C:\Users\Татьяна\Desktop\0_6a530_7b728896_X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" y="1214438"/>
            <a:ext cx="7620000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 additive="repl">
                                        <p:cTn id="7" dur="20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" dur="2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2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179388" y="103188"/>
            <a:ext cx="8964612" cy="1571625"/>
          </a:xfrm>
        </p:spPr>
        <p:txBody>
          <a:bodyPr lIns="90000" tIns="45000" rIns="90000" bIns="45000" anchor="t"/>
          <a:lstStyle/>
          <a:p>
            <a:pPr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5400" b="1" smtClean="0">
                <a:solidFill>
                  <a:schemeClr val="bg1"/>
                </a:solidFill>
                <a:latin typeface="Georgia" pitchFamily="18" charset="0"/>
              </a:rPr>
              <a:t>Театрализованная деятельность-это…</a:t>
            </a:r>
          </a:p>
        </p:txBody>
      </p:sp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457200" y="1341438"/>
            <a:ext cx="8686800" cy="52562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hangingPunct="0">
              <a:spcBef>
                <a:spcPts val="638"/>
              </a:spcBef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400" b="1">
                <a:solidFill>
                  <a:srgbClr val="0000CC"/>
                </a:solidFill>
                <a:latin typeface="Georgia" pitchFamily="18" charset="0"/>
              </a:rPr>
              <a:t>   …не просто игра!</a:t>
            </a:r>
          </a:p>
          <a:p>
            <a:pPr hangingPunct="0">
              <a:spcBef>
                <a:spcPts val="638"/>
              </a:spcBef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400" b="1">
                <a:solidFill>
                  <a:srgbClr val="0000CC"/>
                </a:solidFill>
                <a:latin typeface="Georgia" pitchFamily="18" charset="0"/>
              </a:rPr>
              <a:t>   Это прекрасное средство для интенсивного развития речи детей, обогащения словаря, развития мышления, воображения, творческих способностей.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7" dur="5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repl">
                                        <p:cTn id="11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442913" y="103188"/>
            <a:ext cx="8240712" cy="19192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 hangingPunct="0">
              <a:lnSpc>
                <a:spcPct val="91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4400" i="1">
              <a:solidFill>
                <a:srgbClr val="2323DC"/>
              </a:solidFill>
              <a:latin typeface="Verdana" pitchFamily="34" charset="0"/>
            </a:endParaRPr>
          </a:p>
          <a:p>
            <a:pPr algn="ctr" hangingPunct="0">
              <a:lnSpc>
                <a:spcPct val="91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4400" i="1">
              <a:solidFill>
                <a:srgbClr val="2323DC"/>
              </a:solidFill>
              <a:latin typeface="Verdana" pitchFamily="34" charset="0"/>
            </a:endParaRPr>
          </a:p>
          <a:p>
            <a:pPr algn="ctr" hangingPunct="0">
              <a:lnSpc>
                <a:spcPct val="91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4400" i="1">
              <a:solidFill>
                <a:srgbClr val="2323DC"/>
              </a:solidFill>
              <a:latin typeface="Verdana" pitchFamily="34" charset="0"/>
            </a:endParaRPr>
          </a:p>
          <a:p>
            <a:pPr algn="ctr" hangingPunct="0">
              <a:lnSpc>
                <a:spcPct val="91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4400" i="1">
              <a:solidFill>
                <a:srgbClr val="2323DC"/>
              </a:solidFill>
              <a:latin typeface="Verdana" pitchFamily="34" charset="0"/>
            </a:endParaRPr>
          </a:p>
          <a:p>
            <a:pPr algn="ctr" hangingPunct="0">
              <a:lnSpc>
                <a:spcPct val="91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4400" i="1">
              <a:solidFill>
                <a:srgbClr val="2323DC"/>
              </a:solidFill>
              <a:latin typeface="Verdana" pitchFamily="34" charset="0"/>
            </a:endParaRPr>
          </a:p>
          <a:p>
            <a:pPr algn="ctr" hangingPunct="0">
              <a:lnSpc>
                <a:spcPct val="91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400" i="1">
                <a:solidFill>
                  <a:srgbClr val="2323DC"/>
                </a:solidFill>
                <a:latin typeface="Verdana" pitchFamily="34" charset="0"/>
              </a:rPr>
              <a:t>Спасибо за внимание!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2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2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 Box 1"/>
          <p:cNvSpPr txBox="1">
            <a:spLocks noChangeArrowheads="1"/>
          </p:cNvSpPr>
          <p:nvPr/>
        </p:nvSpPr>
        <p:spPr bwMode="auto">
          <a:xfrm>
            <a:off x="500063" y="1006475"/>
            <a:ext cx="7858125" cy="39766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76680" rIns="90000" bIns="45000"/>
          <a:lstStyle/>
          <a:p>
            <a:pPr algn="ctr" hangingPunct="0">
              <a:lnSpc>
                <a:spcPct val="93000"/>
              </a:lnSpc>
              <a:spcBef>
                <a:spcPts val="1200"/>
              </a:spcBef>
              <a:spcAft>
                <a:spcPts val="100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i="1"/>
              <a:t>Театр – искусство прекрасное. Оно облагораживает, воспитывает человека. Тот, кто любит театр по настоящему, всегда уносит из него запас мудрости и доброты”.</a:t>
            </a:r>
          </a:p>
          <a:p>
            <a:pPr algn="ctr" hangingPunct="0">
              <a:lnSpc>
                <a:spcPct val="93000"/>
              </a:lnSpc>
              <a:spcBef>
                <a:spcPts val="1200"/>
              </a:spcBef>
              <a:spcAft>
                <a:spcPts val="100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600" i="1"/>
          </a:p>
          <a:p>
            <a:pPr algn="r" hangingPunct="0">
              <a:lnSpc>
                <a:spcPct val="93000"/>
              </a:lnSpc>
              <a:spcBef>
                <a:spcPts val="1200"/>
              </a:spcBef>
              <a:spcAft>
                <a:spcPts val="100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i="1"/>
              <a:t>К.С.Станиславский</a:t>
            </a:r>
            <a:r>
              <a:rPr lang="ru-RU" sz="3600"/>
              <a:t>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 additive="repl">
                                        <p:cTn id="6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10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50000">
                                          <p:val>
                                            <p:strVal val="#ppt_h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" dur="10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50000">
                                          <p:val>
                                            <p:strVal val="#ppt_w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1" dur="10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1196975"/>
            <a:ext cx="7920038" cy="54308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442913" y="103188"/>
            <a:ext cx="8243887" cy="13144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52560" rIns="0" bIns="0" anchor="ctr"/>
          <a:lstStyle/>
          <a:p>
            <a:pPr marL="644525" lvl="2" indent="-644525" algn="ctr" hangingPunct="0">
              <a:lnSpc>
                <a:spcPct val="84000"/>
              </a:lnSpc>
              <a:buClr>
                <a:srgbClr val="000000"/>
              </a:buClr>
              <a:buSzPct val="45000"/>
              <a:buFont typeface="Wingdings" pitchFamily="2" charset="2"/>
              <a:buChar char=""/>
              <a:tabLst>
                <a:tab pos="644525" algn="l"/>
                <a:tab pos="1092200" algn="l"/>
                <a:tab pos="1541463" algn="l"/>
                <a:tab pos="1990725" algn="l"/>
                <a:tab pos="2439988" algn="l"/>
                <a:tab pos="2889250" algn="l"/>
                <a:tab pos="3338513" algn="l"/>
                <a:tab pos="3787775" algn="l"/>
                <a:tab pos="4237038" algn="l"/>
                <a:tab pos="4686300" algn="l"/>
                <a:tab pos="5135563" algn="l"/>
                <a:tab pos="5584825" algn="l"/>
                <a:tab pos="6034088" algn="l"/>
                <a:tab pos="6483350" algn="l"/>
                <a:tab pos="6932613" algn="l"/>
                <a:tab pos="7381875" algn="l"/>
                <a:tab pos="7831138" algn="l"/>
                <a:tab pos="8280400" algn="l"/>
                <a:tab pos="8729663" algn="l"/>
                <a:tab pos="9178925" algn="l"/>
                <a:tab pos="9628188" algn="l"/>
              </a:tabLst>
            </a:pPr>
            <a:r>
              <a:rPr lang="en-US" sz="2600" b="1"/>
              <a:t>Модель развития речевой активности дошкольников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repl">
                                        <p:cTn id="7" dur="5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63" y="4271963"/>
            <a:ext cx="5491162" cy="25860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0482" name="AutoShape 2"/>
          <p:cNvSpPr>
            <a:spLocks noChangeArrowheads="1"/>
          </p:cNvSpPr>
          <p:nvPr/>
        </p:nvSpPr>
        <p:spPr bwMode="auto">
          <a:xfrm>
            <a:off x="8001000" y="3429000"/>
            <a:ext cx="142875" cy="428625"/>
          </a:xfrm>
          <a:prstGeom prst="downArrow">
            <a:avLst>
              <a:gd name="adj1" fmla="val 50000"/>
              <a:gd name="adj2" fmla="val 75000"/>
            </a:avLst>
          </a:prstGeom>
          <a:gradFill rotWithShape="0">
            <a:gsLst>
              <a:gs pos="0">
                <a:srgbClr val="9C2F2C"/>
              </a:gs>
              <a:gs pos="100000">
                <a:srgbClr val="CE3A36"/>
              </a:gs>
            </a:gsLst>
            <a:lin ang="162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>
              <a:solidFill>
                <a:schemeClr val="bg1"/>
              </a:solidFill>
            </a:endParaRPr>
          </a:p>
        </p:txBody>
      </p:sp>
      <p:sp>
        <p:nvSpPr>
          <p:cNvPr id="20483" name="AutoShape 3"/>
          <p:cNvSpPr>
            <a:spLocks noChangeArrowheads="1"/>
          </p:cNvSpPr>
          <p:nvPr/>
        </p:nvSpPr>
        <p:spPr bwMode="auto">
          <a:xfrm>
            <a:off x="4500563" y="3429000"/>
            <a:ext cx="142875" cy="428625"/>
          </a:xfrm>
          <a:prstGeom prst="downArrow">
            <a:avLst>
              <a:gd name="adj1" fmla="val 50000"/>
              <a:gd name="adj2" fmla="val 75000"/>
            </a:avLst>
          </a:prstGeom>
          <a:gradFill rotWithShape="0">
            <a:gsLst>
              <a:gs pos="0">
                <a:srgbClr val="9C2F2C"/>
              </a:gs>
              <a:gs pos="100000">
                <a:srgbClr val="CE3A36"/>
              </a:gs>
            </a:gsLst>
            <a:lin ang="162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>
              <a:solidFill>
                <a:schemeClr val="bg1"/>
              </a:solidFill>
            </a:endParaRPr>
          </a:p>
        </p:txBody>
      </p:sp>
      <p:sp>
        <p:nvSpPr>
          <p:cNvPr id="20484" name="AutoShape 4"/>
          <p:cNvSpPr>
            <a:spLocks noChangeArrowheads="1"/>
          </p:cNvSpPr>
          <p:nvPr/>
        </p:nvSpPr>
        <p:spPr bwMode="auto">
          <a:xfrm>
            <a:off x="1428750" y="3500438"/>
            <a:ext cx="142875" cy="357187"/>
          </a:xfrm>
          <a:prstGeom prst="downArrow">
            <a:avLst>
              <a:gd name="adj1" fmla="val 50000"/>
              <a:gd name="adj2" fmla="val 62500"/>
            </a:avLst>
          </a:prstGeom>
          <a:gradFill rotWithShape="0">
            <a:gsLst>
              <a:gs pos="0">
                <a:srgbClr val="9C2F2C"/>
              </a:gs>
              <a:gs pos="100000">
                <a:srgbClr val="CE3A36"/>
              </a:gs>
            </a:gsLst>
            <a:lin ang="162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>
              <a:solidFill>
                <a:schemeClr val="bg1"/>
              </a:solidFill>
            </a:endParaRPr>
          </a:p>
        </p:txBody>
      </p:sp>
      <p:sp>
        <p:nvSpPr>
          <p:cNvPr id="20485" name="AutoShape 5"/>
          <p:cNvSpPr>
            <a:spLocks noChangeArrowheads="1"/>
          </p:cNvSpPr>
          <p:nvPr/>
        </p:nvSpPr>
        <p:spPr bwMode="auto">
          <a:xfrm>
            <a:off x="4429125" y="1143000"/>
            <a:ext cx="214313" cy="500063"/>
          </a:xfrm>
          <a:prstGeom prst="downArrow">
            <a:avLst>
              <a:gd name="adj1" fmla="val 50000"/>
              <a:gd name="adj2" fmla="val 58333"/>
            </a:avLst>
          </a:prstGeom>
          <a:gradFill rotWithShape="0">
            <a:gsLst>
              <a:gs pos="0">
                <a:srgbClr val="2E5F99"/>
              </a:gs>
              <a:gs pos="100000">
                <a:srgbClr val="397BCA"/>
              </a:gs>
            </a:gsLst>
            <a:lin ang="162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>
              <a:solidFill>
                <a:schemeClr val="bg1"/>
              </a:solidFill>
            </a:endParaRP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785813" y="3857625"/>
            <a:ext cx="1357312" cy="430213"/>
          </a:xfrm>
          <a:prstGeom prst="rect">
            <a:avLst/>
          </a:prstGeom>
          <a:solidFill>
            <a:srgbClr val="FFFFFF"/>
          </a:solidFill>
          <a:ln w="25560">
            <a:solidFill>
              <a:srgbClr val="C0504D"/>
            </a:solidFill>
            <a:round/>
            <a:headEnd/>
            <a:tailEnd/>
          </a:ln>
        </p:spPr>
        <p:txBody>
          <a:bodyPr lIns="90000" tIns="45000" rIns="90000" bIns="45000">
            <a:spAutoFit/>
          </a:bodyPr>
          <a:lstStyle/>
          <a:p>
            <a:pPr algn="ctr">
              <a:lnSpc>
                <a:spcPct val="93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>
                <a:solidFill>
                  <a:srgbClr val="000000"/>
                </a:solidFill>
                <a:latin typeface="Times New Roman" pitchFamily="18" charset="0"/>
              </a:rPr>
              <a:t>ТЕАТР</a:t>
            </a:r>
          </a:p>
        </p:txBody>
      </p:sp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3786188" y="3857625"/>
            <a:ext cx="1500187" cy="430213"/>
          </a:xfrm>
          <a:prstGeom prst="rect">
            <a:avLst/>
          </a:prstGeom>
          <a:solidFill>
            <a:srgbClr val="FFFFFF"/>
          </a:solidFill>
          <a:ln w="25560">
            <a:solidFill>
              <a:srgbClr val="C0504D"/>
            </a:solidFill>
            <a:round/>
            <a:headEnd/>
            <a:tailEnd/>
          </a:ln>
        </p:spPr>
        <p:txBody>
          <a:bodyPr lIns="90000" tIns="45000" rIns="90000" bIns="45000">
            <a:spAutoFit/>
          </a:bodyPr>
          <a:lstStyle/>
          <a:p>
            <a:pPr algn="ctr">
              <a:lnSpc>
                <a:spcPct val="93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>
                <a:solidFill>
                  <a:srgbClr val="000000"/>
                </a:solidFill>
                <a:latin typeface="Times New Roman" pitchFamily="18" charset="0"/>
              </a:rPr>
              <a:t>СКАЗКА</a:t>
            </a:r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360363" y="539750"/>
            <a:ext cx="8501062" cy="657225"/>
          </a:xfrm>
          <a:prstGeom prst="rect">
            <a:avLst/>
          </a:prstGeom>
          <a:solidFill>
            <a:srgbClr val="FFFFFF"/>
          </a:solidFill>
          <a:ln w="25560">
            <a:solidFill>
              <a:srgbClr val="4F81BD"/>
            </a:solidFill>
            <a:round/>
            <a:headEnd/>
            <a:tailEnd/>
          </a:ln>
        </p:spPr>
        <p:txBody>
          <a:bodyPr lIns="90000" tIns="45000" rIns="90000" bIns="45000">
            <a:spAutoFit/>
          </a:bodyPr>
          <a:lstStyle/>
          <a:p>
            <a:pPr>
              <a:lnSpc>
                <a:spcPct val="93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>
                <a:solidFill>
                  <a:srgbClr val="000000"/>
                </a:solidFill>
                <a:latin typeface="Times New Roman" pitchFamily="18" charset="0"/>
              </a:rPr>
              <a:t>Связная речь - это особая и сложная форма коммуникативной деятельности. </a:t>
            </a:r>
          </a:p>
        </p:txBody>
      </p:sp>
      <p:sp>
        <p:nvSpPr>
          <p:cNvPr id="14345" name="Rectangle 9"/>
          <p:cNvSpPr>
            <a:spLocks noChangeArrowheads="1"/>
          </p:cNvSpPr>
          <p:nvPr/>
        </p:nvSpPr>
        <p:spPr bwMode="auto">
          <a:xfrm>
            <a:off x="214313" y="1643063"/>
            <a:ext cx="8715375" cy="1506537"/>
          </a:xfrm>
          <a:prstGeom prst="rect">
            <a:avLst/>
          </a:prstGeom>
          <a:solidFill>
            <a:srgbClr val="FFFFFF"/>
          </a:solidFill>
          <a:ln w="25560">
            <a:solidFill>
              <a:srgbClr val="C0504D"/>
            </a:solidFill>
            <a:round/>
            <a:headEnd/>
            <a:tailEnd/>
          </a:ln>
        </p:spPr>
        <p:txBody>
          <a:bodyPr lIns="90000" tIns="45000" rIns="90000" bIns="45000">
            <a:spAutoFit/>
          </a:bodyPr>
          <a:lstStyle/>
          <a:p>
            <a:pPr algn="just">
              <a:lnSpc>
                <a:spcPct val="93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>
                <a:solidFill>
                  <a:srgbClr val="000000"/>
                </a:solidFill>
                <a:latin typeface="Times New Roman" pitchFamily="18" charset="0"/>
              </a:rPr>
              <a:t>С целью развития связной речи дошкольников  используются театрализованные игры, которые позволяют заинтересовать воспитанников , удержать их внимание, раскрепостить, развивать репродуктивное и элементы творческого воображения, элементарно-логическое мышление, память и, главное, формировать внутреннюю мотивацию речевого высказывания. </a:t>
            </a:r>
          </a:p>
        </p:txBody>
      </p:sp>
      <p:sp>
        <p:nvSpPr>
          <p:cNvPr id="14346" name="Rectangle 10"/>
          <p:cNvSpPr>
            <a:spLocks noChangeArrowheads="1"/>
          </p:cNvSpPr>
          <p:nvPr/>
        </p:nvSpPr>
        <p:spPr bwMode="auto">
          <a:xfrm>
            <a:off x="7429500" y="3857625"/>
            <a:ext cx="1214438" cy="430213"/>
          </a:xfrm>
          <a:prstGeom prst="rect">
            <a:avLst/>
          </a:prstGeom>
          <a:solidFill>
            <a:srgbClr val="FFFFFF"/>
          </a:solidFill>
          <a:ln w="25560">
            <a:solidFill>
              <a:srgbClr val="C0504D"/>
            </a:solidFill>
            <a:round/>
            <a:headEnd/>
            <a:tailEnd/>
          </a:ln>
        </p:spPr>
        <p:txBody>
          <a:bodyPr lIns="90000" tIns="45000" rIns="90000" bIns="45000">
            <a:spAutoFit/>
          </a:bodyPr>
          <a:lstStyle/>
          <a:p>
            <a:pPr algn="ctr">
              <a:lnSpc>
                <a:spcPct val="93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>
                <a:solidFill>
                  <a:srgbClr val="000000"/>
                </a:solidFill>
                <a:latin typeface="Times New Roman" pitchFamily="18" charset="0"/>
              </a:rPr>
              <a:t>ИГРА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 additive="repl">
                                        <p:cTn id="7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repl">
                                        <p:cTn id="11" dur="2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 additive="repl">
                                        <p:cTn id="15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19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 additive="repl">
                                        <p:cTn id="23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467850" cy="1341438"/>
          </a:xfrm>
        </p:spPr>
        <p:txBody>
          <a:bodyPr lIns="90000" tIns="45000" rIns="90000" bIns="45000" anchor="t"/>
          <a:lstStyle/>
          <a:p>
            <a:pPr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sz="4000" b="1" smtClean="0">
                <a:solidFill>
                  <a:schemeClr val="bg1"/>
                </a:solidFill>
                <a:latin typeface="Georgia" pitchFamily="18" charset="0"/>
              </a:rPr>
              <a:t>На что направлена театрализованная деятельность?</a:t>
            </a:r>
          </a:p>
        </p:txBody>
      </p:sp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250825" y="1412875"/>
            <a:ext cx="8713788" cy="544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marL="339725" indent="-339725" hangingPunct="0">
              <a:spcBef>
                <a:spcPts val="638"/>
              </a:spcBef>
              <a:buClr>
                <a:srgbClr val="000000"/>
              </a:buClr>
              <a:buSzPct val="45000"/>
              <a:buFont typeface="Wingdings 2" pitchFamily="18" charset="2"/>
              <a:buChar char="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</a:pPr>
            <a:r>
              <a:rPr lang="ru-RU" sz="3200" b="1">
                <a:solidFill>
                  <a:srgbClr val="0000CC"/>
                </a:solidFill>
                <a:latin typeface="Georgia" pitchFamily="18" charset="0"/>
              </a:rPr>
              <a:t>На развитие у ее участников ощущений, чувств, эмоций;</a:t>
            </a:r>
          </a:p>
          <a:p>
            <a:pPr marL="339725" indent="-339725" hangingPunct="0">
              <a:spcBef>
                <a:spcPts val="638"/>
              </a:spcBef>
              <a:buClr>
                <a:srgbClr val="000000"/>
              </a:buClr>
              <a:buSzPct val="45000"/>
              <a:buFont typeface="Wingdings 2" pitchFamily="18" charset="2"/>
              <a:buChar char="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</a:pPr>
            <a:r>
              <a:rPr lang="ru-RU" sz="3200" b="1">
                <a:solidFill>
                  <a:srgbClr val="0000CC"/>
                </a:solidFill>
                <a:latin typeface="Georgia" pitchFamily="18" charset="0"/>
              </a:rPr>
              <a:t>На развитие мышления, воображения, внимания, памяти;</a:t>
            </a:r>
          </a:p>
          <a:p>
            <a:pPr marL="339725" indent="-339725" hangingPunct="0">
              <a:spcBef>
                <a:spcPts val="638"/>
              </a:spcBef>
              <a:buClr>
                <a:srgbClr val="000000"/>
              </a:buClr>
              <a:buSzPct val="45000"/>
              <a:buFont typeface="Wingdings 2" pitchFamily="18" charset="2"/>
              <a:buChar char="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</a:pPr>
            <a:r>
              <a:rPr lang="ru-RU" sz="3200" b="1">
                <a:solidFill>
                  <a:srgbClr val="0000CC"/>
                </a:solidFill>
                <a:latin typeface="Georgia" pitchFamily="18" charset="0"/>
              </a:rPr>
              <a:t>На развитие фантазии;</a:t>
            </a:r>
          </a:p>
          <a:p>
            <a:pPr marL="339725" indent="-339725" hangingPunct="0">
              <a:spcBef>
                <a:spcPts val="638"/>
              </a:spcBef>
              <a:buClr>
                <a:srgbClr val="000000"/>
              </a:buClr>
              <a:buSzPct val="45000"/>
              <a:buFont typeface="Wingdings 2" pitchFamily="18" charset="2"/>
              <a:buChar char="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</a:pPr>
            <a:r>
              <a:rPr lang="ru-RU" sz="3200" b="1">
                <a:solidFill>
                  <a:srgbClr val="0000CC"/>
                </a:solidFill>
                <a:latin typeface="Georgia" pitchFamily="18" charset="0"/>
              </a:rPr>
              <a:t>На формирование волевых качеств;</a:t>
            </a:r>
          </a:p>
          <a:p>
            <a:pPr marL="339725" indent="-339725" hangingPunct="0">
              <a:spcBef>
                <a:spcPts val="638"/>
              </a:spcBef>
              <a:buClr>
                <a:srgbClr val="000000"/>
              </a:buClr>
              <a:buSzPct val="45000"/>
              <a:buFont typeface="Wingdings 2" pitchFamily="18" charset="2"/>
              <a:buChar char="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</a:pPr>
            <a:r>
              <a:rPr lang="ru-RU" sz="3200" b="1">
                <a:solidFill>
                  <a:srgbClr val="0000CC"/>
                </a:solidFill>
                <a:latin typeface="Georgia" pitchFamily="18" charset="0"/>
              </a:rPr>
              <a:t>На развитие многих навыков и умений(речевых, коммуникатив-ных, организаторских, двигательных и т.д.)</a:t>
            </a:r>
          </a:p>
          <a:p>
            <a:pPr marL="339725" indent="-339725" hangingPunct="0">
              <a:spcBef>
                <a:spcPts val="638"/>
              </a:spcBef>
              <a:buSzPct val="10000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</a:pPr>
            <a:endParaRPr lang="ru-RU" sz="3200" b="1">
              <a:solidFill>
                <a:srgbClr val="0000CC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7" dur="5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Effect">
                      <p:stCondLst>
                        <p:cond delay="indefinite"/>
                      </p:stCondLst>
                      <p:childTnLst>
                        <p:par>
                          <p:cTn id="9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2" dur="500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Effect">
                      <p:stCondLst>
                        <p:cond delay="indefinite"/>
                      </p:stCondLst>
                      <p:childTnLst>
                        <p:par>
                          <p:cTn id="1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7" dur="500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Effect">
                      <p:stCondLst>
                        <p:cond delay="indefinite"/>
                      </p:stCondLst>
                      <p:childTnLst>
                        <p:par>
                          <p:cTn id="19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22" dur="500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Effect">
                      <p:stCondLst>
                        <p:cond delay="indefinite"/>
                      </p:stCondLst>
                      <p:childTnLst>
                        <p:par>
                          <p:cTn id="2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27" dur="500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Effect">
                      <p:stCondLst>
                        <p:cond delay="indefinite"/>
                      </p:stCondLst>
                      <p:childTnLst>
                        <p:par>
                          <p:cTn id="29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32" dur="500"/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1093788"/>
          </a:xfrm>
        </p:spPr>
        <p:txBody>
          <a:bodyPr lIns="90000" tIns="45000" rIns="90000" bIns="45000" anchor="t"/>
          <a:lstStyle/>
          <a:p>
            <a:pPr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b="1" smtClean="0">
                <a:solidFill>
                  <a:schemeClr val="bg1"/>
                </a:solidFill>
                <a:latin typeface="Georgia" pitchFamily="18" charset="0"/>
              </a:rPr>
              <a:t>Влияние театрализованной игры на развитие речи ребенка</a:t>
            </a:r>
          </a:p>
        </p:txBody>
      </p:sp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684213" y="1125538"/>
            <a:ext cx="8280400" cy="55435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marL="342900" indent="-338138" hangingPunct="0">
              <a:lnSpc>
                <a:spcPct val="90000"/>
              </a:lnSpc>
              <a:spcBef>
                <a:spcPts val="638"/>
              </a:spcBef>
              <a:buSzPct val="10000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ru-RU" sz="2800" b="1">
                <a:solidFill>
                  <a:srgbClr val="0000CC"/>
                </a:solidFill>
                <a:latin typeface="Georgia" pitchFamily="18" charset="0"/>
              </a:rPr>
              <a:t>Театрализованная игра:</a:t>
            </a:r>
          </a:p>
          <a:p>
            <a:pPr marL="342900" indent="-338138" hangingPunct="0">
              <a:lnSpc>
                <a:spcPct val="90000"/>
              </a:lnSpc>
              <a:spcBef>
                <a:spcPts val="638"/>
              </a:spcBef>
              <a:buClr>
                <a:srgbClr val="000000"/>
              </a:buClr>
              <a:buSzPct val="45000"/>
              <a:buFont typeface="Wingdings 2" pitchFamily="18" charset="2"/>
              <a:buChar char="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ru-RU" sz="2800" b="1">
                <a:solidFill>
                  <a:srgbClr val="0000CC"/>
                </a:solidFill>
                <a:latin typeface="Georgia" pitchFamily="18" charset="0"/>
              </a:rPr>
              <a:t>Стимулирует активную речь за счет расширения словарного запаса;</a:t>
            </a:r>
          </a:p>
          <a:p>
            <a:pPr marL="342900" indent="-338138" hangingPunct="0">
              <a:lnSpc>
                <a:spcPct val="90000"/>
              </a:lnSpc>
              <a:spcBef>
                <a:spcPts val="638"/>
              </a:spcBef>
              <a:buClr>
                <a:srgbClr val="000000"/>
              </a:buClr>
              <a:buSzPct val="45000"/>
              <a:buFont typeface="Wingdings 2" pitchFamily="18" charset="2"/>
              <a:buChar char="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ru-RU" sz="2800" b="1">
                <a:solidFill>
                  <a:srgbClr val="0000CC"/>
                </a:solidFill>
                <a:latin typeface="Georgia" pitchFamily="18" charset="0"/>
              </a:rPr>
              <a:t>Ребенок усваивает богатство родного языка, его выразительные средства(динамику, темп, интонацию и др.);</a:t>
            </a:r>
          </a:p>
          <a:p>
            <a:pPr marL="342900" indent="-338138" hangingPunct="0">
              <a:lnSpc>
                <a:spcPct val="90000"/>
              </a:lnSpc>
              <a:spcBef>
                <a:spcPts val="638"/>
              </a:spcBef>
              <a:buClr>
                <a:srgbClr val="000000"/>
              </a:buClr>
              <a:buSzPct val="45000"/>
              <a:buFont typeface="Wingdings 2" pitchFamily="18" charset="2"/>
              <a:buChar char="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ru-RU" sz="2800" b="1">
                <a:solidFill>
                  <a:srgbClr val="0000CC"/>
                </a:solidFill>
                <a:latin typeface="Georgia" pitchFamily="18" charset="0"/>
              </a:rPr>
              <a:t>Совершенствует артикуляционный аппарат;</a:t>
            </a:r>
          </a:p>
          <a:p>
            <a:pPr marL="342900" indent="-338138" hangingPunct="0">
              <a:lnSpc>
                <a:spcPct val="90000"/>
              </a:lnSpc>
              <a:spcBef>
                <a:spcPts val="638"/>
              </a:spcBef>
              <a:buClr>
                <a:srgbClr val="000000"/>
              </a:buClr>
              <a:buSzPct val="45000"/>
              <a:buFont typeface="Wingdings 2" pitchFamily="18" charset="2"/>
              <a:buChar char="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ru-RU" sz="2800" b="1">
                <a:solidFill>
                  <a:srgbClr val="0000CC"/>
                </a:solidFill>
                <a:latin typeface="Georgia" pitchFamily="18" charset="0"/>
              </a:rPr>
              <a:t>Формируется диалогическая, эмоционально насыщенная, выразительная речь.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10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Effect">
                      <p:stCondLst>
                        <p:cond delay="indefinite"/>
                      </p:stCondLst>
                      <p:childTnLst>
                        <p:par>
                          <p:cTn id="11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4" dur="10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5" dur="10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6" dur="1000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Effect">
                      <p:stCondLst>
                        <p:cond delay="indefinite"/>
                      </p:stCondLst>
                      <p:childTnLst>
                        <p:par>
                          <p:cTn id="18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1" dur="10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2" dur="10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23" dur="1000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Effect">
                      <p:stCondLst>
                        <p:cond delay="indefinite"/>
                      </p:stCondLst>
                      <p:childTnLst>
                        <p:par>
                          <p:cTn id="25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8" dur="1000" fill="hold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9" dur="1000" fill="hold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30" dur="1000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Effect">
                      <p:stCondLst>
                        <p:cond delay="indefinite"/>
                      </p:stCondLst>
                      <p:childTnLst>
                        <p:par>
                          <p:cTn id="32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entr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5" dur="1000" fill="hold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6" dur="1000" fill="hold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37" dur="1000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Effect">
                      <p:stCondLst>
                        <p:cond delay="indefinite"/>
                      </p:stCondLst>
                      <p:childTnLst>
                        <p:par>
                          <p:cTn id="39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40" presetID="50" presetClass="entr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2" dur="1000" fill="hold"/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3" dur="1000" fill="hold"/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44" dur="1000"/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2571750" y="1357313"/>
            <a:ext cx="3500438" cy="769937"/>
          </a:xfrm>
          <a:prstGeom prst="rect">
            <a:avLst/>
          </a:prstGeom>
          <a:solidFill>
            <a:srgbClr val="FFFFFF"/>
          </a:solidFill>
          <a:ln w="25560">
            <a:solidFill>
              <a:srgbClr val="C0504D"/>
            </a:solidFill>
            <a:round/>
            <a:headEnd/>
            <a:tailEnd/>
          </a:ln>
        </p:spPr>
        <p:txBody>
          <a:bodyPr lIns="90000" tIns="45000" rIns="90000" bIns="45000">
            <a:spAutoFit/>
          </a:bodyPr>
          <a:lstStyle/>
          <a:p>
            <a:pPr algn="ctr">
              <a:lnSpc>
                <a:spcPct val="93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>
                <a:solidFill>
                  <a:srgbClr val="000000"/>
                </a:solidFill>
                <a:latin typeface="Times New Roman" pitchFamily="18" charset="0"/>
              </a:rPr>
              <a:t>Игра «Как вести себя в театре?»</a:t>
            </a: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1338263" y="803275"/>
            <a:ext cx="1181100" cy="430213"/>
          </a:xfrm>
          <a:prstGeom prst="rect">
            <a:avLst/>
          </a:prstGeom>
          <a:solidFill>
            <a:srgbClr val="FFFFFF"/>
          </a:solidFill>
          <a:ln w="25560">
            <a:solidFill>
              <a:srgbClr val="C0504D"/>
            </a:solidFill>
            <a:round/>
            <a:headEnd/>
            <a:tailEnd/>
          </a:ln>
        </p:spPr>
        <p:txBody>
          <a:bodyPr wrap="none" lIns="90000" tIns="45000" rIns="90000" bIns="45000">
            <a:spAutoFit/>
          </a:bodyPr>
          <a:lstStyle/>
          <a:p>
            <a:pPr>
              <a:lnSpc>
                <a:spcPct val="93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>
                <a:solidFill>
                  <a:srgbClr val="000000"/>
                </a:solidFill>
                <a:latin typeface="Times New Roman" pitchFamily="18" charset="0"/>
              </a:rPr>
              <a:t>Беседы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1071563" y="2428875"/>
            <a:ext cx="4000500" cy="1109663"/>
          </a:xfrm>
          <a:prstGeom prst="rect">
            <a:avLst/>
          </a:prstGeom>
          <a:solidFill>
            <a:srgbClr val="FFFFFF"/>
          </a:solidFill>
          <a:ln w="25560">
            <a:solidFill>
              <a:srgbClr val="C0504D"/>
            </a:solidFill>
            <a:round/>
            <a:headEnd/>
            <a:tailEnd/>
          </a:ln>
        </p:spPr>
        <p:txBody>
          <a:bodyPr lIns="90000" tIns="45000" rIns="90000" bIns="45000">
            <a:spAutoFit/>
          </a:bodyPr>
          <a:lstStyle/>
          <a:p>
            <a:pPr algn="ctr">
              <a:lnSpc>
                <a:spcPct val="93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>
                <a:solidFill>
                  <a:srgbClr val="000000"/>
                </a:solidFill>
                <a:latin typeface="Times New Roman" pitchFamily="18" charset="0"/>
              </a:rPr>
              <a:t>Совместная деятельность с детьми в режимных моментах</a:t>
            </a: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3786188" y="3786188"/>
            <a:ext cx="3071812" cy="1109662"/>
          </a:xfrm>
          <a:prstGeom prst="rect">
            <a:avLst/>
          </a:prstGeom>
          <a:solidFill>
            <a:srgbClr val="FFFFFF"/>
          </a:solidFill>
          <a:ln w="25560">
            <a:solidFill>
              <a:srgbClr val="C0504D"/>
            </a:solidFill>
            <a:round/>
            <a:headEnd/>
            <a:tailEnd/>
          </a:ln>
        </p:spPr>
        <p:txBody>
          <a:bodyPr lIns="90000" tIns="45000" rIns="90000" bIns="45000">
            <a:spAutoFit/>
          </a:bodyPr>
          <a:lstStyle/>
          <a:p>
            <a:pPr algn="ctr">
              <a:lnSpc>
                <a:spcPct val="93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>
                <a:solidFill>
                  <a:srgbClr val="000000"/>
                </a:solidFill>
                <a:latin typeface="Times New Roman" pitchFamily="18" charset="0"/>
              </a:rPr>
              <a:t>Непосредственно образовательная деятельность</a:t>
            </a: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5214938" y="5143500"/>
            <a:ext cx="3500437" cy="769938"/>
          </a:xfrm>
          <a:prstGeom prst="rect">
            <a:avLst/>
          </a:prstGeom>
          <a:solidFill>
            <a:srgbClr val="FFFFFF"/>
          </a:solidFill>
          <a:ln w="25560">
            <a:solidFill>
              <a:srgbClr val="C0504D"/>
            </a:solidFill>
            <a:round/>
            <a:headEnd/>
            <a:tailEnd/>
          </a:ln>
        </p:spPr>
        <p:txBody>
          <a:bodyPr lIns="90000" tIns="45000" rIns="90000" bIns="45000">
            <a:spAutoFit/>
          </a:bodyPr>
          <a:lstStyle/>
          <a:p>
            <a:pPr algn="ctr">
              <a:lnSpc>
                <a:spcPct val="93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>
                <a:solidFill>
                  <a:srgbClr val="000000"/>
                </a:solidFill>
                <a:latin typeface="Times New Roman" pitchFamily="18" charset="0"/>
              </a:rPr>
              <a:t>Самостоятельная деятельность детей</a:t>
            </a: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2495550" y="214313"/>
            <a:ext cx="4589463" cy="430212"/>
          </a:xfrm>
          <a:prstGeom prst="rect">
            <a:avLst/>
          </a:prstGeom>
          <a:solidFill>
            <a:srgbClr val="FFFFFF"/>
          </a:solidFill>
          <a:ln w="25560">
            <a:solidFill>
              <a:srgbClr val="C0504D"/>
            </a:solidFill>
            <a:round/>
            <a:headEnd/>
            <a:tailEnd/>
          </a:ln>
        </p:spPr>
        <p:txBody>
          <a:bodyPr wrap="none" lIns="90000" tIns="45000" rIns="90000" bIns="45000">
            <a:spAutoFit/>
          </a:bodyPr>
          <a:lstStyle/>
          <a:p>
            <a:pPr>
              <a:lnSpc>
                <a:spcPct val="93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>
                <a:solidFill>
                  <a:srgbClr val="A22876"/>
                </a:solidFill>
                <a:latin typeface="Times New Roman" pitchFamily="18" charset="0"/>
              </a:rPr>
              <a:t>ФОРМЫ РАБОТЫ С ДЕТЬМИ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"/>
                            </p:stCondLst>
                            <p:childTnLst>
                              <p:par>
                                <p:cTn id="1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repl">
                                        <p:cTn id="13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1"/>
                            </p:stCondLst>
                            <p:childTnLst>
                              <p:par>
                                <p:cTn id="1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1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1"/>
                            </p:stCondLst>
                            <p:childTnLst>
                              <p:par>
                                <p:cTn id="1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 additive="repl">
                                        <p:cTn id="21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1"/>
                            </p:stCondLst>
                            <p:childTnLst>
                              <p:par>
                                <p:cTn id="2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25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Овал 46"/>
          <p:cNvSpPr/>
          <p:nvPr/>
        </p:nvSpPr>
        <p:spPr bwMode="auto">
          <a:xfrm>
            <a:off x="3071802" y="357166"/>
            <a:ext cx="3929090" cy="1700218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Работа с</a:t>
            </a: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родителями</a:t>
            </a:r>
          </a:p>
        </p:txBody>
      </p:sp>
      <p:cxnSp>
        <p:nvCxnSpPr>
          <p:cNvPr id="28674" name="Прямая со стрелкой 48"/>
          <p:cNvCxnSpPr>
            <a:cxnSpLocks noChangeShapeType="1"/>
          </p:cNvCxnSpPr>
          <p:nvPr/>
        </p:nvCxnSpPr>
        <p:spPr bwMode="auto">
          <a:xfrm rot="5400000">
            <a:off x="2857500" y="2071688"/>
            <a:ext cx="928687" cy="64293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8675" name="Прямая со стрелкой 52"/>
          <p:cNvCxnSpPr>
            <a:cxnSpLocks noChangeShapeType="1"/>
          </p:cNvCxnSpPr>
          <p:nvPr/>
        </p:nvCxnSpPr>
        <p:spPr bwMode="auto">
          <a:xfrm rot="16200000" flipH="1">
            <a:off x="4333082" y="2761456"/>
            <a:ext cx="1443038" cy="3492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8676" name="Прямая со стрелкой 56"/>
          <p:cNvCxnSpPr>
            <a:cxnSpLocks noChangeShapeType="1"/>
          </p:cNvCxnSpPr>
          <p:nvPr/>
        </p:nvCxnSpPr>
        <p:spPr bwMode="auto">
          <a:xfrm rot="16200000" flipH="1">
            <a:off x="6072188" y="1928813"/>
            <a:ext cx="1000125" cy="100012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67" name="Овал 66"/>
          <p:cNvSpPr/>
          <p:nvPr/>
        </p:nvSpPr>
        <p:spPr bwMode="auto">
          <a:xfrm>
            <a:off x="642910" y="2571744"/>
            <a:ext cx="2343160" cy="1414466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Родительские собрания</a:t>
            </a:r>
          </a:p>
        </p:txBody>
      </p:sp>
      <p:sp>
        <p:nvSpPr>
          <p:cNvPr id="68" name="Овал 67"/>
          <p:cNvSpPr/>
          <p:nvPr/>
        </p:nvSpPr>
        <p:spPr bwMode="auto">
          <a:xfrm>
            <a:off x="3357554" y="3214686"/>
            <a:ext cx="2786082" cy="1414466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Консультации</a:t>
            </a:r>
          </a:p>
        </p:txBody>
      </p:sp>
      <p:sp>
        <p:nvSpPr>
          <p:cNvPr id="69" name="Овал 68"/>
          <p:cNvSpPr/>
          <p:nvPr/>
        </p:nvSpPr>
        <p:spPr bwMode="auto">
          <a:xfrm>
            <a:off x="6643702" y="2786058"/>
            <a:ext cx="2214578" cy="1500198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Стенд для родителей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 Box 2"/>
          <p:cNvSpPr txBox="1">
            <a:spLocks noChangeArrowheads="1"/>
          </p:cNvSpPr>
          <p:nvPr/>
        </p:nvSpPr>
        <p:spPr bwMode="auto">
          <a:xfrm>
            <a:off x="442913" y="103188"/>
            <a:ext cx="8243887" cy="13144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 hangingPunct="0">
              <a:lnSpc>
                <a:spcPct val="90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400" b="1">
                <a:solidFill>
                  <a:schemeClr val="bg1"/>
                </a:solidFill>
                <a:latin typeface="Georgia" pitchFamily="18" charset="0"/>
              </a:rPr>
              <a:t>Речь ребенка и различные виды театра</a:t>
            </a:r>
          </a:p>
        </p:txBody>
      </p:sp>
      <p:sp>
        <p:nvSpPr>
          <p:cNvPr id="30722" name="Text Box 3"/>
          <p:cNvSpPr txBox="1">
            <a:spLocks noChangeArrowheads="1"/>
          </p:cNvSpPr>
          <p:nvPr/>
        </p:nvSpPr>
        <p:spPr bwMode="auto">
          <a:xfrm>
            <a:off x="0" y="1196975"/>
            <a:ext cx="4787900" cy="50180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marL="342900" indent="-339725" hangingPunct="0">
              <a:spcBef>
                <a:spcPts val="638"/>
              </a:spcBef>
              <a:buSzPct val="100000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>
                <a:solidFill>
                  <a:srgbClr val="0000CC"/>
                </a:solidFill>
                <a:latin typeface="Georgia" pitchFamily="18" charset="0"/>
              </a:rPr>
              <a:t>Пальчиковый    театр</a:t>
            </a:r>
          </a:p>
          <a:p>
            <a:pPr marL="342900" indent="-339725" hangingPunct="0">
              <a:spcBef>
                <a:spcPts val="638"/>
              </a:spcBef>
              <a:buSzPct val="100000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>
                <a:solidFill>
                  <a:srgbClr val="FF0066"/>
                </a:solidFill>
                <a:latin typeface="Georgia" pitchFamily="18" charset="0"/>
              </a:rPr>
              <a:t>*</a:t>
            </a:r>
            <a:r>
              <a:rPr lang="ru-RU" sz="1600" b="1">
                <a:solidFill>
                  <a:srgbClr val="000000"/>
                </a:solidFill>
                <a:latin typeface="Georgia" pitchFamily="18" charset="0"/>
              </a:rPr>
              <a:t>Способствует развитию речи, внимания, памяти;</a:t>
            </a:r>
          </a:p>
          <a:p>
            <a:pPr marL="342900" indent="-339725" hangingPunct="0">
              <a:spcBef>
                <a:spcPts val="638"/>
              </a:spcBef>
              <a:buSzPct val="100000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600" b="1">
                <a:solidFill>
                  <a:srgbClr val="FF0066"/>
                </a:solidFill>
                <a:latin typeface="Georgia" pitchFamily="18" charset="0"/>
              </a:rPr>
              <a:t>*</a:t>
            </a:r>
            <a:r>
              <a:rPr lang="ru-RU" sz="1600" b="1">
                <a:solidFill>
                  <a:srgbClr val="000000"/>
                </a:solidFill>
                <a:latin typeface="Georgia" pitchFamily="18" charset="0"/>
              </a:rPr>
              <a:t>формирует пространственные представления;</a:t>
            </a:r>
          </a:p>
          <a:p>
            <a:pPr marL="342900" indent="-339725" hangingPunct="0">
              <a:spcBef>
                <a:spcPts val="638"/>
              </a:spcBef>
              <a:buSzPct val="100000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600" b="1">
                <a:solidFill>
                  <a:srgbClr val="FF0066"/>
                </a:solidFill>
                <a:latin typeface="Georgia" pitchFamily="18" charset="0"/>
              </a:rPr>
              <a:t>*</a:t>
            </a:r>
            <a:r>
              <a:rPr lang="ru-RU" sz="1600" b="1">
                <a:solidFill>
                  <a:srgbClr val="000000"/>
                </a:solidFill>
                <a:latin typeface="Georgia" pitchFamily="18" charset="0"/>
              </a:rPr>
              <a:t>развивает ловкость, точность, выразительность, координацию движений;</a:t>
            </a:r>
          </a:p>
          <a:p>
            <a:pPr marL="342900" indent="-339725" hangingPunct="0">
              <a:spcBef>
                <a:spcPts val="638"/>
              </a:spcBef>
              <a:buSzPct val="100000"/>
              <a:buFont typeface="Arial" charset="0"/>
              <a:buChar char="•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600" b="1">
                <a:solidFill>
                  <a:srgbClr val="000000"/>
                </a:solidFill>
                <a:latin typeface="Georgia" pitchFamily="18" charset="0"/>
              </a:rPr>
              <a:t>повышает работоспособность, тонус коры головного мозга</a:t>
            </a:r>
            <a:r>
              <a:rPr lang="ru-RU" sz="2400" b="1">
                <a:solidFill>
                  <a:srgbClr val="000000"/>
                </a:solidFill>
                <a:latin typeface="Georgia" pitchFamily="18" charset="0"/>
              </a:rPr>
              <a:t>.</a:t>
            </a:r>
          </a:p>
          <a:p>
            <a:pPr marL="342900" indent="-339725" hangingPunct="0">
              <a:spcBef>
                <a:spcPts val="638"/>
              </a:spcBef>
              <a:buSzPct val="100000"/>
              <a:buFont typeface="Arial" charset="0"/>
              <a:buChar char="•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600" b="1">
                <a:solidFill>
                  <a:srgbClr val="000000"/>
                </a:solidFill>
                <a:latin typeface="Georgia" pitchFamily="18" charset="0"/>
              </a:rPr>
              <a:t>Стимулирование кончиков пальцев, движение кистями рук, игра с пальцами ускоряют процесс речевого и умственного развития</a:t>
            </a:r>
          </a:p>
        </p:txBody>
      </p:sp>
      <p:pic>
        <p:nvPicPr>
          <p:cNvPr id="30724" name="Picture 6" descr="5555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7900" y="1484313"/>
            <a:ext cx="4094163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34665</TotalTime>
  <Words>379</Words>
  <PresentationFormat>Экран (4:3)</PresentationFormat>
  <Paragraphs>91</Paragraphs>
  <Slides>18</Slides>
  <Notes>18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7" baseType="lpstr">
      <vt:lpstr>Arial</vt:lpstr>
      <vt:lpstr>Times New Roman</vt:lpstr>
      <vt:lpstr>Lucida Sans Unicode</vt:lpstr>
      <vt:lpstr>Georgia</vt:lpstr>
      <vt:lpstr>Wingdings</vt:lpstr>
      <vt:lpstr>Wingdings 2</vt:lpstr>
      <vt:lpstr>Century</vt:lpstr>
      <vt:lpstr>Verdana</vt:lpstr>
      <vt:lpstr>Оформление по умолчанию</vt:lpstr>
      <vt:lpstr> «Театрализованная деятельность как средство развития  речи  младших дошкольников»</vt:lpstr>
      <vt:lpstr>Слайд 2</vt:lpstr>
      <vt:lpstr>Слайд 3</vt:lpstr>
      <vt:lpstr>Слайд 4</vt:lpstr>
      <vt:lpstr>На что направлена театрализованная деятельность?</vt:lpstr>
      <vt:lpstr>Влияние театрализованной игры на развитие речи ребенка</vt:lpstr>
      <vt:lpstr>Слайд 7</vt:lpstr>
      <vt:lpstr>Слайд 8</vt:lpstr>
      <vt:lpstr>Слайд 9</vt:lpstr>
      <vt:lpstr>Слайд 10</vt:lpstr>
      <vt:lpstr>           Театр на крышках</vt:lpstr>
      <vt:lpstr>Слайд 12</vt:lpstr>
      <vt:lpstr>Слайд 13</vt:lpstr>
      <vt:lpstr>Слайд 14</vt:lpstr>
      <vt:lpstr>Слайд 15</vt:lpstr>
      <vt:lpstr>Слайд 16</vt:lpstr>
      <vt:lpstr>Театрализованная деятельность-это…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Роль театрализованной деятельности в развитии связной диалогической и монологической речи у детей дошкольного возраста</dc:title>
  <dc:creator>Татьяна Кузьминых</dc:creator>
  <cp:lastModifiedBy>Ucer</cp:lastModifiedBy>
  <cp:revision>26</cp:revision>
  <cp:lastPrinted>1601-01-01T00:00:00Z</cp:lastPrinted>
  <dcterms:created xsi:type="dcterms:W3CDTF">1601-01-01T00:00:00Z</dcterms:created>
  <dcterms:modified xsi:type="dcterms:W3CDTF">2019-11-09T16:40:28Z</dcterms:modified>
</cp:coreProperties>
</file>