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0" r:id="rId2"/>
    <p:sldId id="302" r:id="rId3"/>
    <p:sldId id="304" r:id="rId4"/>
    <p:sldId id="285" r:id="rId5"/>
    <p:sldId id="282" r:id="rId6"/>
    <p:sldId id="305" r:id="rId7"/>
    <p:sldId id="294" r:id="rId8"/>
    <p:sldId id="290" r:id="rId9"/>
    <p:sldId id="306" r:id="rId10"/>
    <p:sldId id="300" r:id="rId11"/>
    <p:sldId id="301" r:id="rId12"/>
    <p:sldId id="307" r:id="rId13"/>
  </p:sldIdLst>
  <p:sldSz cx="9144000" cy="6858000" type="screen4x3"/>
  <p:notesSz cx="6742113" cy="98758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840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Предметное участие в муниципальном этапе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ВсОШ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2025 г.</a:t>
            </a:r>
            <a:endParaRPr lang="ru-RU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Фактическое участие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Лист1!$A$2:$A$22</c:f>
              <c:strCache>
                <c:ptCount val="20"/>
                <c:pt idx="0">
                  <c:v>Английский язык</c:v>
                </c:pt>
                <c:pt idx="1">
                  <c:v>География</c:v>
                </c:pt>
                <c:pt idx="2">
                  <c:v>Искусство(МХК)</c:v>
                </c:pt>
                <c:pt idx="3">
                  <c:v>История</c:v>
                </c:pt>
                <c:pt idx="4">
                  <c:v>Литература</c:v>
                </c:pt>
                <c:pt idx="5">
                  <c:v>Немецкий язык</c:v>
                </c:pt>
                <c:pt idx="6">
                  <c:v>Обществознание</c:v>
                </c:pt>
                <c:pt idx="7">
                  <c:v>ОБЗР</c:v>
                </c:pt>
                <c:pt idx="8">
                  <c:v>Право</c:v>
                </c:pt>
                <c:pt idx="9">
                  <c:v>Русский язык</c:v>
                </c:pt>
                <c:pt idx="10">
                  <c:v>Труд (технология)</c:v>
                </c:pt>
                <c:pt idx="11">
                  <c:v>Физическая культура</c:v>
                </c:pt>
                <c:pt idx="12">
                  <c:v>Экология</c:v>
                </c:pt>
                <c:pt idx="13">
                  <c:v>Экономика</c:v>
                </c:pt>
                <c:pt idx="14">
                  <c:v>Химия</c:v>
                </c:pt>
                <c:pt idx="15">
                  <c:v>Биология</c:v>
                </c:pt>
                <c:pt idx="16">
                  <c:v>Астрономия</c:v>
                </c:pt>
                <c:pt idx="17">
                  <c:v>Физика</c:v>
                </c:pt>
                <c:pt idx="18">
                  <c:v>Математика</c:v>
                </c:pt>
                <c:pt idx="19">
                  <c:v>Информатика</c:v>
                </c:pt>
              </c:strCache>
            </c:strRef>
          </c:cat>
          <c:val>
            <c:numRef>
              <c:f>Лист1!$B$2:$B$22</c:f>
              <c:numCache>
                <c:formatCode>General</c:formatCode>
                <c:ptCount val="21"/>
                <c:pt idx="0">
                  <c:v>25</c:v>
                </c:pt>
                <c:pt idx="1">
                  <c:v>28</c:v>
                </c:pt>
                <c:pt idx="2">
                  <c:v>30</c:v>
                </c:pt>
                <c:pt idx="3">
                  <c:v>26</c:v>
                </c:pt>
                <c:pt idx="4">
                  <c:v>26</c:v>
                </c:pt>
                <c:pt idx="5">
                  <c:v>8</c:v>
                </c:pt>
                <c:pt idx="6">
                  <c:v>33</c:v>
                </c:pt>
                <c:pt idx="7">
                  <c:v>26</c:v>
                </c:pt>
                <c:pt idx="8">
                  <c:v>20</c:v>
                </c:pt>
                <c:pt idx="9">
                  <c:v>28</c:v>
                </c:pt>
                <c:pt idx="10">
                  <c:v>48</c:v>
                </c:pt>
                <c:pt idx="11">
                  <c:v>70</c:v>
                </c:pt>
                <c:pt idx="12">
                  <c:v>18</c:v>
                </c:pt>
                <c:pt idx="13">
                  <c:v>30</c:v>
                </c:pt>
                <c:pt idx="14">
                  <c:v>21</c:v>
                </c:pt>
                <c:pt idx="15">
                  <c:v>30</c:v>
                </c:pt>
                <c:pt idx="16">
                  <c:v>12</c:v>
                </c:pt>
                <c:pt idx="17">
                  <c:v>28</c:v>
                </c:pt>
                <c:pt idx="18">
                  <c:v>26</c:v>
                </c:pt>
                <c:pt idx="19">
                  <c:v>8</c:v>
                </c:pt>
                <c:pt idx="20">
                  <c:v>540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Победители и призеры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Лист1!$A$2:$A$22</c:f>
              <c:strCache>
                <c:ptCount val="20"/>
                <c:pt idx="0">
                  <c:v>Английский язык</c:v>
                </c:pt>
                <c:pt idx="1">
                  <c:v>География</c:v>
                </c:pt>
                <c:pt idx="2">
                  <c:v>Искусство(МХК)</c:v>
                </c:pt>
                <c:pt idx="3">
                  <c:v>История</c:v>
                </c:pt>
                <c:pt idx="4">
                  <c:v>Литература</c:v>
                </c:pt>
                <c:pt idx="5">
                  <c:v>Немецкий язык</c:v>
                </c:pt>
                <c:pt idx="6">
                  <c:v>Обществознание</c:v>
                </c:pt>
                <c:pt idx="7">
                  <c:v>ОБЗР</c:v>
                </c:pt>
                <c:pt idx="8">
                  <c:v>Право</c:v>
                </c:pt>
                <c:pt idx="9">
                  <c:v>Русский язык</c:v>
                </c:pt>
                <c:pt idx="10">
                  <c:v>Труд (технология)</c:v>
                </c:pt>
                <c:pt idx="11">
                  <c:v>Физическая культура</c:v>
                </c:pt>
                <c:pt idx="12">
                  <c:v>Экология</c:v>
                </c:pt>
                <c:pt idx="13">
                  <c:v>Экономика</c:v>
                </c:pt>
                <c:pt idx="14">
                  <c:v>Химия</c:v>
                </c:pt>
                <c:pt idx="15">
                  <c:v>Биология</c:v>
                </c:pt>
                <c:pt idx="16">
                  <c:v>Астрономия</c:v>
                </c:pt>
                <c:pt idx="17">
                  <c:v>Физика</c:v>
                </c:pt>
                <c:pt idx="18">
                  <c:v>Математика</c:v>
                </c:pt>
                <c:pt idx="19">
                  <c:v>Информатика</c:v>
                </c:pt>
              </c:strCache>
            </c:strRef>
          </c:cat>
          <c:val>
            <c:numRef>
              <c:f>Лист1!$C$2:$C$22</c:f>
              <c:numCache>
                <c:formatCode>General</c:formatCode>
                <c:ptCount val="21"/>
                <c:pt idx="0">
                  <c:v>3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10</c:v>
                </c:pt>
                <c:pt idx="7">
                  <c:v>4</c:v>
                </c:pt>
                <c:pt idx="8">
                  <c:v>0</c:v>
                </c:pt>
                <c:pt idx="9">
                  <c:v>0</c:v>
                </c:pt>
                <c:pt idx="10">
                  <c:v>7</c:v>
                </c:pt>
                <c:pt idx="11">
                  <c:v>30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56</c:v>
                </c:pt>
              </c:numCache>
            </c:numRef>
          </c:val>
        </c:ser>
        <c:dLbls>
          <c:showVal val="1"/>
        </c:dLbls>
        <c:overlap val="-25"/>
        <c:axId val="142882688"/>
        <c:axId val="142893056"/>
      </c:barChart>
      <c:catAx>
        <c:axId val="142882688"/>
        <c:scaling>
          <c:orientation val="minMax"/>
        </c:scaling>
        <c:axPos val="b"/>
        <c:majorTickMark val="none"/>
        <c:tickLblPos val="nextTo"/>
        <c:spPr>
          <a:ln>
            <a:solidFill>
              <a:schemeClr val="accent1"/>
            </a:solidFill>
          </a:ln>
        </c:spPr>
        <c:txPr>
          <a:bodyPr/>
          <a:lstStyle/>
          <a:p>
            <a:pPr>
              <a:defRPr sz="14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42893056"/>
        <c:crosses val="autoZero"/>
        <c:auto val="1"/>
        <c:lblAlgn val="ctr"/>
        <c:lblOffset val="100"/>
      </c:catAx>
      <c:valAx>
        <c:axId val="142893056"/>
        <c:scaling>
          <c:orientation val="minMax"/>
        </c:scaling>
        <c:delete val="1"/>
        <c:axPos val="l"/>
        <c:numFmt formatCode="General" sourceLinked="1"/>
        <c:tickLblPos val="nextTo"/>
        <c:crossAx val="142882688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600" b="1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Количество победителей и призеров</a:t>
            </a:r>
            <a:r>
              <a:rPr lang="ru-RU" baseline="0" dirty="0" smtClean="0">
                <a:latin typeface="Arial" pitchFamily="34" charset="0"/>
                <a:cs typeface="Arial" pitchFamily="34" charset="0"/>
              </a:rPr>
              <a:t> по ОУ</a:t>
            </a:r>
            <a:endParaRPr lang="ru-RU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Фактическое количество участий (м/о)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Лист1!$A$2:$A$13</c:f>
              <c:strCache>
                <c:ptCount val="12"/>
                <c:pt idx="0">
                  <c:v>Абатская СОШ №1</c:v>
                </c:pt>
                <c:pt idx="1">
                  <c:v>Абатская СОШ №2</c:v>
                </c:pt>
                <c:pt idx="2">
                  <c:v>Банниковская СОШ</c:v>
                </c:pt>
                <c:pt idx="3">
                  <c:v>Болдыревская СОШ</c:v>
                </c:pt>
                <c:pt idx="4">
                  <c:v>Быструшинская СОШ</c:v>
                </c:pt>
                <c:pt idx="5">
                  <c:v>Коневская СОШ</c:v>
                </c:pt>
                <c:pt idx="6">
                  <c:v>Ленинская СОШ</c:v>
                </c:pt>
                <c:pt idx="7">
                  <c:v>Ощепковская СОШ</c:v>
                </c:pt>
                <c:pt idx="8">
                  <c:v>Партизанская СОШ</c:v>
                </c:pt>
                <c:pt idx="9">
                  <c:v>Тушнолобовская СОШ</c:v>
                </c:pt>
                <c:pt idx="10">
                  <c:v>Шевыринская СОШ</c:v>
                </c:pt>
                <c:pt idx="11">
                  <c:v>ИТОГО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186</c:v>
                </c:pt>
                <c:pt idx="1">
                  <c:v>172</c:v>
                </c:pt>
                <c:pt idx="2">
                  <c:v>16</c:v>
                </c:pt>
                <c:pt idx="3">
                  <c:v>15</c:v>
                </c:pt>
                <c:pt idx="4">
                  <c:v>32</c:v>
                </c:pt>
                <c:pt idx="5">
                  <c:v>21</c:v>
                </c:pt>
                <c:pt idx="6">
                  <c:v>9</c:v>
                </c:pt>
                <c:pt idx="7">
                  <c:v>46</c:v>
                </c:pt>
                <c:pt idx="8">
                  <c:v>19</c:v>
                </c:pt>
                <c:pt idx="9">
                  <c:v>13</c:v>
                </c:pt>
                <c:pt idx="10">
                  <c:v>11</c:v>
                </c:pt>
                <c:pt idx="11">
                  <c:v>540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Победители и призеры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Лист1!$A$2:$A$13</c:f>
              <c:strCache>
                <c:ptCount val="12"/>
                <c:pt idx="0">
                  <c:v>Абатская СОШ №1</c:v>
                </c:pt>
                <c:pt idx="1">
                  <c:v>Абатская СОШ №2</c:v>
                </c:pt>
                <c:pt idx="2">
                  <c:v>Банниковская СОШ</c:v>
                </c:pt>
                <c:pt idx="3">
                  <c:v>Болдыревская СОШ</c:v>
                </c:pt>
                <c:pt idx="4">
                  <c:v>Быструшинская СОШ</c:v>
                </c:pt>
                <c:pt idx="5">
                  <c:v>Коневская СОШ</c:v>
                </c:pt>
                <c:pt idx="6">
                  <c:v>Ленинская СОШ</c:v>
                </c:pt>
                <c:pt idx="7">
                  <c:v>Ощепковская СОШ</c:v>
                </c:pt>
                <c:pt idx="8">
                  <c:v>Партизанская СОШ</c:v>
                </c:pt>
                <c:pt idx="9">
                  <c:v>Тушнолобовская СОШ</c:v>
                </c:pt>
                <c:pt idx="10">
                  <c:v>Шевыринская СОШ</c:v>
                </c:pt>
                <c:pt idx="11">
                  <c:v>ИТОГО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18</c:v>
                </c:pt>
                <c:pt idx="1">
                  <c:v>24</c:v>
                </c:pt>
                <c:pt idx="2">
                  <c:v>1</c:v>
                </c:pt>
                <c:pt idx="3">
                  <c:v>0</c:v>
                </c:pt>
                <c:pt idx="4">
                  <c:v>6</c:v>
                </c:pt>
                <c:pt idx="5">
                  <c:v>0</c:v>
                </c:pt>
                <c:pt idx="6">
                  <c:v>1</c:v>
                </c:pt>
                <c:pt idx="7">
                  <c:v>5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56</c:v>
                </c:pt>
              </c:numCache>
            </c:numRef>
          </c:val>
        </c:ser>
        <c:dLbls>
          <c:showVal val="1"/>
        </c:dLbls>
        <c:overlap val="-25"/>
        <c:axId val="142357248"/>
        <c:axId val="142358784"/>
      </c:barChart>
      <c:catAx>
        <c:axId val="14235724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42358784"/>
        <c:crosses val="autoZero"/>
        <c:auto val="1"/>
        <c:lblAlgn val="ctr"/>
        <c:lblOffset val="100"/>
      </c:catAx>
      <c:valAx>
        <c:axId val="142358784"/>
        <c:scaling>
          <c:orientation val="minMax"/>
        </c:scaling>
        <c:delete val="1"/>
        <c:axPos val="l"/>
        <c:numFmt formatCode="General" sourceLinked="1"/>
        <c:tickLblPos val="nextTo"/>
        <c:crossAx val="142357248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600" b="1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Охват участия в муниципальном этапе ВСОШ</a:t>
            </a:r>
            <a:endParaRPr lang="ru-RU" dirty="0">
              <a:latin typeface="Arial" pitchFamily="34" charset="0"/>
              <a:cs typeface="Arial" pitchFamily="34" charset="0"/>
            </a:endParaRPr>
          </a:p>
        </c:rich>
      </c:tx>
      <c:layout/>
    </c:title>
    <c:view3D>
      <c:perspective val="30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dLbls>
            <c:txPr>
              <a:bodyPr anchor="t" anchorCtr="1"/>
              <a:lstStyle/>
              <a:p>
                <a:pPr>
                  <a:defRPr sz="2000"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Фактическое количество участников (многоразовый охват)</c:v>
                </c:pt>
                <c:pt idx="1">
                  <c:v>Фактическое количество участников (одноразовый охват)</c:v>
                </c:pt>
                <c:pt idx="2">
                  <c:v>Количество победителей и призеров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333</c:v>
                </c:pt>
                <c:pt idx="1">
                  <c:v>208</c:v>
                </c:pt>
                <c:pt idx="2">
                  <c:v>54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dLbls>
            <c:txPr>
              <a:bodyPr anchor="t" anchorCtr="1"/>
              <a:lstStyle/>
              <a:p>
                <a:pPr>
                  <a:defRPr sz="20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Фактическое количество участников (многоразовый охват)</c:v>
                </c:pt>
                <c:pt idx="1">
                  <c:v>Фактическое количество участников (одноразовый охват)</c:v>
                </c:pt>
                <c:pt idx="2">
                  <c:v>Количество победителей и призеров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540</c:v>
                </c:pt>
                <c:pt idx="1">
                  <c:v>272</c:v>
                </c:pt>
                <c:pt idx="2">
                  <c:v>56</c:v>
                </c:pt>
              </c:numCache>
            </c:numRef>
          </c:val>
        </c:ser>
        <c:dLbls>
          <c:showVal val="1"/>
        </c:dLbls>
        <c:shape val="cylinder"/>
        <c:axId val="145386112"/>
        <c:axId val="145396480"/>
        <c:axId val="0"/>
      </c:bar3DChart>
      <c:catAx>
        <c:axId val="145386112"/>
        <c:scaling>
          <c:orientation val="minMax"/>
        </c:scaling>
        <c:axPos val="b"/>
        <c:numFmt formatCode="General" sourceLinked="1"/>
        <c:majorTickMark val="none"/>
        <c:tickLblPos val="nextTo"/>
        <c:spPr>
          <a:ln>
            <a:solidFill>
              <a:schemeClr val="accent1"/>
            </a:solidFill>
          </a:ln>
        </c:spPr>
        <c:txPr>
          <a:bodyPr/>
          <a:lstStyle/>
          <a:p>
            <a:pPr>
              <a:defRPr sz="1600" b="1"/>
            </a:pPr>
            <a:endParaRPr lang="ru-RU"/>
          </a:p>
        </c:txPr>
        <c:crossAx val="145396480"/>
        <c:crosses val="autoZero"/>
        <c:auto val="1"/>
        <c:lblAlgn val="ctr"/>
        <c:lblOffset val="100"/>
      </c:catAx>
      <c:valAx>
        <c:axId val="145396480"/>
        <c:scaling>
          <c:orientation val="minMax"/>
        </c:scaling>
        <c:delete val="1"/>
        <c:axPos val="l"/>
        <c:numFmt formatCode="General" sourceLinked="1"/>
        <c:tickLblPos val="nextTo"/>
        <c:crossAx val="145386112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800" b="1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0.18024</cdr:x>
      <cdr:y>0.72235</cdr:y>
    </cdr:from>
    <cdr:to>
      <cdr:x>0.18042</cdr:x>
      <cdr:y>0.75568</cdr:y>
    </cdr:to>
    <cdr:sp macro="" textlink="">
      <cdr:nvSpPr>
        <cdr:cNvPr id="4" name="Прямая со стрелкой 3"/>
        <cdr:cNvSpPr/>
      </cdr:nvSpPr>
      <cdr:spPr>
        <a:xfrm xmlns:a="http://schemas.openxmlformats.org/drawingml/2006/main" rot="5400000" flipH="1" flipV="1">
          <a:off x="1570842" y="4644264"/>
          <a:ext cx="1588" cy="21431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0.22122</cdr:x>
      <cdr:y>0.72235</cdr:y>
    </cdr:from>
    <cdr:to>
      <cdr:x>0.2214</cdr:x>
      <cdr:y>0.74457</cdr:y>
    </cdr:to>
    <cdr:sp macro="" textlink="">
      <cdr:nvSpPr>
        <cdr:cNvPr id="6" name="Прямая со стрелкой 5"/>
        <cdr:cNvSpPr/>
      </cdr:nvSpPr>
      <cdr:spPr>
        <a:xfrm xmlns:a="http://schemas.openxmlformats.org/drawingml/2006/main" rot="5400000" flipH="1" flipV="1">
          <a:off x="1857383" y="4714938"/>
          <a:ext cx="142861" cy="156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0.2623</cdr:x>
      <cdr:y>0.72222</cdr:y>
    </cdr:from>
    <cdr:to>
      <cdr:x>0.26248</cdr:x>
      <cdr:y>0.74444</cdr:y>
    </cdr:to>
    <cdr:sp macro="" textlink="">
      <cdr:nvSpPr>
        <cdr:cNvPr id="8" name="Прямая со стрелкой 7"/>
        <cdr:cNvSpPr/>
      </cdr:nvSpPr>
      <cdr:spPr>
        <a:xfrm xmlns:a="http://schemas.openxmlformats.org/drawingml/2006/main" rot="5400000" flipH="1" flipV="1">
          <a:off x="2215370" y="4714116"/>
          <a:ext cx="142861" cy="156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0.30328</cdr:x>
      <cdr:y>0.72222</cdr:y>
    </cdr:from>
    <cdr:to>
      <cdr:x>0.30347</cdr:x>
      <cdr:y>0.75555</cdr:y>
    </cdr:to>
    <cdr:sp macro="" textlink="">
      <cdr:nvSpPr>
        <cdr:cNvPr id="10" name="Прямая со стрелкой 9"/>
        <cdr:cNvSpPr/>
      </cdr:nvSpPr>
      <cdr:spPr>
        <a:xfrm xmlns:a="http://schemas.openxmlformats.org/drawingml/2006/main" rot="5400000" flipH="1" flipV="1">
          <a:off x="2536888" y="4749788"/>
          <a:ext cx="214292" cy="165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0.34426</cdr:x>
      <cdr:y>0.72222</cdr:y>
    </cdr:from>
    <cdr:to>
      <cdr:x>0.34444</cdr:x>
      <cdr:y>0.75555</cdr:y>
    </cdr:to>
    <cdr:sp macro="" textlink="">
      <cdr:nvSpPr>
        <cdr:cNvPr id="12" name="Прямая со стрелкой 11"/>
        <cdr:cNvSpPr/>
      </cdr:nvSpPr>
      <cdr:spPr>
        <a:xfrm xmlns:a="http://schemas.openxmlformats.org/drawingml/2006/main" rot="5400000" flipH="1" flipV="1">
          <a:off x="2894035" y="4749831"/>
          <a:ext cx="214292" cy="156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0.42623</cdr:x>
      <cdr:y>0.72222</cdr:y>
    </cdr:from>
    <cdr:to>
      <cdr:x>0.42641</cdr:x>
      <cdr:y>0.75555</cdr:y>
    </cdr:to>
    <cdr:sp macro="" textlink="">
      <cdr:nvSpPr>
        <cdr:cNvPr id="16" name="Прямая со стрелкой 15"/>
        <cdr:cNvSpPr/>
      </cdr:nvSpPr>
      <cdr:spPr>
        <a:xfrm xmlns:a="http://schemas.openxmlformats.org/drawingml/2006/main" rot="5400000" flipH="1" flipV="1">
          <a:off x="3608415" y="4749832"/>
          <a:ext cx="214292" cy="156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0.46721</cdr:x>
      <cdr:y>0.72222</cdr:y>
    </cdr:from>
    <cdr:to>
      <cdr:x>0.46739</cdr:x>
      <cdr:y>0.75555</cdr:y>
    </cdr:to>
    <cdr:sp macro="" textlink="">
      <cdr:nvSpPr>
        <cdr:cNvPr id="18" name="Прямая со стрелкой 17"/>
        <cdr:cNvSpPr/>
      </cdr:nvSpPr>
      <cdr:spPr>
        <a:xfrm xmlns:a="http://schemas.openxmlformats.org/drawingml/2006/main" rot="5400000" flipH="1" flipV="1">
          <a:off x="3965604" y="4749832"/>
          <a:ext cx="214292" cy="1568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0.51639</cdr:x>
      <cdr:y>0.72222</cdr:y>
    </cdr:from>
    <cdr:to>
      <cdr:x>0.51657</cdr:x>
      <cdr:y>0.75555</cdr:y>
    </cdr:to>
    <cdr:sp macro="" textlink="">
      <cdr:nvSpPr>
        <cdr:cNvPr id="20" name="Прямая со стрелкой 19"/>
        <cdr:cNvSpPr/>
      </cdr:nvSpPr>
      <cdr:spPr>
        <a:xfrm xmlns:a="http://schemas.openxmlformats.org/drawingml/2006/main" rot="5400000" flipH="1" flipV="1">
          <a:off x="4394233" y="4749831"/>
          <a:ext cx="214292" cy="156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0.55738</cdr:x>
      <cdr:y>0.72222</cdr:y>
    </cdr:from>
    <cdr:to>
      <cdr:x>0.55756</cdr:x>
      <cdr:y>0.75555</cdr:y>
    </cdr:to>
    <cdr:sp macro="" textlink="">
      <cdr:nvSpPr>
        <cdr:cNvPr id="22" name="Прямая со стрелкой 21"/>
        <cdr:cNvSpPr/>
      </cdr:nvSpPr>
      <cdr:spPr>
        <a:xfrm xmlns:a="http://schemas.openxmlformats.org/drawingml/2006/main" rot="5400000" flipH="1" flipV="1">
          <a:off x="4751423" y="4749831"/>
          <a:ext cx="214292" cy="156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0.95902</cdr:x>
      <cdr:y>0.72222</cdr:y>
    </cdr:from>
    <cdr:to>
      <cdr:x>0.95921</cdr:x>
      <cdr:y>0.75555</cdr:y>
    </cdr:to>
    <cdr:sp macro="" textlink="">
      <cdr:nvSpPr>
        <cdr:cNvPr id="24" name="Прямая со стрелкой 23"/>
        <cdr:cNvSpPr/>
      </cdr:nvSpPr>
      <cdr:spPr>
        <a:xfrm xmlns:a="http://schemas.openxmlformats.org/drawingml/2006/main" rot="5400000" flipH="1" flipV="1">
          <a:off x="8251928" y="4749788"/>
          <a:ext cx="214292" cy="165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0.63115</cdr:x>
      <cdr:y>0.72222</cdr:y>
    </cdr:from>
    <cdr:to>
      <cdr:x>0.63133</cdr:x>
      <cdr:y>0.75555</cdr:y>
    </cdr:to>
    <cdr:sp macro="" textlink="">
      <cdr:nvSpPr>
        <cdr:cNvPr id="26" name="Прямая со стрелкой 25"/>
        <cdr:cNvSpPr/>
      </cdr:nvSpPr>
      <cdr:spPr>
        <a:xfrm xmlns:a="http://schemas.openxmlformats.org/drawingml/2006/main" rot="5400000" flipH="1" flipV="1">
          <a:off x="5394364" y="4749832"/>
          <a:ext cx="214292" cy="1568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0.67213</cdr:x>
      <cdr:y>0.72222</cdr:y>
    </cdr:from>
    <cdr:to>
      <cdr:x>0.67231</cdr:x>
      <cdr:y>0.75555</cdr:y>
    </cdr:to>
    <cdr:sp macro="" textlink="">
      <cdr:nvSpPr>
        <cdr:cNvPr id="28" name="Прямая со стрелкой 27"/>
        <cdr:cNvSpPr/>
      </cdr:nvSpPr>
      <cdr:spPr>
        <a:xfrm xmlns:a="http://schemas.openxmlformats.org/drawingml/2006/main" rot="5400000" flipH="1" flipV="1">
          <a:off x="5751555" y="4749831"/>
          <a:ext cx="214292" cy="156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0.72131</cdr:x>
      <cdr:y>0.72222</cdr:y>
    </cdr:from>
    <cdr:to>
      <cdr:x>0.72149</cdr:x>
      <cdr:y>0.75555</cdr:y>
    </cdr:to>
    <cdr:sp macro="" textlink="">
      <cdr:nvSpPr>
        <cdr:cNvPr id="30" name="Прямая со стрелкой 29"/>
        <cdr:cNvSpPr/>
      </cdr:nvSpPr>
      <cdr:spPr>
        <a:xfrm xmlns:a="http://schemas.openxmlformats.org/drawingml/2006/main" rot="5400000" flipH="1" flipV="1">
          <a:off x="6180183" y="4749831"/>
          <a:ext cx="214292" cy="156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0.7623</cdr:x>
      <cdr:y>0.72222</cdr:y>
    </cdr:from>
    <cdr:to>
      <cdr:x>0.76249</cdr:x>
      <cdr:y>0.75555</cdr:y>
    </cdr:to>
    <cdr:sp macro="" textlink="">
      <cdr:nvSpPr>
        <cdr:cNvPr id="32" name="Прямая со стрелкой 31"/>
        <cdr:cNvSpPr/>
      </cdr:nvSpPr>
      <cdr:spPr>
        <a:xfrm xmlns:a="http://schemas.openxmlformats.org/drawingml/2006/main" rot="5400000" flipH="1" flipV="1">
          <a:off x="6537416" y="4749788"/>
          <a:ext cx="214292" cy="165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0.79508</cdr:x>
      <cdr:y>0.72222</cdr:y>
    </cdr:from>
    <cdr:to>
      <cdr:x>0.79527</cdr:x>
      <cdr:y>0.74444</cdr:y>
    </cdr:to>
    <cdr:sp macro="" textlink="">
      <cdr:nvSpPr>
        <cdr:cNvPr id="34" name="Прямая со стрелкой 33"/>
        <cdr:cNvSpPr/>
      </cdr:nvSpPr>
      <cdr:spPr>
        <a:xfrm xmlns:a="http://schemas.openxmlformats.org/drawingml/2006/main" rot="5400000" flipH="1" flipV="1">
          <a:off x="6858884" y="4714072"/>
          <a:ext cx="142861" cy="165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0.83607</cdr:x>
      <cdr:y>0.72222</cdr:y>
    </cdr:from>
    <cdr:to>
      <cdr:x>0.83625</cdr:x>
      <cdr:y>0.75555</cdr:y>
    </cdr:to>
    <cdr:sp macro="" textlink="">
      <cdr:nvSpPr>
        <cdr:cNvPr id="36" name="Прямая со стрелкой 35"/>
        <cdr:cNvSpPr/>
      </cdr:nvSpPr>
      <cdr:spPr>
        <a:xfrm xmlns:a="http://schemas.openxmlformats.org/drawingml/2006/main" rot="5400000" flipH="1" flipV="1">
          <a:off x="7180315" y="4749831"/>
          <a:ext cx="214292" cy="156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0.87705</cdr:x>
      <cdr:y>0.72222</cdr:y>
    </cdr:from>
    <cdr:to>
      <cdr:x>0.87723</cdr:x>
      <cdr:y>0.76667</cdr:y>
    </cdr:to>
    <cdr:sp macro="" textlink="">
      <cdr:nvSpPr>
        <cdr:cNvPr id="38" name="Прямая со стрелкой 37"/>
        <cdr:cNvSpPr/>
      </cdr:nvSpPr>
      <cdr:spPr>
        <a:xfrm xmlns:a="http://schemas.openxmlformats.org/drawingml/2006/main" rot="5400000" flipH="1" flipV="1">
          <a:off x="7501757" y="4785579"/>
          <a:ext cx="285788" cy="156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0.91803</cdr:x>
      <cdr:y>0.72222</cdr:y>
    </cdr:from>
    <cdr:to>
      <cdr:x>0.91821</cdr:x>
      <cdr:y>0.75555</cdr:y>
    </cdr:to>
    <cdr:sp macro="" textlink="">
      <cdr:nvSpPr>
        <cdr:cNvPr id="40" name="Прямая со стрелкой 39"/>
        <cdr:cNvSpPr/>
      </cdr:nvSpPr>
      <cdr:spPr>
        <a:xfrm xmlns:a="http://schemas.openxmlformats.org/drawingml/2006/main" rot="5400000" flipH="1" flipV="1">
          <a:off x="7894695" y="4749831"/>
          <a:ext cx="214292" cy="156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0.38525</cdr:x>
      <cdr:y>0.72222</cdr:y>
    </cdr:from>
    <cdr:to>
      <cdr:x>0.38543</cdr:x>
      <cdr:y>0.75555</cdr:y>
    </cdr:to>
    <cdr:sp macro="" textlink="">
      <cdr:nvSpPr>
        <cdr:cNvPr id="27" name="Прямая со стрелкой 26"/>
        <cdr:cNvSpPr/>
      </cdr:nvSpPr>
      <cdr:spPr>
        <a:xfrm xmlns:a="http://schemas.openxmlformats.org/drawingml/2006/main" rot="5400000" flipH="1" flipV="1">
          <a:off x="3251225" y="4749831"/>
          <a:ext cx="214292" cy="156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21582" cy="493792"/>
          </a:xfrm>
          <a:prstGeom prst="rect">
            <a:avLst/>
          </a:prstGeom>
        </p:spPr>
        <p:txBody>
          <a:bodyPr vert="horz" lIns="90962" tIns="45481" rIns="90962" bIns="4548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8971" y="1"/>
            <a:ext cx="2921582" cy="493792"/>
          </a:xfrm>
          <a:prstGeom prst="rect">
            <a:avLst/>
          </a:prstGeom>
        </p:spPr>
        <p:txBody>
          <a:bodyPr vert="horz" lIns="90962" tIns="45481" rIns="90962" bIns="45481" rtlCol="0"/>
          <a:lstStyle>
            <a:lvl1pPr algn="r">
              <a:defRPr sz="1200"/>
            </a:lvl1pPr>
          </a:lstStyle>
          <a:p>
            <a:fld id="{5CF50293-CF5F-40ED-9905-147CDB716FEF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62" tIns="45481" rIns="90962" bIns="4548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212" y="4691024"/>
            <a:ext cx="5393690" cy="4444127"/>
          </a:xfrm>
          <a:prstGeom prst="rect">
            <a:avLst/>
          </a:prstGeom>
        </p:spPr>
        <p:txBody>
          <a:bodyPr vert="horz" lIns="90962" tIns="45481" rIns="90962" bIns="4548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80333"/>
            <a:ext cx="2921582" cy="493792"/>
          </a:xfrm>
          <a:prstGeom prst="rect">
            <a:avLst/>
          </a:prstGeom>
        </p:spPr>
        <p:txBody>
          <a:bodyPr vert="horz" lIns="90962" tIns="45481" rIns="90962" bIns="4548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8971" y="9380333"/>
            <a:ext cx="2921582" cy="493792"/>
          </a:xfrm>
          <a:prstGeom prst="rect">
            <a:avLst/>
          </a:prstGeom>
        </p:spPr>
        <p:txBody>
          <a:bodyPr vert="horz" lIns="90962" tIns="45481" rIns="90962" bIns="45481" rtlCol="0" anchor="b"/>
          <a:lstStyle>
            <a:lvl1pPr algn="r">
              <a:defRPr sz="1200"/>
            </a:lvl1pPr>
          </a:lstStyle>
          <a:p>
            <a:fld id="{74759B29-A1B0-4F04-9931-CC90C86AC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np.fmschool72.ru/olimpiadi/vsosh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57166"/>
            <a:ext cx="8208912" cy="5736130"/>
          </a:xfrm>
        </p:spPr>
        <p:txBody>
          <a:bodyPr>
            <a:normAutofit/>
          </a:bodyPr>
          <a:lstStyle/>
          <a:p>
            <a:endParaRPr lang="ru-RU" b="1" dirty="0" smtClean="0">
              <a:solidFill>
                <a:schemeClr val="tx2">
                  <a:satMod val="130000"/>
                </a:schemeClr>
              </a:solidFill>
            </a:endParaRPr>
          </a:p>
          <a:p>
            <a:endParaRPr lang="ru-RU" b="1" dirty="0" smtClean="0">
              <a:solidFill>
                <a:schemeClr val="tx2">
                  <a:satMod val="130000"/>
                </a:schemeClr>
              </a:solidFill>
            </a:endParaRPr>
          </a:p>
          <a:p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Итоги </a:t>
            </a:r>
            <a:br>
              <a:rPr lang="ru-RU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муниципального этапа </a:t>
            </a:r>
          </a:p>
          <a:p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Всероссийской олимпиады школьников </a:t>
            </a:r>
          </a:p>
          <a:p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7-11 классов</a:t>
            </a:r>
            <a:br>
              <a:rPr lang="ru-RU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Абатского</a:t>
            </a: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муниципального района</a:t>
            </a:r>
          </a:p>
          <a:p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2025-2026 </a:t>
            </a:r>
            <a:r>
              <a:rPr lang="ru-RU" b="1" dirty="0" err="1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уч.г</a:t>
            </a: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939784"/>
          </a:xfrm>
        </p:spPr>
        <p:txBody>
          <a:bodyPr>
            <a:normAutofit/>
          </a:bodyPr>
          <a:lstStyle/>
          <a:p>
            <a:r>
              <a:rPr lang="ru-RU" sz="2600" b="1" dirty="0" smtClean="0"/>
              <a:t>Участники регионального этапа </a:t>
            </a:r>
            <a:r>
              <a:rPr lang="ru-RU" sz="2600" b="1" dirty="0" err="1" smtClean="0"/>
              <a:t>ВсОШ</a:t>
            </a:r>
            <a:r>
              <a:rPr lang="ru-RU" sz="2600" b="1" dirty="0" smtClean="0"/>
              <a:t> </a:t>
            </a:r>
            <a:br>
              <a:rPr lang="ru-RU" sz="2600" b="1" dirty="0" smtClean="0"/>
            </a:br>
            <a:r>
              <a:rPr lang="ru-RU" sz="2600" b="1" dirty="0" smtClean="0"/>
              <a:t>2024-2025 учебный год</a:t>
            </a:r>
            <a:endParaRPr lang="ru-RU" sz="2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8543956" cy="54292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300" b="1" dirty="0" smtClean="0"/>
              <a:t>14 участников (18 участий) </a:t>
            </a:r>
            <a:r>
              <a:rPr lang="ru-RU" sz="2300" dirty="0" smtClean="0"/>
              <a:t>от </a:t>
            </a:r>
            <a:r>
              <a:rPr lang="ru-RU" sz="2300" dirty="0" err="1" smtClean="0"/>
              <a:t>Абатского</a:t>
            </a:r>
            <a:r>
              <a:rPr lang="ru-RU" sz="2300" dirty="0" smtClean="0"/>
              <a:t> района.</a:t>
            </a:r>
          </a:p>
          <a:p>
            <a:pPr>
              <a:buFont typeface="Wingdings" pitchFamily="2" charset="2"/>
              <a:buChar char="Ø"/>
            </a:pPr>
            <a:r>
              <a:rPr lang="ru-RU" sz="2300" b="1" dirty="0" smtClean="0"/>
              <a:t>Предметы</a:t>
            </a:r>
            <a:r>
              <a:rPr lang="ru-RU" sz="2300" dirty="0" smtClean="0"/>
              <a:t>: английский язык, астрономия, история, биология, литература, физическая культура, обществознание, информатика, экология, русский язык,  труд(технология), ОБЗР, экономика, физика.</a:t>
            </a:r>
          </a:p>
          <a:p>
            <a:pPr>
              <a:buFont typeface="Wingdings" pitchFamily="2" charset="2"/>
              <a:buChar char="Ø"/>
            </a:pPr>
            <a:r>
              <a:rPr lang="ru-RU" sz="2300" b="1" dirty="0" smtClean="0"/>
              <a:t>Школы-участники</a:t>
            </a:r>
            <a:r>
              <a:rPr lang="ru-RU" sz="2300" dirty="0" smtClean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ru-RU" sz="2300" dirty="0" err="1" smtClean="0"/>
              <a:t>Абатская</a:t>
            </a:r>
            <a:r>
              <a:rPr lang="ru-RU" sz="2300" dirty="0" smtClean="0"/>
              <a:t> СОШ № 2</a:t>
            </a:r>
          </a:p>
          <a:p>
            <a:pPr>
              <a:buFont typeface="Wingdings" pitchFamily="2" charset="2"/>
              <a:buChar char="ü"/>
            </a:pPr>
            <a:r>
              <a:rPr lang="ru-RU" sz="2300" dirty="0" err="1" smtClean="0"/>
              <a:t>Абатская</a:t>
            </a:r>
            <a:r>
              <a:rPr lang="ru-RU" sz="2300" dirty="0" smtClean="0"/>
              <a:t> СОШ № 1</a:t>
            </a:r>
          </a:p>
          <a:p>
            <a:pPr>
              <a:buFont typeface="Wingdings" pitchFamily="2" charset="2"/>
              <a:buChar char="ü"/>
            </a:pPr>
            <a:r>
              <a:rPr lang="ru-RU" sz="2300" dirty="0" err="1" smtClean="0"/>
              <a:t>Ощепковская</a:t>
            </a:r>
            <a:r>
              <a:rPr lang="ru-RU" sz="2300" dirty="0" smtClean="0"/>
              <a:t> СОШ</a:t>
            </a:r>
          </a:p>
          <a:p>
            <a:pPr>
              <a:buFont typeface="Wingdings" pitchFamily="2" charset="2"/>
              <a:buChar char="ü"/>
            </a:pPr>
            <a:r>
              <a:rPr lang="ru-RU" sz="2300" dirty="0" err="1" smtClean="0"/>
              <a:t>Тушнолобовская</a:t>
            </a:r>
            <a:r>
              <a:rPr lang="ru-RU" sz="2300" dirty="0" smtClean="0"/>
              <a:t> СОШ</a:t>
            </a:r>
          </a:p>
          <a:p>
            <a:pPr>
              <a:buFont typeface="Wingdings" pitchFamily="2" charset="2"/>
              <a:buChar char="ü"/>
            </a:pPr>
            <a:r>
              <a:rPr lang="ru-RU" sz="2300" dirty="0" err="1" smtClean="0"/>
              <a:t>Коневская</a:t>
            </a:r>
            <a:r>
              <a:rPr lang="ru-RU" sz="2300" dirty="0" smtClean="0"/>
              <a:t> СОШ.</a:t>
            </a:r>
          </a:p>
          <a:p>
            <a:pPr>
              <a:buFont typeface="Wingdings" pitchFamily="2" charset="2"/>
              <a:buChar char="ü"/>
            </a:pPr>
            <a:endParaRPr lang="ru-RU" sz="2300" dirty="0" smtClean="0"/>
          </a:p>
          <a:p>
            <a:pPr>
              <a:buNone/>
            </a:pPr>
            <a:endParaRPr lang="ru-RU" sz="2300" dirty="0" smtClean="0"/>
          </a:p>
          <a:p>
            <a:endParaRPr lang="ru-RU" sz="2300" dirty="0" smtClean="0"/>
          </a:p>
          <a:p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hlinkClick r:id="rId2"/>
              </a:rPr>
              <a:t>https://np.fmschool72.ru/olimpiadi/vsosh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20609" y="1071546"/>
            <a:ext cx="7637605" cy="5536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/>
              <a:t>Решение: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928670"/>
            <a:ext cx="8643998" cy="5643602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sz="2200" b="1" u="sng" dirty="0" smtClean="0"/>
              <a:t>На школьном этапе </a:t>
            </a:r>
            <a:r>
              <a:rPr lang="ru-RU" sz="2200" dirty="0" smtClean="0"/>
              <a:t>составлять расписание с учетом участия во </a:t>
            </a:r>
            <a:r>
              <a:rPr lang="ru-RU" sz="2200" dirty="0" err="1" smtClean="0"/>
              <a:t>ВсОШ</a:t>
            </a:r>
            <a:r>
              <a:rPr lang="ru-RU" sz="2200" dirty="0" smtClean="0"/>
              <a:t> по предметам, в кабинете информатики, </a:t>
            </a:r>
            <a:r>
              <a:rPr lang="ru-RU" sz="2200" b="1" dirty="0" smtClean="0"/>
              <a:t>без телефонов </a:t>
            </a:r>
            <a:r>
              <a:rPr lang="ru-RU" sz="2200" dirty="0" smtClean="0"/>
              <a:t>(</a:t>
            </a:r>
            <a:r>
              <a:rPr lang="ru-RU" sz="2200" u="sng" dirty="0" smtClean="0"/>
              <a:t>особое внимание обратить на</a:t>
            </a:r>
            <a:r>
              <a:rPr lang="ru-RU" sz="2200" dirty="0" smtClean="0"/>
              <a:t>: физику, астрономию, экономику в 7-8 классах, и участие по всем предметам 9-11-классников).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200" b="1" dirty="0" smtClean="0"/>
              <a:t>Муниципальная квота на региональном этапе</a:t>
            </a:r>
            <a:r>
              <a:rPr lang="ru-RU" sz="2200" dirty="0" smtClean="0"/>
              <a:t>: лучший результат по предмету в муниципалитете, но менее проходного порога; участие по рейтингу без деления на классы; </a:t>
            </a:r>
            <a:r>
              <a:rPr lang="ru-RU" sz="2200" b="1" dirty="0" smtClean="0"/>
              <a:t>по решению оргкомитета соответствующего этапа.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200" b="1" dirty="0" smtClean="0"/>
              <a:t>Отказ от участия в региональном этапе: </a:t>
            </a:r>
          </a:p>
          <a:p>
            <a:pPr marL="514350" indent="-514350" algn="just">
              <a:buNone/>
            </a:pPr>
            <a:r>
              <a:rPr lang="ru-RU" sz="2200" b="1" dirty="0" smtClean="0"/>
              <a:t>    </a:t>
            </a:r>
            <a:r>
              <a:rPr lang="ru-RU" sz="2200" dirty="0" smtClean="0"/>
              <a:t>1) </a:t>
            </a:r>
            <a:r>
              <a:rPr lang="ru-RU" sz="2200" b="1" dirty="0" smtClean="0"/>
              <a:t>только по уважительной причине </a:t>
            </a:r>
            <a:r>
              <a:rPr lang="ru-RU" sz="2200" dirty="0" smtClean="0"/>
              <a:t>(например, по состоянию здоровья; отказ родителей с указанием причины и т.п.);</a:t>
            </a:r>
          </a:p>
          <a:p>
            <a:pPr marL="514350" indent="-514350" algn="just">
              <a:buNone/>
            </a:pPr>
            <a:r>
              <a:rPr lang="ru-RU" sz="2200" b="1" dirty="0" smtClean="0"/>
              <a:t>    2) если ребенок не сможет принять участие, </a:t>
            </a:r>
            <a:r>
              <a:rPr lang="ru-RU" sz="2200" dirty="0" smtClean="0"/>
              <a:t>школа пишет официальный, подписанный руководителем ОУ, отказ, на имя начальника отдела образования с указанием причины неучастия и приложением, подтверждающим отказ (скан справки, скан заявления родителей и т.п.)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Фактическое количество участий по ОУ (м/о)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42976" y="857232"/>
          <a:ext cx="6729402" cy="515112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900486"/>
                <a:gridCol w="1428760"/>
                <a:gridCol w="140015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2024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2025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 err="1">
                          <a:latin typeface="Arial" pitchFamily="34" charset="0"/>
                          <a:cs typeface="Arial" pitchFamily="34" charset="0"/>
                        </a:rPr>
                        <a:t>Абатская</a:t>
                      </a:r>
                      <a:r>
                        <a:rPr lang="ru-RU" sz="2000" u="none" strike="noStrike" dirty="0">
                          <a:latin typeface="Arial" pitchFamily="34" charset="0"/>
                          <a:cs typeface="Arial" pitchFamily="34" charset="0"/>
                        </a:rPr>
                        <a:t> СОШ №1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117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186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 err="1">
                          <a:latin typeface="Arial" pitchFamily="34" charset="0"/>
                          <a:cs typeface="Arial" pitchFamily="34" charset="0"/>
                        </a:rPr>
                        <a:t>Абатская</a:t>
                      </a:r>
                      <a:r>
                        <a:rPr lang="ru-RU" sz="2000" u="none" strike="noStrike" dirty="0">
                          <a:latin typeface="Arial" pitchFamily="34" charset="0"/>
                          <a:cs typeface="Arial" pitchFamily="34" charset="0"/>
                        </a:rPr>
                        <a:t> СОШ №2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172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 err="1">
                          <a:latin typeface="Arial" pitchFamily="34" charset="0"/>
                          <a:cs typeface="Arial" pitchFamily="34" charset="0"/>
                        </a:rPr>
                        <a:t>Банниковская</a:t>
                      </a:r>
                      <a:r>
                        <a:rPr lang="ru-RU" sz="20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 err="1">
                          <a:latin typeface="Arial" pitchFamily="34" charset="0"/>
                          <a:cs typeface="Arial" pitchFamily="34" charset="0"/>
                        </a:rPr>
                        <a:t>Болдыревская</a:t>
                      </a:r>
                      <a:r>
                        <a:rPr lang="ru-RU" sz="20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 err="1">
                          <a:latin typeface="Arial" pitchFamily="34" charset="0"/>
                          <a:cs typeface="Arial" pitchFamily="34" charset="0"/>
                        </a:rPr>
                        <a:t>Быструшинская</a:t>
                      </a:r>
                      <a:r>
                        <a:rPr lang="ru-RU" sz="20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latin typeface="Arial" pitchFamily="34" charset="0"/>
                          <a:cs typeface="Arial" pitchFamily="34" charset="0"/>
                        </a:rPr>
                        <a:t>Коневская СОШ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latin typeface="Arial" pitchFamily="34" charset="0"/>
                          <a:cs typeface="Arial" pitchFamily="34" charset="0"/>
                        </a:rPr>
                        <a:t>Ленинская СОШ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latin typeface="Arial" pitchFamily="34" charset="0"/>
                          <a:cs typeface="Arial" pitchFamily="34" charset="0"/>
                        </a:rPr>
                        <a:t>Ощепковская СОШ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latin typeface="Arial" pitchFamily="34" charset="0"/>
                          <a:cs typeface="Arial" pitchFamily="34" charset="0"/>
                        </a:rPr>
                        <a:t>Партизанская СОШ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 err="1">
                          <a:latin typeface="Arial" pitchFamily="34" charset="0"/>
                          <a:cs typeface="Arial" pitchFamily="34" charset="0"/>
                        </a:rPr>
                        <a:t>Тушнолобовская</a:t>
                      </a:r>
                      <a:r>
                        <a:rPr lang="ru-RU" sz="20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 err="1">
                          <a:latin typeface="Arial" pitchFamily="34" charset="0"/>
                          <a:cs typeface="Arial" pitchFamily="34" charset="0"/>
                        </a:rPr>
                        <a:t>Шевыринская</a:t>
                      </a:r>
                      <a:r>
                        <a:rPr lang="ru-RU" sz="20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latin typeface="Arial" pitchFamily="34" charset="0"/>
                          <a:cs typeface="Arial" pitchFamily="34" charset="0"/>
                        </a:rPr>
                        <a:t>ИТОГО</a:t>
                      </a:r>
                      <a:endParaRPr lang="ru-RU" sz="2000" b="1" i="0" u="none" strike="noStrike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333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540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714488"/>
            <a:ext cx="2071702" cy="2286016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Предметное участие в МЭ (м/о)</a:t>
            </a:r>
            <a:r>
              <a:rPr lang="ru-RU" sz="2800" dirty="0" smtClean="0">
                <a:solidFill>
                  <a:srgbClr val="C00000"/>
                </a:solidFill>
              </a:rPr>
              <a:t/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/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2024</a:t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2025</a:t>
            </a:r>
            <a:endParaRPr lang="ru-RU" sz="2800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643174" y="285728"/>
          <a:ext cx="5786478" cy="635797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957297"/>
                <a:gridCol w="1432515"/>
                <a:gridCol w="1396666"/>
              </a:tblGrid>
              <a:tr h="288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2024</a:t>
                      </a:r>
                      <a:endParaRPr lang="ru-RU" sz="16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2025</a:t>
                      </a:r>
                      <a:endParaRPr lang="ru-RU" sz="16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Английский язык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География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Искусство(МХК)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История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Литература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Немецкий язык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Обществознание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1600" b="0" i="0" u="none" strike="noStrike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  <a:endParaRPr lang="ru-RU" sz="1600" b="0" i="0" u="none" strike="noStrike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ОБЗР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Право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Русский язык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Труд (технология)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Физическая культура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Экология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Экономика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Химия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Биология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Астрономия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Физика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Математика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Информатика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99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latin typeface="Arial" pitchFamily="34" charset="0"/>
                          <a:cs typeface="Arial" pitchFamily="34" charset="0"/>
                        </a:rPr>
                        <a:t>ИТОГО</a:t>
                      </a:r>
                      <a:endParaRPr lang="ru-RU" sz="1600" b="1" i="0" u="none" strike="noStrike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333</a:t>
                      </a:r>
                      <a:endParaRPr lang="ru-RU" sz="1600" b="1" i="0" u="none" strike="noStrike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540</a:t>
                      </a:r>
                      <a:endParaRPr lang="ru-RU" sz="1600" b="1" i="0" u="none" strike="noStrike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214290"/>
          <a:ext cx="8715436" cy="6429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rot="5400000" flipH="1" flipV="1">
            <a:off x="1250133" y="4964917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214290"/>
          <a:ext cx="8715436" cy="6429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Количество победителей и призеров по ОУ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85852" y="1071546"/>
          <a:ext cx="6729402" cy="504253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900486"/>
                <a:gridCol w="1428760"/>
                <a:gridCol w="140015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2024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2025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 err="1">
                          <a:latin typeface="Arial" pitchFamily="34" charset="0"/>
                          <a:cs typeface="Arial" pitchFamily="34" charset="0"/>
                        </a:rPr>
                        <a:t>Абатская</a:t>
                      </a:r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 СОШ №1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 err="1">
                          <a:latin typeface="Arial" pitchFamily="34" charset="0"/>
                          <a:cs typeface="Arial" pitchFamily="34" charset="0"/>
                        </a:rPr>
                        <a:t>Абатская</a:t>
                      </a:r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 СОШ №2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 err="1">
                          <a:latin typeface="Arial" pitchFamily="34" charset="0"/>
                          <a:cs typeface="Arial" pitchFamily="34" charset="0"/>
                        </a:rPr>
                        <a:t>Банниковская</a:t>
                      </a:r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Ленинская СОШ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 err="1">
                          <a:latin typeface="Arial" pitchFamily="34" charset="0"/>
                          <a:cs typeface="Arial" pitchFamily="34" charset="0"/>
                        </a:rPr>
                        <a:t>Тушнолобовская</a:t>
                      </a:r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 err="1">
                          <a:latin typeface="Arial" pitchFamily="34" charset="0"/>
                          <a:cs typeface="Arial" pitchFamily="34" charset="0"/>
                        </a:rPr>
                        <a:t>Ощепковская</a:t>
                      </a:r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 err="1">
                          <a:latin typeface="Arial" pitchFamily="34" charset="0"/>
                          <a:cs typeface="Arial" pitchFamily="34" charset="0"/>
                        </a:rPr>
                        <a:t>Быструшинская</a:t>
                      </a:r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 err="1">
                          <a:latin typeface="Arial" pitchFamily="34" charset="0"/>
                          <a:cs typeface="Arial" pitchFamily="34" charset="0"/>
                        </a:rPr>
                        <a:t>Коневская</a:t>
                      </a:r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Партизанская СОШ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 err="1">
                          <a:latin typeface="Arial" pitchFamily="34" charset="0"/>
                          <a:cs typeface="Arial" pitchFamily="34" charset="0"/>
                        </a:rPr>
                        <a:t>Болдыревская</a:t>
                      </a:r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 err="1">
                          <a:latin typeface="Arial" pitchFamily="34" charset="0"/>
                          <a:cs typeface="Arial" pitchFamily="34" charset="0"/>
                        </a:rPr>
                        <a:t>Шевыринская</a:t>
                      </a:r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u="none" strike="noStrike" dirty="0">
                          <a:latin typeface="Arial" pitchFamily="34" charset="0"/>
                          <a:cs typeface="Arial" pitchFamily="34" charset="0"/>
                        </a:rPr>
                        <a:t>ИТОГО</a:t>
                      </a:r>
                      <a:endParaRPr lang="ru-RU" sz="2400" b="1" i="0" u="none" strike="noStrike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27404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Количество участников по классам</a:t>
            </a:r>
            <a:endParaRPr lang="ru-RU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357298"/>
          <a:ext cx="8715436" cy="4379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/>
                <a:gridCol w="932397"/>
                <a:gridCol w="907865"/>
                <a:gridCol w="907865"/>
                <a:gridCol w="895211"/>
                <a:gridCol w="785818"/>
                <a:gridCol w="888212"/>
                <a:gridCol w="871543"/>
                <a:gridCol w="812014"/>
                <a:gridCol w="785817"/>
              </a:tblGrid>
              <a:tr h="591838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7 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66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23,2%</a:t>
                      </a:r>
                      <a:endParaRPr lang="ru-RU" sz="1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26,3%</a:t>
                      </a:r>
                      <a:endParaRPr lang="ru-RU" sz="1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24,5 </a:t>
                      </a:r>
                      <a:r>
                        <a:rPr lang="ru-RU" sz="17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26,1%</a:t>
                      </a:r>
                      <a:endParaRPr lang="ru-RU" sz="1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28,1%</a:t>
                      </a:r>
                      <a:endParaRPr lang="ru-RU" sz="1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25,1%</a:t>
                      </a:r>
                      <a:endParaRPr lang="ru-RU" sz="1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21,1%</a:t>
                      </a:r>
                      <a:endParaRPr lang="ru-RU" sz="1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62,5%</a:t>
                      </a:r>
                      <a:endParaRPr lang="ru-RU" sz="1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33,3%</a:t>
                      </a:r>
                      <a:endParaRPr lang="ru-RU" sz="1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53,1%</a:t>
                      </a:r>
                      <a:endParaRPr lang="ru-RU" sz="1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641">
                <a:tc gridSpan="10">
                  <a:txBody>
                    <a:bodyPr/>
                    <a:lstStyle/>
                    <a:p>
                      <a:pPr algn="ctr"/>
                      <a:endParaRPr lang="ru-RU" sz="1800" b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От  общего количества учащихся 7-11 классов (864) -2024 год.</a:t>
                      </a:r>
                      <a:endParaRPr lang="ru-RU" sz="18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Многоразовый охват - 333 – 38,5 %</a:t>
                      </a:r>
                      <a:endParaRPr lang="ru-RU" sz="18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Одноразовый охват - 208 – 24,1 % </a:t>
                      </a:r>
                    </a:p>
                    <a:p>
                      <a:pPr algn="ctr"/>
                      <a:endParaRPr lang="ru-RU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60329">
                <a:tc gridSpan="10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B050"/>
                          </a:solidFill>
                        </a:rPr>
                        <a:t>От  общего количества учащихся 7-11 классов</a:t>
                      </a:r>
                      <a:r>
                        <a:rPr lang="ru-RU" sz="2000" b="1" baseline="0" dirty="0" smtClean="0">
                          <a:solidFill>
                            <a:srgbClr val="00B050"/>
                          </a:solidFill>
                        </a:rPr>
                        <a:t> (</a:t>
                      </a:r>
                      <a:r>
                        <a:rPr lang="ru-RU" sz="2000" b="1" dirty="0" smtClean="0">
                          <a:solidFill>
                            <a:srgbClr val="00B050"/>
                          </a:solidFill>
                        </a:rPr>
                        <a:t> 827 ) -2025 год</a:t>
                      </a:r>
                      <a:endParaRPr lang="ru-RU" sz="2000" dirty="0" smtClean="0"/>
                    </a:p>
                    <a:p>
                      <a:pPr algn="ctr"/>
                      <a:r>
                        <a:rPr lang="ru-RU" sz="2000" b="1" dirty="0" smtClean="0"/>
                        <a:t>Многоразовый охват (540) –</a:t>
                      </a:r>
                      <a:r>
                        <a:rPr lang="ru-RU" sz="2000" b="1" baseline="0" dirty="0" smtClean="0"/>
                        <a:t> 65,3 %</a:t>
                      </a:r>
                    </a:p>
                    <a:p>
                      <a:pPr algn="ctr"/>
                      <a:r>
                        <a:rPr lang="ru-RU" sz="2000" b="1" i="0" u="none" strike="noStrike" baseline="0" dirty="0" smtClean="0"/>
                        <a:t>Одноразовый охват - (272) – 32,8 %</a:t>
                      </a:r>
                      <a:endParaRPr lang="ru-RU" sz="2000" b="1" i="0" u="none" strike="noStrik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8858248" y="0"/>
            <a:ext cx="285752" cy="285728"/>
          </a:xfrm>
          <a:prstGeom prst="ellips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6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357166"/>
          <a:ext cx="8715436" cy="628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142984"/>
          <a:ext cx="8429684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6861"/>
                <a:gridCol w="1265057"/>
                <a:gridCol w="1554494"/>
                <a:gridCol w="1571636"/>
                <a:gridCol w="157163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Количество участников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Количество победителей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Количество призеров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Количество приглашенных</a:t>
                      </a:r>
                      <a:r>
                        <a:rPr lang="ru-RU" sz="14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на РЭ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err="1">
                          <a:latin typeface="Arial" pitchFamily="34" charset="0"/>
                          <a:cs typeface="Arial" pitchFamily="34" charset="0"/>
                        </a:rPr>
                        <a:t>Абатская</a:t>
                      </a:r>
                      <a:r>
                        <a:rPr lang="ru-RU" sz="1800" u="none" strike="noStrike" dirty="0">
                          <a:latin typeface="Arial" pitchFamily="34" charset="0"/>
                          <a:cs typeface="Arial" pitchFamily="34" charset="0"/>
                        </a:rPr>
                        <a:t> СОШ №1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186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err="1">
                          <a:latin typeface="Arial" pitchFamily="34" charset="0"/>
                          <a:cs typeface="Arial" pitchFamily="34" charset="0"/>
                        </a:rPr>
                        <a:t>Абатская</a:t>
                      </a:r>
                      <a:r>
                        <a:rPr lang="ru-RU" sz="1800" u="none" strike="noStrike" dirty="0">
                          <a:latin typeface="Arial" pitchFamily="34" charset="0"/>
                          <a:cs typeface="Arial" pitchFamily="34" charset="0"/>
                        </a:rPr>
                        <a:t> СОШ №2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172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err="1">
                          <a:latin typeface="Arial" pitchFamily="34" charset="0"/>
                          <a:cs typeface="Arial" pitchFamily="34" charset="0"/>
                        </a:rPr>
                        <a:t>Банниковская</a:t>
                      </a:r>
                      <a:r>
                        <a:rPr lang="ru-RU" sz="18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latin typeface="Arial" pitchFamily="34" charset="0"/>
                          <a:cs typeface="Arial" pitchFamily="34" charset="0"/>
                        </a:rPr>
                        <a:t>Ленинская СОШ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err="1">
                          <a:latin typeface="Arial" pitchFamily="34" charset="0"/>
                          <a:cs typeface="Arial" pitchFamily="34" charset="0"/>
                        </a:rPr>
                        <a:t>Тушнолобовская</a:t>
                      </a:r>
                      <a:r>
                        <a:rPr lang="ru-RU" sz="18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err="1">
                          <a:latin typeface="Arial" pitchFamily="34" charset="0"/>
                          <a:cs typeface="Arial" pitchFamily="34" charset="0"/>
                        </a:rPr>
                        <a:t>Ощепковская</a:t>
                      </a:r>
                      <a:r>
                        <a:rPr lang="ru-RU" sz="18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err="1">
                          <a:latin typeface="Arial" pitchFamily="34" charset="0"/>
                          <a:cs typeface="Arial" pitchFamily="34" charset="0"/>
                        </a:rPr>
                        <a:t>Быструшинская</a:t>
                      </a:r>
                      <a:r>
                        <a:rPr lang="ru-RU" sz="18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err="1">
                          <a:latin typeface="Arial" pitchFamily="34" charset="0"/>
                          <a:cs typeface="Arial" pitchFamily="34" charset="0"/>
                        </a:rPr>
                        <a:t>Коневская</a:t>
                      </a:r>
                      <a:r>
                        <a:rPr lang="ru-RU" sz="18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latin typeface="Arial" pitchFamily="34" charset="0"/>
                          <a:cs typeface="Arial" pitchFamily="34" charset="0"/>
                        </a:rPr>
                        <a:t>Партизанская СОШ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err="1">
                          <a:latin typeface="Arial" pitchFamily="34" charset="0"/>
                          <a:cs typeface="Arial" pitchFamily="34" charset="0"/>
                        </a:rPr>
                        <a:t>Болдыревская</a:t>
                      </a:r>
                      <a:r>
                        <a:rPr lang="ru-RU" sz="18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err="1">
                          <a:latin typeface="Arial" pitchFamily="34" charset="0"/>
                          <a:cs typeface="Arial" pitchFamily="34" charset="0"/>
                        </a:rPr>
                        <a:t>Шевыринская</a:t>
                      </a:r>
                      <a:r>
                        <a:rPr lang="ru-RU" sz="1800" u="none" strike="noStrike" dirty="0"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ИТОГО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540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ru-RU" sz="1800" b="1" i="0" u="none" strike="noStrike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93978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Сводные данные муниципального этапа </a:t>
            </a:r>
            <a:r>
              <a:rPr lang="ru-RU" sz="2400" b="1" dirty="0" err="1" smtClean="0">
                <a:solidFill>
                  <a:srgbClr val="0070C0"/>
                </a:solidFill>
              </a:rPr>
              <a:t>ВсОШ</a:t>
            </a:r>
            <a:r>
              <a:rPr lang="ru-RU" sz="2400" b="1" dirty="0" smtClean="0">
                <a:solidFill>
                  <a:srgbClr val="0070C0"/>
                </a:solidFill>
              </a:rPr>
              <a:t> среди ОУ  </a:t>
            </a:r>
            <a:br>
              <a:rPr lang="ru-RU" sz="2400" b="1" dirty="0" smtClean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0070C0"/>
                </a:solidFill>
              </a:rPr>
              <a:t>2025  год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3497</TotalTime>
  <Words>612</Words>
  <Application>Microsoft Office PowerPoint</Application>
  <PresentationFormat>Экран (4:3)</PresentationFormat>
  <Paragraphs>258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Фактическое количество участий по ОУ (м/о)</vt:lpstr>
      <vt:lpstr>Предметное участие в МЭ (м/о)  2024 2025</vt:lpstr>
      <vt:lpstr>Слайд 4</vt:lpstr>
      <vt:lpstr>Слайд 5</vt:lpstr>
      <vt:lpstr>Количество победителей и призеров по ОУ</vt:lpstr>
      <vt:lpstr>Количество участников по классам</vt:lpstr>
      <vt:lpstr>Слайд 8</vt:lpstr>
      <vt:lpstr>Сводные данные муниципального этапа ВсОШ среди ОУ   2025  год</vt:lpstr>
      <vt:lpstr>Участники регионального этапа ВсОШ  2024-2025 учебный год</vt:lpstr>
      <vt:lpstr>https://np.fmschool72.ru/olimpiadi/vsosh </vt:lpstr>
      <vt:lpstr>Решение: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TamaraV</dc:creator>
  <cp:lastModifiedBy>abatskobr2</cp:lastModifiedBy>
  <cp:revision>310</cp:revision>
  <dcterms:created xsi:type="dcterms:W3CDTF">2014-12-01T10:57:53Z</dcterms:created>
  <dcterms:modified xsi:type="dcterms:W3CDTF">2025-12-19T06:42:07Z</dcterms:modified>
</cp:coreProperties>
</file>