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377" r:id="rId3"/>
    <p:sldId id="444" r:id="rId4"/>
    <p:sldId id="376" r:id="rId5"/>
    <p:sldId id="378" r:id="rId6"/>
    <p:sldId id="415" r:id="rId7"/>
    <p:sldId id="379" r:id="rId8"/>
    <p:sldId id="416" r:id="rId9"/>
    <p:sldId id="439" r:id="rId10"/>
    <p:sldId id="417" r:id="rId11"/>
    <p:sldId id="438" r:id="rId12"/>
    <p:sldId id="420" r:id="rId13"/>
    <p:sldId id="421" r:id="rId14"/>
    <p:sldId id="381" r:id="rId15"/>
    <p:sldId id="380" r:id="rId16"/>
    <p:sldId id="445" r:id="rId17"/>
  </p:sldIdLst>
  <p:sldSz cx="9144000" cy="5143500" type="screen16x9"/>
  <p:notesSz cx="6858000" cy="9144000"/>
  <p:embeddedFontLst>
    <p:embeddedFont>
      <p:font typeface="Arvo" charset="0"/>
      <p:regular r:id="rId19"/>
      <p:bold r:id="rId20"/>
      <p:italic r:id="rId21"/>
      <p:boldItalic r:id="rId22"/>
    </p:embeddedFont>
    <p:embeddedFont>
      <p:font typeface="Muli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2DF7C3D6-B039-44F6-8395-869943670E88}">
  <a:tblStyle styleId="{2DF7C3D6-B039-44F6-8395-869943670E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2989" autoAdjust="0"/>
  </p:normalViewPr>
  <p:slideViewPr>
    <p:cSldViewPr>
      <p:cViewPr>
        <p:scale>
          <a:sx n="100" d="100"/>
          <a:sy n="100" d="100"/>
        </p:scale>
        <p:origin x="-516" y="23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75BBE6-8AC0-4BB5-B85C-86C2C0A213B8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1804F26-CB12-4351-9178-08BA0619A8E0}">
      <dgm:prSet phldrT="[Текст]"/>
      <dgm:spPr/>
      <dgm:t>
        <a:bodyPr/>
        <a:lstStyle/>
        <a:p>
          <a:r>
            <a:rPr lang="ru-RU" dirty="0" smtClean="0"/>
            <a:t>МАТРИЦА </a:t>
          </a:r>
        </a:p>
        <a:p>
          <a:r>
            <a:rPr lang="ru-RU" dirty="0" smtClean="0"/>
            <a:t>ИОМ</a:t>
          </a:r>
          <a:endParaRPr lang="ru-RU" dirty="0"/>
        </a:p>
      </dgm:t>
    </dgm:pt>
    <dgm:pt modelId="{65A53859-16D5-4CF4-8C31-55644D2A19B1}" type="parTrans" cxnId="{4959FF98-E772-43BC-B19F-45A9E7820878}">
      <dgm:prSet/>
      <dgm:spPr/>
      <dgm:t>
        <a:bodyPr/>
        <a:lstStyle/>
        <a:p>
          <a:endParaRPr lang="ru-RU"/>
        </a:p>
      </dgm:t>
    </dgm:pt>
    <dgm:pt modelId="{977FC48E-91FB-46AF-AB41-5B50D9203145}" type="sibTrans" cxnId="{4959FF98-E772-43BC-B19F-45A9E7820878}">
      <dgm:prSet/>
      <dgm:spPr/>
      <dgm:t>
        <a:bodyPr/>
        <a:lstStyle/>
        <a:p>
          <a:endParaRPr lang="ru-RU"/>
        </a:p>
      </dgm:t>
    </dgm:pt>
    <dgm:pt modelId="{69F0555A-4A9C-4076-A0EE-B39E2FC5D108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 5. Где, когда, кем заслушивается</a:t>
          </a: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8A1C9BA0-4329-4E91-B4EE-6B2456D70FDE}" type="parTrans" cxnId="{F026C02D-057F-4ED4-A20B-68279CD79E9E}">
      <dgm:prSet/>
      <dgm:spPr/>
      <dgm:t>
        <a:bodyPr/>
        <a:lstStyle/>
        <a:p>
          <a:endParaRPr lang="ru-RU"/>
        </a:p>
      </dgm:t>
    </dgm:pt>
    <dgm:pt modelId="{EAD99362-275A-4FDA-8ED6-B98BB1FF1FCF}" type="sibTrans" cxnId="{F026C02D-057F-4ED4-A20B-68279CD79E9E}">
      <dgm:prSet/>
      <dgm:spPr/>
      <dgm:t>
        <a:bodyPr/>
        <a:lstStyle/>
        <a:p>
          <a:endParaRPr lang="ru-RU"/>
        </a:p>
      </dgm:t>
    </dgm:pt>
    <dgm:pt modelId="{0C429751-6BC8-469B-863E-7F2063B25ACA}">
      <dgm:prSet phldrT="[Текст]"/>
      <dgm:spPr/>
      <dgm:t>
        <a:bodyPr/>
        <a:lstStyle/>
        <a:p>
          <a:r>
            <a:rPr lang="ru-RU" dirty="0" smtClean="0"/>
            <a:t>2. Действия и мероприятия</a:t>
          </a:r>
          <a:endParaRPr lang="ru-RU" dirty="0"/>
        </a:p>
      </dgm:t>
    </dgm:pt>
    <dgm:pt modelId="{F1288D82-FD21-42B7-98FF-33FAF44594D7}" type="parTrans" cxnId="{94DB58BE-8C4B-4729-893C-5F18ABC60A0B}">
      <dgm:prSet/>
      <dgm:spPr/>
      <dgm:t>
        <a:bodyPr/>
        <a:lstStyle/>
        <a:p>
          <a:endParaRPr lang="ru-RU"/>
        </a:p>
      </dgm:t>
    </dgm:pt>
    <dgm:pt modelId="{51F688BB-5ACD-4E40-92DC-8C409C1F91E1}" type="sibTrans" cxnId="{94DB58BE-8C4B-4729-893C-5F18ABC60A0B}">
      <dgm:prSet/>
      <dgm:spPr/>
      <dgm:t>
        <a:bodyPr/>
        <a:lstStyle/>
        <a:p>
          <a:endParaRPr lang="ru-RU"/>
        </a:p>
      </dgm:t>
    </dgm:pt>
    <dgm:pt modelId="{B72FBD0B-E3A2-410B-A8BE-7EC2F7CD4CF1}">
      <dgm:prSet phldrT="[Текст]"/>
      <dgm:spPr/>
      <dgm:t>
        <a:bodyPr/>
        <a:lstStyle/>
        <a:p>
          <a:r>
            <a:rPr lang="ru-RU" dirty="0" smtClean="0"/>
            <a:t>3. Сроки реализации</a:t>
          </a:r>
          <a:endParaRPr lang="ru-RU" dirty="0"/>
        </a:p>
      </dgm:t>
    </dgm:pt>
    <dgm:pt modelId="{3C1B5B07-B2A2-48D0-9BE2-F281D84BECDA}" type="parTrans" cxnId="{15D5ABEB-62A8-4DF5-B858-C632D90CA118}">
      <dgm:prSet/>
      <dgm:spPr/>
      <dgm:t>
        <a:bodyPr/>
        <a:lstStyle/>
        <a:p>
          <a:endParaRPr lang="ru-RU"/>
        </a:p>
      </dgm:t>
    </dgm:pt>
    <dgm:pt modelId="{E4C78DDB-4302-4FC6-96F9-99A1F0C077CC}" type="sibTrans" cxnId="{15D5ABEB-62A8-4DF5-B858-C632D90CA118}">
      <dgm:prSet/>
      <dgm:spPr/>
      <dgm:t>
        <a:bodyPr/>
        <a:lstStyle/>
        <a:p>
          <a:endParaRPr lang="ru-RU"/>
        </a:p>
      </dgm:t>
    </dgm:pt>
    <dgm:pt modelId="{5149BD08-A9F1-419E-934C-8CCC1E1C85E6}">
      <dgm:prSet phldrT="[Текст]"/>
      <dgm:spPr/>
      <dgm:t>
        <a:bodyPr/>
        <a:lstStyle/>
        <a:p>
          <a:r>
            <a:rPr lang="ru-RU" dirty="0" smtClean="0"/>
            <a:t>4. Форма представления</a:t>
          </a:r>
        </a:p>
        <a:p>
          <a:r>
            <a:rPr lang="ru-RU" dirty="0" smtClean="0"/>
            <a:t>результата работы</a:t>
          </a:r>
          <a:endParaRPr lang="ru-RU" dirty="0"/>
        </a:p>
      </dgm:t>
    </dgm:pt>
    <dgm:pt modelId="{A44616C8-2570-4407-A397-CD31A191BA26}" type="parTrans" cxnId="{CD8CBA8E-8D4D-4A39-9A62-FF10C50BF809}">
      <dgm:prSet/>
      <dgm:spPr/>
      <dgm:t>
        <a:bodyPr/>
        <a:lstStyle/>
        <a:p>
          <a:endParaRPr lang="ru-RU"/>
        </a:p>
      </dgm:t>
    </dgm:pt>
    <dgm:pt modelId="{7A5015EA-164C-4D30-AF3D-744F950A9F8C}" type="sibTrans" cxnId="{CD8CBA8E-8D4D-4A39-9A62-FF10C50BF809}">
      <dgm:prSet/>
      <dgm:spPr/>
      <dgm:t>
        <a:bodyPr/>
        <a:lstStyle/>
        <a:p>
          <a:endParaRPr lang="ru-RU"/>
        </a:p>
      </dgm:t>
    </dgm:pt>
    <dgm:pt modelId="{EEDC500E-D995-4686-9096-CBBE322FE225}">
      <dgm:prSet/>
      <dgm:spPr/>
      <dgm:t>
        <a:bodyPr/>
        <a:lstStyle/>
        <a:p>
          <a:r>
            <a:rPr lang="ru-RU" dirty="0" smtClean="0"/>
            <a:t>1. Направления работы</a:t>
          </a:r>
          <a:endParaRPr lang="ru-RU" dirty="0"/>
        </a:p>
      </dgm:t>
    </dgm:pt>
    <dgm:pt modelId="{2C7612C7-1BC9-48F6-9590-578502272C33}" type="parTrans" cxnId="{D15536CA-504C-4FEB-9D6A-DE9754ABC130}">
      <dgm:prSet/>
      <dgm:spPr/>
      <dgm:t>
        <a:bodyPr/>
        <a:lstStyle/>
        <a:p>
          <a:endParaRPr lang="ru-RU"/>
        </a:p>
      </dgm:t>
    </dgm:pt>
    <dgm:pt modelId="{7B41E9F9-F302-429F-BDD7-29BBE5BCFA11}" type="sibTrans" cxnId="{D15536CA-504C-4FEB-9D6A-DE9754ABC130}">
      <dgm:prSet/>
      <dgm:spPr/>
      <dgm:t>
        <a:bodyPr/>
        <a:lstStyle/>
        <a:p>
          <a:endParaRPr lang="ru-RU"/>
        </a:p>
      </dgm:t>
    </dgm:pt>
    <dgm:pt modelId="{80570467-9FB3-456C-AC4B-EC7B30FC18C8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6. Результаты проделанной работы</a:t>
          </a: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3793FA54-F5E4-45CC-9A2B-A5D8A388E5EF}" type="parTrans" cxnId="{85EB1D82-B3E0-46EB-8211-F86A95CCA3B6}">
      <dgm:prSet/>
      <dgm:spPr/>
      <dgm:t>
        <a:bodyPr/>
        <a:lstStyle/>
        <a:p>
          <a:endParaRPr lang="ru-RU"/>
        </a:p>
      </dgm:t>
    </dgm:pt>
    <dgm:pt modelId="{2EE77CDC-63B5-4198-B320-0C61A1A0573B}" type="sibTrans" cxnId="{85EB1D82-B3E0-46EB-8211-F86A95CCA3B6}">
      <dgm:prSet/>
      <dgm:spPr/>
      <dgm:t>
        <a:bodyPr/>
        <a:lstStyle/>
        <a:p>
          <a:endParaRPr lang="ru-RU"/>
        </a:p>
      </dgm:t>
    </dgm:pt>
    <dgm:pt modelId="{818E1F94-6AE3-4351-B23B-F74C799BEAC0}">
      <dgm:prSet/>
      <dgm:spPr/>
      <dgm:t>
        <a:bodyPr/>
        <a:lstStyle/>
        <a:p>
          <a:r>
            <a:rPr lang="ru-RU" dirty="0" smtClean="0"/>
            <a:t>7. Где будет представлен опыт работы/ обобщение</a:t>
          </a:r>
          <a:endParaRPr lang="ru-RU" dirty="0"/>
        </a:p>
      </dgm:t>
    </dgm:pt>
    <dgm:pt modelId="{69866BDA-4CB9-49D0-8391-D4ABFE1E9DA3}" type="parTrans" cxnId="{B5D23BA4-D58E-4C5C-AC10-A61A72752561}">
      <dgm:prSet/>
      <dgm:spPr/>
      <dgm:t>
        <a:bodyPr/>
        <a:lstStyle/>
        <a:p>
          <a:endParaRPr lang="ru-RU"/>
        </a:p>
      </dgm:t>
    </dgm:pt>
    <dgm:pt modelId="{5B4950E3-64A0-44C5-8C0B-29B70F3859D8}" type="sibTrans" cxnId="{B5D23BA4-D58E-4C5C-AC10-A61A72752561}">
      <dgm:prSet/>
      <dgm:spPr/>
      <dgm:t>
        <a:bodyPr/>
        <a:lstStyle/>
        <a:p>
          <a:endParaRPr lang="ru-RU"/>
        </a:p>
      </dgm:t>
    </dgm:pt>
    <dgm:pt modelId="{C6C26D65-FBD8-4DD2-A44B-009EF4FAAC79}" type="pres">
      <dgm:prSet presAssocID="{0975BBE6-8AC0-4BB5-B85C-86C2C0A213B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A4D6C8-9110-41B2-85D8-C7BE6AB1B099}" type="pres">
      <dgm:prSet presAssocID="{31804F26-CB12-4351-9178-08BA0619A8E0}" presName="centerShape" presStyleLbl="node0" presStyleIdx="0" presStyleCnt="1"/>
      <dgm:spPr/>
      <dgm:t>
        <a:bodyPr/>
        <a:lstStyle/>
        <a:p>
          <a:endParaRPr lang="ru-RU"/>
        </a:p>
      </dgm:t>
    </dgm:pt>
    <dgm:pt modelId="{906089C6-1F9B-4D62-B599-E61A0CFC9965}" type="pres">
      <dgm:prSet presAssocID="{8A1C9BA0-4329-4E91-B4EE-6B2456D70FDE}" presName="parTrans" presStyleLbl="sibTrans2D1" presStyleIdx="0" presStyleCnt="7"/>
      <dgm:spPr/>
      <dgm:t>
        <a:bodyPr/>
        <a:lstStyle/>
        <a:p>
          <a:endParaRPr lang="ru-RU"/>
        </a:p>
      </dgm:t>
    </dgm:pt>
    <dgm:pt modelId="{2629C825-CC75-46D8-A012-1129E507B97F}" type="pres">
      <dgm:prSet presAssocID="{8A1C9BA0-4329-4E91-B4EE-6B2456D70FDE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B313F142-3D0D-4ABD-BD37-88CFA51C08E4}" type="pres">
      <dgm:prSet presAssocID="{69F0555A-4A9C-4076-A0EE-B39E2FC5D10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FFFD38-C5AA-4EBD-B456-509843D70538}" type="pres">
      <dgm:prSet presAssocID="{3793FA54-F5E4-45CC-9A2B-A5D8A388E5EF}" presName="parTrans" presStyleLbl="sibTrans2D1" presStyleIdx="1" presStyleCnt="7"/>
      <dgm:spPr/>
      <dgm:t>
        <a:bodyPr/>
        <a:lstStyle/>
        <a:p>
          <a:endParaRPr lang="ru-RU"/>
        </a:p>
      </dgm:t>
    </dgm:pt>
    <dgm:pt modelId="{94ADE95B-95E2-43FC-BF98-320E5EBC8EEC}" type="pres">
      <dgm:prSet presAssocID="{3793FA54-F5E4-45CC-9A2B-A5D8A388E5EF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D1D635FA-ABFB-4B60-805C-84C8043745FE}" type="pres">
      <dgm:prSet presAssocID="{80570467-9FB3-456C-AC4B-EC7B30FC18C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EC388A-C733-4998-A0EE-63715C891FFA}" type="pres">
      <dgm:prSet presAssocID="{69866BDA-4CB9-49D0-8391-D4ABFE1E9DA3}" presName="parTrans" presStyleLbl="sibTrans2D1" presStyleIdx="2" presStyleCnt="7"/>
      <dgm:spPr/>
      <dgm:t>
        <a:bodyPr/>
        <a:lstStyle/>
        <a:p>
          <a:endParaRPr lang="ru-RU"/>
        </a:p>
      </dgm:t>
    </dgm:pt>
    <dgm:pt modelId="{06EE9B65-C680-4066-9111-FE951F878235}" type="pres">
      <dgm:prSet presAssocID="{69866BDA-4CB9-49D0-8391-D4ABFE1E9DA3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138100E8-CD1B-420C-B037-0AEC99995FDA}" type="pres">
      <dgm:prSet presAssocID="{818E1F94-6AE3-4351-B23B-F74C799BEAC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8B7AF-8406-439E-BDBE-317CEFB2C864}" type="pres">
      <dgm:prSet presAssocID="{2C7612C7-1BC9-48F6-9590-578502272C33}" presName="parTrans" presStyleLbl="sibTrans2D1" presStyleIdx="3" presStyleCnt="7"/>
      <dgm:spPr/>
      <dgm:t>
        <a:bodyPr/>
        <a:lstStyle/>
        <a:p>
          <a:endParaRPr lang="ru-RU"/>
        </a:p>
      </dgm:t>
    </dgm:pt>
    <dgm:pt modelId="{D899FA4B-EB7C-4A18-82D2-1CC40CE40D74}" type="pres">
      <dgm:prSet presAssocID="{2C7612C7-1BC9-48F6-9590-578502272C33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46841791-CB3F-4661-AE48-C3E16D52D7FB}" type="pres">
      <dgm:prSet presAssocID="{EEDC500E-D995-4686-9096-CBBE322FE22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3BBA11-2726-4642-83BF-EAE68D3F22BD}" type="pres">
      <dgm:prSet presAssocID="{F1288D82-FD21-42B7-98FF-33FAF44594D7}" presName="parTrans" presStyleLbl="sibTrans2D1" presStyleIdx="4" presStyleCnt="7"/>
      <dgm:spPr/>
      <dgm:t>
        <a:bodyPr/>
        <a:lstStyle/>
        <a:p>
          <a:endParaRPr lang="ru-RU"/>
        </a:p>
      </dgm:t>
    </dgm:pt>
    <dgm:pt modelId="{10E0D69F-793E-447E-9875-AACDC2958918}" type="pres">
      <dgm:prSet presAssocID="{F1288D82-FD21-42B7-98FF-33FAF44594D7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6778F6AA-95C8-4C1A-92F6-B0864FB5CD9B}" type="pres">
      <dgm:prSet presAssocID="{0C429751-6BC8-469B-863E-7F2063B25AC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39CD8F-A932-49F5-83FA-179C08ACFBFE}" type="pres">
      <dgm:prSet presAssocID="{3C1B5B07-B2A2-48D0-9BE2-F281D84BECDA}" presName="parTrans" presStyleLbl="sibTrans2D1" presStyleIdx="5" presStyleCnt="7"/>
      <dgm:spPr/>
      <dgm:t>
        <a:bodyPr/>
        <a:lstStyle/>
        <a:p>
          <a:endParaRPr lang="ru-RU"/>
        </a:p>
      </dgm:t>
    </dgm:pt>
    <dgm:pt modelId="{B8697C01-DBFC-4E54-B753-E6337E1750B6}" type="pres">
      <dgm:prSet presAssocID="{3C1B5B07-B2A2-48D0-9BE2-F281D84BECDA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9E967371-6348-4615-A355-97F8884AED1B}" type="pres">
      <dgm:prSet presAssocID="{B72FBD0B-E3A2-410B-A8BE-7EC2F7CD4CF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D1FB9F-43E7-4F5C-8E4C-679983CFD127}" type="pres">
      <dgm:prSet presAssocID="{A44616C8-2570-4407-A397-CD31A191BA26}" presName="parTrans" presStyleLbl="sibTrans2D1" presStyleIdx="6" presStyleCnt="7"/>
      <dgm:spPr/>
      <dgm:t>
        <a:bodyPr/>
        <a:lstStyle/>
        <a:p>
          <a:endParaRPr lang="ru-RU"/>
        </a:p>
      </dgm:t>
    </dgm:pt>
    <dgm:pt modelId="{8AE5F441-E74A-4DD2-BCD3-B525F1363A7D}" type="pres">
      <dgm:prSet presAssocID="{A44616C8-2570-4407-A397-CD31A191BA26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EBA986C6-0FF7-4D43-B089-F0DA19B4DA8C}" type="pres">
      <dgm:prSet presAssocID="{5149BD08-A9F1-419E-934C-8CCC1E1C85E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46112F-C1D9-4AD8-91F2-2208532832DB}" type="presOf" srcId="{818E1F94-6AE3-4351-B23B-F74C799BEAC0}" destId="{138100E8-CD1B-420C-B037-0AEC99995FDA}" srcOrd="0" destOrd="0" presId="urn:microsoft.com/office/officeart/2005/8/layout/radial5"/>
    <dgm:cxn modelId="{00496B70-6D83-44E1-A61C-448708A14715}" type="presOf" srcId="{3C1B5B07-B2A2-48D0-9BE2-F281D84BECDA}" destId="{B8697C01-DBFC-4E54-B753-E6337E1750B6}" srcOrd="1" destOrd="0" presId="urn:microsoft.com/office/officeart/2005/8/layout/radial5"/>
    <dgm:cxn modelId="{B33A6B55-3D18-4932-9010-7FB0D052CBDA}" type="presOf" srcId="{0975BBE6-8AC0-4BB5-B85C-86C2C0A213B8}" destId="{C6C26D65-FBD8-4DD2-A44B-009EF4FAAC79}" srcOrd="0" destOrd="0" presId="urn:microsoft.com/office/officeart/2005/8/layout/radial5"/>
    <dgm:cxn modelId="{84318DA7-C538-4919-AFF7-1C33C611C7F2}" type="presOf" srcId="{8A1C9BA0-4329-4E91-B4EE-6B2456D70FDE}" destId="{906089C6-1F9B-4D62-B599-E61A0CFC9965}" srcOrd="0" destOrd="0" presId="urn:microsoft.com/office/officeart/2005/8/layout/radial5"/>
    <dgm:cxn modelId="{85EB1D82-B3E0-46EB-8211-F86A95CCA3B6}" srcId="{31804F26-CB12-4351-9178-08BA0619A8E0}" destId="{80570467-9FB3-456C-AC4B-EC7B30FC18C8}" srcOrd="1" destOrd="0" parTransId="{3793FA54-F5E4-45CC-9A2B-A5D8A388E5EF}" sibTransId="{2EE77CDC-63B5-4198-B320-0C61A1A0573B}"/>
    <dgm:cxn modelId="{EDC6EE5A-54FF-4B29-ACD1-6785A1D662B4}" type="presOf" srcId="{B72FBD0B-E3A2-410B-A8BE-7EC2F7CD4CF1}" destId="{9E967371-6348-4615-A355-97F8884AED1B}" srcOrd="0" destOrd="0" presId="urn:microsoft.com/office/officeart/2005/8/layout/radial5"/>
    <dgm:cxn modelId="{8154DF5C-B2AA-483D-AB66-CB345D4D8914}" type="presOf" srcId="{F1288D82-FD21-42B7-98FF-33FAF44594D7}" destId="{413BBA11-2726-4642-83BF-EAE68D3F22BD}" srcOrd="0" destOrd="0" presId="urn:microsoft.com/office/officeart/2005/8/layout/radial5"/>
    <dgm:cxn modelId="{19837B1F-FC3B-4B22-BBEF-3A28F0CD8661}" type="presOf" srcId="{EEDC500E-D995-4686-9096-CBBE322FE225}" destId="{46841791-CB3F-4661-AE48-C3E16D52D7FB}" srcOrd="0" destOrd="0" presId="urn:microsoft.com/office/officeart/2005/8/layout/radial5"/>
    <dgm:cxn modelId="{CD8CBA8E-8D4D-4A39-9A62-FF10C50BF809}" srcId="{31804F26-CB12-4351-9178-08BA0619A8E0}" destId="{5149BD08-A9F1-419E-934C-8CCC1E1C85E6}" srcOrd="6" destOrd="0" parTransId="{A44616C8-2570-4407-A397-CD31A191BA26}" sibTransId="{7A5015EA-164C-4D30-AF3D-744F950A9F8C}"/>
    <dgm:cxn modelId="{4806D106-F96A-478E-AF4D-C1AF50BB0F7B}" type="presOf" srcId="{80570467-9FB3-456C-AC4B-EC7B30FC18C8}" destId="{D1D635FA-ABFB-4B60-805C-84C8043745FE}" srcOrd="0" destOrd="0" presId="urn:microsoft.com/office/officeart/2005/8/layout/radial5"/>
    <dgm:cxn modelId="{59860769-4DED-4896-A893-F2916DCC4B45}" type="presOf" srcId="{31804F26-CB12-4351-9178-08BA0619A8E0}" destId="{C7A4D6C8-9110-41B2-85D8-C7BE6AB1B099}" srcOrd="0" destOrd="0" presId="urn:microsoft.com/office/officeart/2005/8/layout/radial5"/>
    <dgm:cxn modelId="{15D5ABEB-62A8-4DF5-B858-C632D90CA118}" srcId="{31804F26-CB12-4351-9178-08BA0619A8E0}" destId="{B72FBD0B-E3A2-410B-A8BE-7EC2F7CD4CF1}" srcOrd="5" destOrd="0" parTransId="{3C1B5B07-B2A2-48D0-9BE2-F281D84BECDA}" sibTransId="{E4C78DDB-4302-4FC6-96F9-99A1F0C077CC}"/>
    <dgm:cxn modelId="{971B706F-B46C-43E6-89C1-10D911C355D7}" type="presOf" srcId="{69F0555A-4A9C-4076-A0EE-B39E2FC5D108}" destId="{B313F142-3D0D-4ABD-BD37-88CFA51C08E4}" srcOrd="0" destOrd="0" presId="urn:microsoft.com/office/officeart/2005/8/layout/radial5"/>
    <dgm:cxn modelId="{0EF3F29F-EB47-4E66-A11D-AE6678AA4283}" type="presOf" srcId="{69866BDA-4CB9-49D0-8391-D4ABFE1E9DA3}" destId="{05EC388A-C733-4998-A0EE-63715C891FFA}" srcOrd="0" destOrd="0" presId="urn:microsoft.com/office/officeart/2005/8/layout/radial5"/>
    <dgm:cxn modelId="{9D19532C-3B1C-4F97-BB8D-32930A064F4D}" type="presOf" srcId="{8A1C9BA0-4329-4E91-B4EE-6B2456D70FDE}" destId="{2629C825-CC75-46D8-A012-1129E507B97F}" srcOrd="1" destOrd="0" presId="urn:microsoft.com/office/officeart/2005/8/layout/radial5"/>
    <dgm:cxn modelId="{389B1E10-51DD-459B-8C9E-B50DC9FD7EF8}" type="presOf" srcId="{A44616C8-2570-4407-A397-CD31A191BA26}" destId="{5CD1FB9F-43E7-4F5C-8E4C-679983CFD127}" srcOrd="0" destOrd="0" presId="urn:microsoft.com/office/officeart/2005/8/layout/radial5"/>
    <dgm:cxn modelId="{0FC79F24-41A3-4A7D-8EEC-D1DCAC915B6F}" type="presOf" srcId="{2C7612C7-1BC9-48F6-9590-578502272C33}" destId="{A138B7AF-8406-439E-BDBE-317CEFB2C864}" srcOrd="0" destOrd="0" presId="urn:microsoft.com/office/officeart/2005/8/layout/radial5"/>
    <dgm:cxn modelId="{0DA74287-29FC-434F-B440-D862232D43BF}" type="presOf" srcId="{5149BD08-A9F1-419E-934C-8CCC1E1C85E6}" destId="{EBA986C6-0FF7-4D43-B089-F0DA19B4DA8C}" srcOrd="0" destOrd="0" presId="urn:microsoft.com/office/officeart/2005/8/layout/radial5"/>
    <dgm:cxn modelId="{94DB58BE-8C4B-4729-893C-5F18ABC60A0B}" srcId="{31804F26-CB12-4351-9178-08BA0619A8E0}" destId="{0C429751-6BC8-469B-863E-7F2063B25ACA}" srcOrd="4" destOrd="0" parTransId="{F1288D82-FD21-42B7-98FF-33FAF44594D7}" sibTransId="{51F688BB-5ACD-4E40-92DC-8C409C1F91E1}"/>
    <dgm:cxn modelId="{4959FF98-E772-43BC-B19F-45A9E7820878}" srcId="{0975BBE6-8AC0-4BB5-B85C-86C2C0A213B8}" destId="{31804F26-CB12-4351-9178-08BA0619A8E0}" srcOrd="0" destOrd="0" parTransId="{65A53859-16D5-4CF4-8C31-55644D2A19B1}" sibTransId="{977FC48E-91FB-46AF-AB41-5B50D9203145}"/>
    <dgm:cxn modelId="{78BC90F5-AB19-4C39-9008-C97909B2C31F}" type="presOf" srcId="{2C7612C7-1BC9-48F6-9590-578502272C33}" destId="{D899FA4B-EB7C-4A18-82D2-1CC40CE40D74}" srcOrd="1" destOrd="0" presId="urn:microsoft.com/office/officeart/2005/8/layout/radial5"/>
    <dgm:cxn modelId="{D13B7190-D606-4171-BAC2-21AB82797711}" type="presOf" srcId="{0C429751-6BC8-469B-863E-7F2063B25ACA}" destId="{6778F6AA-95C8-4C1A-92F6-B0864FB5CD9B}" srcOrd="0" destOrd="0" presId="urn:microsoft.com/office/officeart/2005/8/layout/radial5"/>
    <dgm:cxn modelId="{676F91E9-3E3A-43CD-AEF2-6CE01875E0A3}" type="presOf" srcId="{69866BDA-4CB9-49D0-8391-D4ABFE1E9DA3}" destId="{06EE9B65-C680-4066-9111-FE951F878235}" srcOrd="1" destOrd="0" presId="urn:microsoft.com/office/officeart/2005/8/layout/radial5"/>
    <dgm:cxn modelId="{EC942DB9-9BB1-42E0-B436-08FFB69A01AF}" type="presOf" srcId="{3793FA54-F5E4-45CC-9A2B-A5D8A388E5EF}" destId="{CEFFFD38-C5AA-4EBD-B456-509843D70538}" srcOrd="0" destOrd="0" presId="urn:microsoft.com/office/officeart/2005/8/layout/radial5"/>
    <dgm:cxn modelId="{AC6AF5B4-FE2F-459D-9BCF-CAAF06AF04F3}" type="presOf" srcId="{3793FA54-F5E4-45CC-9A2B-A5D8A388E5EF}" destId="{94ADE95B-95E2-43FC-BF98-320E5EBC8EEC}" srcOrd="1" destOrd="0" presId="urn:microsoft.com/office/officeart/2005/8/layout/radial5"/>
    <dgm:cxn modelId="{8D81EF5C-E496-4F6F-B387-8821E336D6A1}" type="presOf" srcId="{A44616C8-2570-4407-A397-CD31A191BA26}" destId="{8AE5F441-E74A-4DD2-BCD3-B525F1363A7D}" srcOrd="1" destOrd="0" presId="urn:microsoft.com/office/officeart/2005/8/layout/radial5"/>
    <dgm:cxn modelId="{F026C02D-057F-4ED4-A20B-68279CD79E9E}" srcId="{31804F26-CB12-4351-9178-08BA0619A8E0}" destId="{69F0555A-4A9C-4076-A0EE-B39E2FC5D108}" srcOrd="0" destOrd="0" parTransId="{8A1C9BA0-4329-4E91-B4EE-6B2456D70FDE}" sibTransId="{EAD99362-275A-4FDA-8ED6-B98BB1FF1FCF}"/>
    <dgm:cxn modelId="{B5D23BA4-D58E-4C5C-AC10-A61A72752561}" srcId="{31804F26-CB12-4351-9178-08BA0619A8E0}" destId="{818E1F94-6AE3-4351-B23B-F74C799BEAC0}" srcOrd="2" destOrd="0" parTransId="{69866BDA-4CB9-49D0-8391-D4ABFE1E9DA3}" sibTransId="{5B4950E3-64A0-44C5-8C0B-29B70F3859D8}"/>
    <dgm:cxn modelId="{DEF8E0AC-C3F5-4CAC-BB7D-4336DC080AB4}" type="presOf" srcId="{F1288D82-FD21-42B7-98FF-33FAF44594D7}" destId="{10E0D69F-793E-447E-9875-AACDC2958918}" srcOrd="1" destOrd="0" presId="urn:microsoft.com/office/officeart/2005/8/layout/radial5"/>
    <dgm:cxn modelId="{C5F70E66-D037-46A2-AA8B-A18674100AED}" type="presOf" srcId="{3C1B5B07-B2A2-48D0-9BE2-F281D84BECDA}" destId="{3339CD8F-A932-49F5-83FA-179C08ACFBFE}" srcOrd="0" destOrd="0" presId="urn:microsoft.com/office/officeart/2005/8/layout/radial5"/>
    <dgm:cxn modelId="{D15536CA-504C-4FEB-9D6A-DE9754ABC130}" srcId="{31804F26-CB12-4351-9178-08BA0619A8E0}" destId="{EEDC500E-D995-4686-9096-CBBE322FE225}" srcOrd="3" destOrd="0" parTransId="{2C7612C7-1BC9-48F6-9590-578502272C33}" sibTransId="{7B41E9F9-F302-429F-BDD7-29BBE5BCFA11}"/>
    <dgm:cxn modelId="{25D15092-EB7E-47DB-BF3D-1486DE89367F}" type="presParOf" srcId="{C6C26D65-FBD8-4DD2-A44B-009EF4FAAC79}" destId="{C7A4D6C8-9110-41B2-85D8-C7BE6AB1B099}" srcOrd="0" destOrd="0" presId="urn:microsoft.com/office/officeart/2005/8/layout/radial5"/>
    <dgm:cxn modelId="{D88E7602-21DA-401C-B055-09137D1A5DC5}" type="presParOf" srcId="{C6C26D65-FBD8-4DD2-A44B-009EF4FAAC79}" destId="{906089C6-1F9B-4D62-B599-E61A0CFC9965}" srcOrd="1" destOrd="0" presId="urn:microsoft.com/office/officeart/2005/8/layout/radial5"/>
    <dgm:cxn modelId="{65349576-F117-42EC-92E2-673C532D07FE}" type="presParOf" srcId="{906089C6-1F9B-4D62-B599-E61A0CFC9965}" destId="{2629C825-CC75-46D8-A012-1129E507B97F}" srcOrd="0" destOrd="0" presId="urn:microsoft.com/office/officeart/2005/8/layout/radial5"/>
    <dgm:cxn modelId="{21C76D80-C211-4819-9A16-AAD46C18A23D}" type="presParOf" srcId="{C6C26D65-FBD8-4DD2-A44B-009EF4FAAC79}" destId="{B313F142-3D0D-4ABD-BD37-88CFA51C08E4}" srcOrd="2" destOrd="0" presId="urn:microsoft.com/office/officeart/2005/8/layout/radial5"/>
    <dgm:cxn modelId="{85EC95D2-BCC7-4C2A-9177-1D68A5697F76}" type="presParOf" srcId="{C6C26D65-FBD8-4DD2-A44B-009EF4FAAC79}" destId="{CEFFFD38-C5AA-4EBD-B456-509843D70538}" srcOrd="3" destOrd="0" presId="urn:microsoft.com/office/officeart/2005/8/layout/radial5"/>
    <dgm:cxn modelId="{A04B8124-110C-45FA-9430-2902872AB4EA}" type="presParOf" srcId="{CEFFFD38-C5AA-4EBD-B456-509843D70538}" destId="{94ADE95B-95E2-43FC-BF98-320E5EBC8EEC}" srcOrd="0" destOrd="0" presId="urn:microsoft.com/office/officeart/2005/8/layout/radial5"/>
    <dgm:cxn modelId="{9D01C67B-4B55-40FC-BAFC-CEC857968DC6}" type="presParOf" srcId="{C6C26D65-FBD8-4DD2-A44B-009EF4FAAC79}" destId="{D1D635FA-ABFB-4B60-805C-84C8043745FE}" srcOrd="4" destOrd="0" presId="urn:microsoft.com/office/officeart/2005/8/layout/radial5"/>
    <dgm:cxn modelId="{2B38239E-F275-40D9-A8C6-70BE198E2B11}" type="presParOf" srcId="{C6C26D65-FBD8-4DD2-A44B-009EF4FAAC79}" destId="{05EC388A-C733-4998-A0EE-63715C891FFA}" srcOrd="5" destOrd="0" presId="urn:microsoft.com/office/officeart/2005/8/layout/radial5"/>
    <dgm:cxn modelId="{C49E3DE8-3861-42A8-9EAD-E00AF691502B}" type="presParOf" srcId="{05EC388A-C733-4998-A0EE-63715C891FFA}" destId="{06EE9B65-C680-4066-9111-FE951F878235}" srcOrd="0" destOrd="0" presId="urn:microsoft.com/office/officeart/2005/8/layout/radial5"/>
    <dgm:cxn modelId="{7985A353-EF9E-464B-A0CD-2ABBBD53DC8A}" type="presParOf" srcId="{C6C26D65-FBD8-4DD2-A44B-009EF4FAAC79}" destId="{138100E8-CD1B-420C-B037-0AEC99995FDA}" srcOrd="6" destOrd="0" presId="urn:microsoft.com/office/officeart/2005/8/layout/radial5"/>
    <dgm:cxn modelId="{DFBA3B61-5707-48EC-9B9C-32E609677E13}" type="presParOf" srcId="{C6C26D65-FBD8-4DD2-A44B-009EF4FAAC79}" destId="{A138B7AF-8406-439E-BDBE-317CEFB2C864}" srcOrd="7" destOrd="0" presId="urn:microsoft.com/office/officeart/2005/8/layout/radial5"/>
    <dgm:cxn modelId="{8E9F65D0-3879-4093-9EDB-3E6F47F16770}" type="presParOf" srcId="{A138B7AF-8406-439E-BDBE-317CEFB2C864}" destId="{D899FA4B-EB7C-4A18-82D2-1CC40CE40D74}" srcOrd="0" destOrd="0" presId="urn:microsoft.com/office/officeart/2005/8/layout/radial5"/>
    <dgm:cxn modelId="{E43AFC25-4E7E-4D32-9E6B-4CA9310FA2C5}" type="presParOf" srcId="{C6C26D65-FBD8-4DD2-A44B-009EF4FAAC79}" destId="{46841791-CB3F-4661-AE48-C3E16D52D7FB}" srcOrd="8" destOrd="0" presId="urn:microsoft.com/office/officeart/2005/8/layout/radial5"/>
    <dgm:cxn modelId="{25EA7FE9-38D9-4857-976A-55A8AFB947A1}" type="presParOf" srcId="{C6C26D65-FBD8-4DD2-A44B-009EF4FAAC79}" destId="{413BBA11-2726-4642-83BF-EAE68D3F22BD}" srcOrd="9" destOrd="0" presId="urn:microsoft.com/office/officeart/2005/8/layout/radial5"/>
    <dgm:cxn modelId="{886ED716-148A-44DC-B71E-05D38248961E}" type="presParOf" srcId="{413BBA11-2726-4642-83BF-EAE68D3F22BD}" destId="{10E0D69F-793E-447E-9875-AACDC2958918}" srcOrd="0" destOrd="0" presId="urn:microsoft.com/office/officeart/2005/8/layout/radial5"/>
    <dgm:cxn modelId="{1ECF44B0-532D-44B7-B833-A38FFCCA3EEA}" type="presParOf" srcId="{C6C26D65-FBD8-4DD2-A44B-009EF4FAAC79}" destId="{6778F6AA-95C8-4C1A-92F6-B0864FB5CD9B}" srcOrd="10" destOrd="0" presId="urn:microsoft.com/office/officeart/2005/8/layout/radial5"/>
    <dgm:cxn modelId="{27ADD2E9-E351-4C8F-8CBB-6B0C1F60B235}" type="presParOf" srcId="{C6C26D65-FBD8-4DD2-A44B-009EF4FAAC79}" destId="{3339CD8F-A932-49F5-83FA-179C08ACFBFE}" srcOrd="11" destOrd="0" presId="urn:microsoft.com/office/officeart/2005/8/layout/radial5"/>
    <dgm:cxn modelId="{55A02DED-5CC7-4DDD-BD5D-BF2C96661957}" type="presParOf" srcId="{3339CD8F-A932-49F5-83FA-179C08ACFBFE}" destId="{B8697C01-DBFC-4E54-B753-E6337E1750B6}" srcOrd="0" destOrd="0" presId="urn:microsoft.com/office/officeart/2005/8/layout/radial5"/>
    <dgm:cxn modelId="{D96A5FF9-190A-421B-BEFB-588BA6F72E6E}" type="presParOf" srcId="{C6C26D65-FBD8-4DD2-A44B-009EF4FAAC79}" destId="{9E967371-6348-4615-A355-97F8884AED1B}" srcOrd="12" destOrd="0" presId="urn:microsoft.com/office/officeart/2005/8/layout/radial5"/>
    <dgm:cxn modelId="{10E3BCCB-9A73-4243-9FF2-2A698F511F62}" type="presParOf" srcId="{C6C26D65-FBD8-4DD2-A44B-009EF4FAAC79}" destId="{5CD1FB9F-43E7-4F5C-8E4C-679983CFD127}" srcOrd="13" destOrd="0" presId="urn:microsoft.com/office/officeart/2005/8/layout/radial5"/>
    <dgm:cxn modelId="{FFC161B0-10AF-4AAE-BD23-1867F76CBD86}" type="presParOf" srcId="{5CD1FB9F-43E7-4F5C-8E4C-679983CFD127}" destId="{8AE5F441-E74A-4DD2-BCD3-B525F1363A7D}" srcOrd="0" destOrd="0" presId="urn:microsoft.com/office/officeart/2005/8/layout/radial5"/>
    <dgm:cxn modelId="{6A120226-3B8E-4406-AD60-20925D55DBCE}" type="presParOf" srcId="{C6C26D65-FBD8-4DD2-A44B-009EF4FAAC79}" destId="{EBA986C6-0FF7-4D43-B089-F0DA19B4DA8C}" srcOrd="14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Death_to_stock_photography_Vibrant-(9-of-10)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90452" y="-15575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 descr="Death_to_stock_communicate_hands_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1323" y="1991825"/>
            <a:ext cx="1159828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 descr="Death_to_stock_photography_Vibrant-(10-of-10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0425" y="308182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Death_to_stock_communicate_hands_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3750" y="2225"/>
            <a:ext cx="2057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Death_to_stock_communicate_hands_9-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71493" y="1017182"/>
            <a:ext cx="2070675" cy="20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-72627" y="204817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965073" y="4114876"/>
            <a:ext cx="1037700" cy="1037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17;p2" descr="DeathtoStock_Clementine10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56643" y="4111407"/>
            <a:ext cx="1037700" cy="103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 descr="Death_to_stock_communicate_hands_4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42538" y="308537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 descr="DeathtoStock_Simplify3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66600" y="-18106"/>
            <a:ext cx="1037700" cy="1037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 descr="Death_to_stock_communicate_hands_1.jp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82294" y="-18075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 descr="Death_to_stock_communicate_hands_3.jp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18950" y="4105800"/>
            <a:ext cx="1037700" cy="103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/>
          <p:nvPr/>
        </p:nvSpPr>
        <p:spPr>
          <a:xfrm flipH="1">
            <a:off x="971550" y="-6120"/>
            <a:ext cx="1028700" cy="10287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flipH="1">
            <a:off x="2000250" y="4114889"/>
            <a:ext cx="1028700" cy="10287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flipH="1">
            <a:off x="3028950" y="0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flipH="1">
            <a:off x="5086350" y="4114889"/>
            <a:ext cx="1028700" cy="102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 flipH="1">
            <a:off x="6115050" y="4114889"/>
            <a:ext cx="1028700" cy="102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 flipH="1">
            <a:off x="6117975" y="-9556"/>
            <a:ext cx="1028700" cy="10287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flipH="1">
            <a:off x="4057650" y="0"/>
            <a:ext cx="1028700" cy="10287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2000250" y="1019175"/>
            <a:ext cx="5143500" cy="30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2961550" y="1991825"/>
            <a:ext cx="32208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1" name="Google Shape;31;p2"/>
          <p:cNvSpPr/>
          <p:nvPr/>
        </p:nvSpPr>
        <p:spPr>
          <a:xfrm flipH="1">
            <a:off x="7144834" y="2563116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flipH="1">
            <a:off x="2507334" y="50044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 flipH="1">
            <a:off x="8172291" y="8"/>
            <a:ext cx="971700" cy="971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4566118" y="-49"/>
            <a:ext cx="518700" cy="518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flipH="1">
            <a:off x="453009" y="-5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7138685" y="308537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flipH="1">
            <a:off x="7143750" y="2057450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body" idx="1"/>
          </p:nvPr>
        </p:nvSpPr>
        <p:spPr>
          <a:xfrm>
            <a:off x="1842475" y="1918281"/>
            <a:ext cx="4115400" cy="27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■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□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93" name="Google Shape;93;p5" descr="Death_to_stock_communicate_hands_2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06184" y="2070682"/>
            <a:ext cx="1037815" cy="1037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5" descr="Death_to_stock_communicate_hands_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221" y="9"/>
            <a:ext cx="2077780" cy="207777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5"/>
          <p:cNvSpPr/>
          <p:nvPr/>
        </p:nvSpPr>
        <p:spPr>
          <a:xfrm>
            <a:off x="7070023" y="2072330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5"/>
          <p:cNvSpPr/>
          <p:nvPr/>
        </p:nvSpPr>
        <p:spPr>
          <a:xfrm>
            <a:off x="8106245" y="3108512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"/>
          <p:cNvSpPr/>
          <p:nvPr/>
        </p:nvSpPr>
        <p:spPr>
          <a:xfrm>
            <a:off x="7070023" y="1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5"/>
          <p:cNvSpPr/>
          <p:nvPr/>
        </p:nvSpPr>
        <p:spPr>
          <a:xfrm>
            <a:off x="7" y="4105794"/>
            <a:ext cx="1037700" cy="10377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0" y="358709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518691" y="41057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6551323" y="-9"/>
            <a:ext cx="518700" cy="5187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7587466" y="258374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Google Shape;103;p5"/>
          <p:cNvGrpSpPr/>
          <p:nvPr/>
        </p:nvGrpSpPr>
        <p:grpSpPr>
          <a:xfrm>
            <a:off x="7332942" y="269800"/>
            <a:ext cx="498130" cy="498101"/>
            <a:chOff x="1923675" y="1633650"/>
            <a:chExt cx="436000" cy="435975"/>
          </a:xfrm>
        </p:grpSpPr>
        <p:sp>
          <p:nvSpPr>
            <p:cNvPr id="104" name="Google Shape;104;p5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5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7" descr="DeathtoStock_Clementine10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68350" y="2070675"/>
            <a:ext cx="1037825" cy="103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7" descr="Death_to_stock_communicate_hands_9-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225" y="0"/>
            <a:ext cx="2077775" cy="20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441800" cy="621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1"/>
          </p:nvPr>
        </p:nvSpPr>
        <p:spPr>
          <a:xfrm>
            <a:off x="1842475" y="1818975"/>
            <a:ext cx="1431300" cy="3107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0" name="Google Shape;140;p7"/>
          <p:cNvSpPr txBox="1">
            <a:spLocks noGrp="1"/>
          </p:cNvSpPr>
          <p:nvPr>
            <p:ph type="body" idx="2"/>
          </p:nvPr>
        </p:nvSpPr>
        <p:spPr>
          <a:xfrm>
            <a:off x="3347475" y="1818975"/>
            <a:ext cx="1431300" cy="3107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1" name="Google Shape;141;p7"/>
          <p:cNvSpPr txBox="1">
            <a:spLocks noGrp="1"/>
          </p:cNvSpPr>
          <p:nvPr>
            <p:ph type="body" idx="3"/>
          </p:nvPr>
        </p:nvSpPr>
        <p:spPr>
          <a:xfrm>
            <a:off x="4852474" y="1818975"/>
            <a:ext cx="1431300" cy="3107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2" name="Google Shape;142;p7"/>
          <p:cNvSpPr/>
          <p:nvPr/>
        </p:nvSpPr>
        <p:spPr>
          <a:xfrm>
            <a:off x="6030661" y="5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"/>
          <p:cNvSpPr/>
          <p:nvPr/>
        </p:nvSpPr>
        <p:spPr>
          <a:xfrm>
            <a:off x="8106245" y="2071756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"/>
          <p:cNvSpPr/>
          <p:nvPr/>
        </p:nvSpPr>
        <p:spPr>
          <a:xfrm>
            <a:off x="8106236" y="103462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"/>
          <p:cNvSpPr/>
          <p:nvPr/>
        </p:nvSpPr>
        <p:spPr>
          <a:xfrm>
            <a:off x="-293" y="3586794"/>
            <a:ext cx="1037700" cy="10377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7"/>
          <p:cNvSpPr/>
          <p:nvPr/>
        </p:nvSpPr>
        <p:spPr>
          <a:xfrm>
            <a:off x="-300" y="462449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"/>
          <p:cNvSpPr/>
          <p:nvPr/>
        </p:nvSpPr>
        <p:spPr>
          <a:xfrm>
            <a:off x="-309" y="35867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"/>
          <p:cNvSpPr/>
          <p:nvPr/>
        </p:nvSpPr>
        <p:spPr>
          <a:xfrm>
            <a:off x="8625223" y="3113166"/>
            <a:ext cx="518700" cy="5187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"/>
          <p:cNvSpPr/>
          <p:nvPr/>
        </p:nvSpPr>
        <p:spPr>
          <a:xfrm>
            <a:off x="7068341" y="-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" name="Google Shape;150;p7"/>
          <p:cNvGrpSpPr/>
          <p:nvPr/>
        </p:nvGrpSpPr>
        <p:grpSpPr>
          <a:xfrm>
            <a:off x="8352271" y="1280647"/>
            <a:ext cx="545654" cy="545654"/>
            <a:chOff x="5941025" y="3634400"/>
            <a:chExt cx="467650" cy="467650"/>
          </a:xfrm>
        </p:grpSpPr>
        <p:sp>
          <p:nvSpPr>
            <p:cNvPr id="151" name="Google Shape;151;p7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157;p7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3">
  <p:cSld name="BLANK_1_1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12" descr="DeathtoStock_Clementine10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77752" y="1861709"/>
            <a:ext cx="933085" cy="933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2" descr="Death_to_stock_communicate_hands_9-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5841" y="8"/>
            <a:ext cx="1868082" cy="186808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2"/>
          <p:cNvSpPr/>
          <p:nvPr/>
        </p:nvSpPr>
        <p:spPr>
          <a:xfrm>
            <a:off x="6344788" y="12"/>
            <a:ext cx="933000" cy="9330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2"/>
          <p:cNvSpPr/>
          <p:nvPr/>
        </p:nvSpPr>
        <p:spPr>
          <a:xfrm>
            <a:off x="8210900" y="1862680"/>
            <a:ext cx="933000" cy="9330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2"/>
          <p:cNvSpPr/>
          <p:nvPr/>
        </p:nvSpPr>
        <p:spPr>
          <a:xfrm>
            <a:off x="8210893" y="930219"/>
            <a:ext cx="933000" cy="9330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2"/>
          <p:cNvSpPr/>
          <p:nvPr/>
        </p:nvSpPr>
        <p:spPr>
          <a:xfrm>
            <a:off x="-287" y="3743870"/>
            <a:ext cx="933000" cy="9330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2"/>
          <p:cNvSpPr/>
          <p:nvPr/>
        </p:nvSpPr>
        <p:spPr>
          <a:xfrm>
            <a:off x="-293" y="4676847"/>
            <a:ext cx="466500" cy="4665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2"/>
          <p:cNvSpPr/>
          <p:nvPr/>
        </p:nvSpPr>
        <p:spPr>
          <a:xfrm>
            <a:off x="-301" y="3743867"/>
            <a:ext cx="466500" cy="4665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2"/>
          <p:cNvSpPr/>
          <p:nvPr/>
        </p:nvSpPr>
        <p:spPr>
          <a:xfrm>
            <a:off x="8677502" y="2798991"/>
            <a:ext cx="466500" cy="4665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2"/>
          <p:cNvSpPr/>
          <p:nvPr/>
        </p:nvSpPr>
        <p:spPr>
          <a:xfrm>
            <a:off x="7277744" y="0"/>
            <a:ext cx="466500" cy="4665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" name="Google Shape;246;p12"/>
          <p:cNvGrpSpPr/>
          <p:nvPr/>
        </p:nvGrpSpPr>
        <p:grpSpPr>
          <a:xfrm>
            <a:off x="8431833" y="1151245"/>
            <a:ext cx="490565" cy="490565"/>
            <a:chOff x="5941025" y="3634400"/>
            <a:chExt cx="467650" cy="467650"/>
          </a:xfrm>
        </p:grpSpPr>
        <p:sp>
          <p:nvSpPr>
            <p:cNvPr id="247" name="Google Shape;247;p12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2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2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2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2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2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" name="Google Shape;253;p12"/>
          <p:cNvSpPr txBox="1">
            <a:spLocks noGrp="1"/>
          </p:cNvSpPr>
          <p:nvPr>
            <p:ph type="sldNum" idx="12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4">
  <p:cSld name="BLANK_1_1_1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13" descr="DeathtoStock_Simplify3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08905" y="-1"/>
            <a:ext cx="935025" cy="93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3" descr="Death_to_stock_communicate_hands_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1786" y="1865793"/>
            <a:ext cx="1872187" cy="187219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3"/>
          <p:cNvSpPr/>
          <p:nvPr/>
        </p:nvSpPr>
        <p:spPr>
          <a:xfrm>
            <a:off x="7275209" y="4"/>
            <a:ext cx="935100" cy="9351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3"/>
          <p:cNvSpPr/>
          <p:nvPr/>
        </p:nvSpPr>
        <p:spPr>
          <a:xfrm>
            <a:off x="8208899" y="935036"/>
            <a:ext cx="935100" cy="9351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3"/>
          <p:cNvSpPr/>
          <p:nvPr/>
        </p:nvSpPr>
        <p:spPr>
          <a:xfrm>
            <a:off x="7275209" y="2795481"/>
            <a:ext cx="935100" cy="9351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3"/>
          <p:cNvSpPr/>
          <p:nvPr/>
        </p:nvSpPr>
        <p:spPr>
          <a:xfrm>
            <a:off x="13" y="4208474"/>
            <a:ext cx="935100" cy="9351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3"/>
          <p:cNvSpPr/>
          <p:nvPr/>
        </p:nvSpPr>
        <p:spPr>
          <a:xfrm>
            <a:off x="935032" y="4208477"/>
            <a:ext cx="467400" cy="4674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3"/>
          <p:cNvSpPr/>
          <p:nvPr/>
        </p:nvSpPr>
        <p:spPr>
          <a:xfrm>
            <a:off x="-1" y="4676119"/>
            <a:ext cx="467400" cy="467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3"/>
          <p:cNvSpPr/>
          <p:nvPr/>
        </p:nvSpPr>
        <p:spPr>
          <a:xfrm>
            <a:off x="7741458" y="935017"/>
            <a:ext cx="467400" cy="4674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3"/>
          <p:cNvSpPr/>
          <p:nvPr/>
        </p:nvSpPr>
        <p:spPr>
          <a:xfrm>
            <a:off x="8676589" y="467639"/>
            <a:ext cx="467400" cy="467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3"/>
          <p:cNvSpPr/>
          <p:nvPr/>
        </p:nvSpPr>
        <p:spPr>
          <a:xfrm>
            <a:off x="7689536" y="3100148"/>
            <a:ext cx="410309" cy="373255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3"/>
          <p:cNvSpPr/>
          <p:nvPr/>
        </p:nvSpPr>
        <p:spPr>
          <a:xfrm flipH="1">
            <a:off x="7385585" y="3052605"/>
            <a:ext cx="273000" cy="248322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3"/>
          <p:cNvSpPr txBox="1">
            <a:spLocks noGrp="1"/>
          </p:cNvSpPr>
          <p:nvPr>
            <p:ph type="sldNum" idx="12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3" descr="Death_to_stock_photography_Vibrant-(9-of-10)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90452" y="-15575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3" descr="Death_to_stock_communicate_hands_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1323" y="1991825"/>
            <a:ext cx="1159828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3" descr="Death_to_stock_photography_Vibrant-(10-of-10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0425" y="308182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3" descr="Death_to_stock_communicate_hands_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3750" y="2225"/>
            <a:ext cx="2057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3" descr="Death_to_stock_communicate_hands_9-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71493" y="1017182"/>
            <a:ext cx="2070675" cy="20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3"/>
          <p:cNvSpPr/>
          <p:nvPr/>
        </p:nvSpPr>
        <p:spPr>
          <a:xfrm>
            <a:off x="-72627" y="204817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Google Shape;45;p3" descr="DeathtoStock_Clementine10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56643" y="4111407"/>
            <a:ext cx="1037700" cy="103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3" descr="Death_to_stock_communicate_hands_4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42538" y="308537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3" descr="DeathtoStock_Simplify3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66600" y="-18106"/>
            <a:ext cx="1037700" cy="1037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" descr="Death_to_stock_communicate_hands_1.jp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82294" y="-18075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3" descr="Death_to_stock_communicate_hands_3.jp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18950" y="4105800"/>
            <a:ext cx="1037700" cy="10377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"/>
          <p:cNvSpPr/>
          <p:nvPr/>
        </p:nvSpPr>
        <p:spPr>
          <a:xfrm flipH="1">
            <a:off x="971550" y="-6120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 flipH="1">
            <a:off x="2000250" y="4114889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 flipH="1">
            <a:off x="3028950" y="0"/>
            <a:ext cx="1028700" cy="102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 flipH="1">
            <a:off x="5086350" y="4114889"/>
            <a:ext cx="1028700" cy="102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 flipH="1">
            <a:off x="6115050" y="4114889"/>
            <a:ext cx="1028700" cy="102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 flipH="1">
            <a:off x="6117975" y="-9556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flipH="1">
            <a:off x="4057650" y="0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flipH="1">
            <a:off x="2507334" y="50044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4566118" y="-4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flipH="1">
            <a:off x="453009" y="-5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>
            <a:off x="965075" y="1019175"/>
            <a:ext cx="7207200" cy="30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ctrTitle"/>
          </p:nvPr>
        </p:nvSpPr>
        <p:spPr>
          <a:xfrm>
            <a:off x="2014575" y="1583350"/>
            <a:ext cx="5114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"/>
          </p:nvPr>
        </p:nvSpPr>
        <p:spPr>
          <a:xfrm>
            <a:off x="2014575" y="2611454"/>
            <a:ext cx="5114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5072818" y="4615401"/>
            <a:ext cx="518700" cy="518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842475" y="1918281"/>
            <a:ext cx="4115400" cy="27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8" r:id="rId4"/>
    <p:sldLayoutId id="2147483659" r:id="rId5"/>
    <p:sldLayoutId id="2147483665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"/>
          <p:cNvSpPr txBox="1">
            <a:spLocks noGrp="1"/>
          </p:cNvSpPr>
          <p:nvPr>
            <p:ph type="ctrTitle"/>
          </p:nvPr>
        </p:nvSpPr>
        <p:spPr>
          <a:xfrm>
            <a:off x="2143108" y="2000246"/>
            <a:ext cx="5143536" cy="20002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b="1" dirty="0" smtClean="0">
                <a:solidFill>
                  <a:srgbClr val="002060"/>
                </a:solidFill>
              </a:rPr>
              <a:t>ИОМ (образовательный маршрут педагога) -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     технология профессионального развития педагога в методической системе школы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Р.В. </a:t>
            </a:r>
            <a:r>
              <a:rPr lang="ru-RU" sz="1600" dirty="0" err="1" smtClean="0">
                <a:solidFill>
                  <a:srgbClr val="002060"/>
                </a:solidFill>
              </a:rPr>
              <a:t>Бруцкая</a:t>
            </a:r>
            <a:r>
              <a:rPr lang="ru-RU" sz="1600" dirty="0" smtClean="0">
                <a:solidFill>
                  <a:srgbClr val="002060"/>
                </a:solidFill>
              </a:rPr>
              <a:t>, заместитель директора МАОУ </a:t>
            </a:r>
            <a:r>
              <a:rPr lang="ru-RU" sz="1600" dirty="0" err="1" smtClean="0">
                <a:solidFill>
                  <a:srgbClr val="002060"/>
                </a:solidFill>
              </a:rPr>
              <a:t>Червишевской</a:t>
            </a:r>
            <a:r>
              <a:rPr lang="ru-RU" sz="1600" dirty="0" smtClean="0">
                <a:solidFill>
                  <a:srgbClr val="002060"/>
                </a:solidFill>
              </a:rPr>
              <a:t> СОШ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34"/>
            <a:ext cx="5243527" cy="928694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Разделы ИОМ:</a:t>
            </a: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1538" y="1000114"/>
            <a:ext cx="5929354" cy="2428893"/>
          </a:xfrm>
        </p:spPr>
        <p:txBody>
          <a:bodyPr/>
          <a:lstStyle/>
          <a:p>
            <a:pPr lvl="0"/>
            <a:r>
              <a:rPr lang="ru-RU" dirty="0" smtClean="0"/>
              <a:t>Изучение литературы, связанной с темой самообразования </a:t>
            </a:r>
          </a:p>
          <a:p>
            <a:pPr lvl="0"/>
            <a:r>
              <a:rPr lang="ru-RU" dirty="0" smtClean="0"/>
              <a:t>Разработка программно-методического обеспечения образовательного процесса</a:t>
            </a:r>
          </a:p>
          <a:p>
            <a:pPr lvl="0"/>
            <a:r>
              <a:rPr lang="ru-RU" dirty="0" smtClean="0"/>
              <a:t>Обобщение собственного опыта педагогической деятельности</a:t>
            </a:r>
          </a:p>
          <a:p>
            <a:pPr lvl="0"/>
            <a:r>
              <a:rPr lang="ru-RU" dirty="0" smtClean="0"/>
              <a:t>Участие в системе школьной методической работы</a:t>
            </a:r>
          </a:p>
          <a:p>
            <a:pPr lvl="0"/>
            <a:r>
              <a:rPr lang="ru-RU" dirty="0" smtClean="0"/>
              <a:t>Обучение на курсах в системе повышения квалификации вне школы</a:t>
            </a:r>
          </a:p>
          <a:p>
            <a:pPr lvl="0"/>
            <a:r>
              <a:rPr lang="ru-RU" dirty="0" smtClean="0"/>
              <a:t>Руководство повышением квалификации других учителей </a:t>
            </a:r>
          </a:p>
          <a:p>
            <a:r>
              <a:rPr lang="ru-RU" dirty="0" smtClean="0"/>
              <a:t> Продвижение по ИОМ фиксируется в карте ИОМ (таблица) по  месяцам, четвертям с указанием того, что конкретно сделано по реализации каждого из направлений деятельности  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00892" y="4286262"/>
            <a:ext cx="171451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СРОКИ: </a:t>
            </a:r>
          </a:p>
          <a:p>
            <a:pPr algn="ctr"/>
            <a:r>
              <a:rPr lang="ru-RU" dirty="0" smtClean="0"/>
              <a:t>ОТ 1 ГОДА ДО 3-Х ЛЕТ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72"/>
            <a:ext cx="5427051" cy="1461803"/>
          </a:xfrm>
        </p:spPr>
        <p:txBody>
          <a:bodyPr/>
          <a:lstStyle/>
          <a:p>
            <a:r>
              <a:rPr lang="ru-RU" sz="2400" b="1" dirty="0" smtClean="0"/>
              <a:t>В  индивидуальном образовательном маршруте отражаются следующие </a:t>
            </a:r>
            <a:r>
              <a:rPr lang="ru-RU" sz="2400" b="1" dirty="0" smtClean="0">
                <a:solidFill>
                  <a:srgbClr val="C00000"/>
                </a:solidFill>
              </a:rPr>
              <a:t>направления  деятельности: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1538" y="1500180"/>
            <a:ext cx="6000792" cy="3425895"/>
          </a:xfrm>
        </p:spPr>
        <p:txBody>
          <a:bodyPr/>
          <a:lstStyle/>
          <a:p>
            <a:pPr lvl="0"/>
            <a:r>
              <a:rPr lang="ru-RU" sz="1800" b="1" dirty="0" smtClean="0"/>
              <a:t>Профессиональное  (предмет преподавания)</a:t>
            </a:r>
          </a:p>
          <a:p>
            <a:pPr lvl="0"/>
            <a:r>
              <a:rPr lang="ru-RU" sz="1800" b="1" dirty="0" smtClean="0"/>
              <a:t>Психолого-педагогическое (ориентированное на обучающихся  и их родителей)</a:t>
            </a:r>
          </a:p>
          <a:p>
            <a:pPr lvl="0"/>
            <a:r>
              <a:rPr lang="ru-RU" sz="1800" b="1" dirty="0" smtClean="0"/>
              <a:t>Методическое  (педагогические технологии, формы, методы и приемы обучения)</a:t>
            </a:r>
          </a:p>
          <a:p>
            <a:pPr lvl="0"/>
            <a:r>
              <a:rPr lang="ru-RU" sz="1800" b="1" dirty="0" smtClean="0"/>
              <a:t>Информационно -компьютерные технологии</a:t>
            </a:r>
          </a:p>
          <a:p>
            <a:pPr lvl="0"/>
            <a:r>
              <a:rPr lang="ru-RU" sz="1800" b="1" dirty="0" smtClean="0"/>
              <a:t>Развитие обучающихся (одарённые, ОВЗ, требующие педагогической коррекции)</a:t>
            </a:r>
          </a:p>
          <a:p>
            <a:pPr lvl="0"/>
            <a:endParaRPr lang="ru-RU" sz="1800" b="1" dirty="0" smtClean="0"/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35"/>
            <a:ext cx="5498489" cy="71438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Что может включать каждое направление?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1538" y="857238"/>
            <a:ext cx="5929354" cy="4068837"/>
          </a:xfrm>
        </p:spPr>
        <p:txBody>
          <a:bodyPr/>
          <a:lstStyle/>
          <a:p>
            <a:r>
              <a:rPr lang="ru-RU" sz="1400" b="1" u="sng" dirty="0" smtClean="0">
                <a:solidFill>
                  <a:srgbClr val="C00000"/>
                </a:solidFill>
              </a:rPr>
              <a:t>Профессиональное</a:t>
            </a:r>
          </a:p>
          <a:p>
            <a:r>
              <a:rPr lang="ru-RU" sz="1400" b="1" dirty="0" smtClean="0"/>
              <a:t>1. Изучить новые образовательные стандарты, уяснить их особенности.</a:t>
            </a:r>
          </a:p>
          <a:p>
            <a:r>
              <a:rPr lang="ru-RU" sz="1400" b="1" dirty="0" smtClean="0"/>
              <a:t>2.Изучение нового УМК и учебников, уяснение их особенностей и требований.</a:t>
            </a:r>
          </a:p>
          <a:p>
            <a:r>
              <a:rPr lang="ru-RU" sz="1400" b="1" dirty="0" smtClean="0"/>
              <a:t>3. Разработать рабочие программы по своим предметам в соответствии требований ФГОС.</a:t>
            </a:r>
          </a:p>
          <a:p>
            <a:r>
              <a:rPr lang="ru-RU" sz="1400" b="1" dirty="0" smtClean="0"/>
              <a:t>4. Знакомиться с новыми педагогическими технологиями через предметные издания и Интернет.</a:t>
            </a:r>
          </a:p>
          <a:p>
            <a:r>
              <a:rPr lang="ru-RU" sz="1400" b="1" dirty="0" smtClean="0"/>
              <a:t>5. Плановое повышение квалификации на курсах для учителей</a:t>
            </a:r>
          </a:p>
          <a:p>
            <a:r>
              <a:rPr lang="ru-RU" sz="1400" b="1" dirty="0" smtClean="0"/>
              <a:t>6.Плановая аттестация на квалификационную категорию.</a:t>
            </a:r>
          </a:p>
          <a:p>
            <a:r>
              <a:rPr lang="ru-RU" sz="1400" b="1" dirty="0" smtClean="0"/>
              <a:t>7. Профессиональные публикации, брошюры.</a:t>
            </a:r>
          </a:p>
          <a:p>
            <a:r>
              <a:rPr lang="ru-RU" sz="1400" b="1" dirty="0" smtClean="0"/>
              <a:t>8. Участие в  конкурсах профессионального мастерства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10"/>
            <a:ext cx="6143668" cy="928693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Формы самообразовательной деятельности учителя по программе: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1071538" y="1000114"/>
            <a:ext cx="6072230" cy="3925961"/>
          </a:xfrm>
        </p:spPr>
        <p:txBody>
          <a:bodyPr/>
          <a:lstStyle/>
          <a:p>
            <a:r>
              <a:rPr lang="ru-RU" b="1" dirty="0" smtClean="0"/>
              <a:t>курсы повышения квалификации при институте повышения квалификации и переподготовки работников образования;</a:t>
            </a:r>
          </a:p>
          <a:p>
            <a:r>
              <a:rPr lang="ru-RU" b="1" dirty="0" smtClean="0"/>
              <a:t>методические практикумы в школах;</a:t>
            </a:r>
          </a:p>
          <a:p>
            <a:r>
              <a:rPr lang="ru-RU" b="1" dirty="0" smtClean="0"/>
              <a:t>обсуждение специальной педагогической и психологической литературы; </a:t>
            </a:r>
          </a:p>
          <a:p>
            <a:r>
              <a:rPr lang="ru-RU" b="1" dirty="0" smtClean="0"/>
              <a:t>подготовка к аттестации;</a:t>
            </a:r>
          </a:p>
          <a:p>
            <a:r>
              <a:rPr lang="ru-RU" b="1" dirty="0" smtClean="0"/>
              <a:t>научно-практические конференции;</a:t>
            </a:r>
          </a:p>
          <a:p>
            <a:r>
              <a:rPr lang="ru-RU" b="1" dirty="0" smtClean="0"/>
              <a:t>обобщение своего  опыта работы и представление его в публикациях;</a:t>
            </a:r>
          </a:p>
          <a:p>
            <a:r>
              <a:rPr lang="ru-RU" b="1" dirty="0" smtClean="0"/>
              <a:t>освоение информационных технологий образования и воспитания;</a:t>
            </a:r>
          </a:p>
          <a:p>
            <a:r>
              <a:rPr lang="ru-RU" b="1" dirty="0" smtClean="0"/>
              <a:t>теоретические семинары по проблемам повышения качества образования и  личностно-профессионального развития учителя;</a:t>
            </a:r>
          </a:p>
          <a:p>
            <a:r>
              <a:rPr lang="ru-RU" b="1" dirty="0" smtClean="0"/>
              <a:t>обсуждение проблем самообразования и повышения качества образования на заседаниях методического совета, методических объединений учителей, в проблемных группах;</a:t>
            </a:r>
          </a:p>
          <a:p>
            <a:r>
              <a:rPr lang="ru-RU" b="1" dirty="0" smtClean="0"/>
              <a:t>работа творческих мастерских учителей-исследователей;</a:t>
            </a:r>
          </a:p>
          <a:p>
            <a:r>
              <a:rPr lang="ru-RU" b="1" dirty="0" smtClean="0"/>
              <a:t>проведение самоанализа деятельности учителя за год, рефлексия своего опыта.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285734"/>
            <a:ext cx="6643734" cy="1143007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Формы представления результатов  педагогической деятельности учителя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071538" y="1142990"/>
            <a:ext cx="6000792" cy="3571900"/>
          </a:xfrm>
        </p:spPr>
        <p:txBody>
          <a:bodyPr/>
          <a:lstStyle/>
          <a:p>
            <a:r>
              <a:rPr lang="ru-RU" b="1" dirty="0" smtClean="0"/>
              <a:t>Серия учебных занятий</a:t>
            </a:r>
          </a:p>
          <a:p>
            <a:r>
              <a:rPr lang="ru-RU" b="1" dirty="0" smtClean="0"/>
              <a:t>Методическая продукция</a:t>
            </a:r>
          </a:p>
          <a:p>
            <a:r>
              <a:rPr lang="ru-RU" b="1" dirty="0" err="1" smtClean="0"/>
              <a:t>Портфолио</a:t>
            </a:r>
            <a:endParaRPr lang="ru-RU" b="1" dirty="0" smtClean="0"/>
          </a:p>
          <a:p>
            <a:r>
              <a:rPr lang="ru-RU" b="1" dirty="0" smtClean="0"/>
              <a:t>Творческий отчет </a:t>
            </a:r>
          </a:p>
          <a:p>
            <a:r>
              <a:rPr lang="ru-RU" b="1" dirty="0" smtClean="0"/>
              <a:t>Мастер-класс</a:t>
            </a:r>
          </a:p>
          <a:p>
            <a:r>
              <a:rPr lang="ru-RU" b="1" dirty="0" smtClean="0"/>
              <a:t>Творческая мастерская</a:t>
            </a:r>
          </a:p>
          <a:p>
            <a:r>
              <a:rPr lang="ru-RU" b="1" dirty="0" smtClean="0"/>
              <a:t>Педагогический проект</a:t>
            </a:r>
          </a:p>
          <a:p>
            <a:r>
              <a:rPr lang="ru-RU" b="1" dirty="0" smtClean="0"/>
              <a:t>Отчет о результатах (ходе) инновационной деятельности</a:t>
            </a:r>
          </a:p>
          <a:p>
            <a:r>
              <a:rPr lang="ru-RU" b="1" dirty="0" smtClean="0"/>
              <a:t>Профессиональные конкурсы</a:t>
            </a:r>
          </a:p>
          <a:p>
            <a:r>
              <a:rPr lang="ru-RU" b="1" dirty="0" smtClean="0"/>
              <a:t>Презентация  опыта работы по выявленной проблеме</a:t>
            </a:r>
          </a:p>
          <a:p>
            <a:r>
              <a:rPr lang="ru-RU" b="1" dirty="0" smtClean="0"/>
              <a:t>Создание собственного сайта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0"/>
          <p:cNvSpPr txBox="1">
            <a:spLocks noGrp="1"/>
          </p:cNvSpPr>
          <p:nvPr>
            <p:ph type="ctrTitle" idx="4294967295"/>
          </p:nvPr>
        </p:nvSpPr>
        <p:spPr>
          <a:xfrm>
            <a:off x="428596" y="2071684"/>
            <a:ext cx="6858048" cy="24288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• повышение качества преподавания</a:t>
            </a:r>
            <a:br>
              <a:rPr lang="ru-RU" sz="1600" b="1" dirty="0" smtClean="0"/>
            </a:br>
            <a:r>
              <a:rPr lang="ru-RU" sz="1600" b="1" dirty="0" smtClean="0"/>
              <a:t>• разработанные и изданные методические пособия, статьи, программы, сценарии и др.</a:t>
            </a:r>
            <a:br>
              <a:rPr lang="ru-RU" sz="1600" b="1" dirty="0" smtClean="0"/>
            </a:br>
            <a:r>
              <a:rPr lang="ru-RU" sz="1600" b="1" dirty="0" smtClean="0"/>
              <a:t>• разработка новых форм, методов и приемов обучения</a:t>
            </a:r>
            <a:br>
              <a:rPr lang="ru-RU" sz="1600" b="1" dirty="0" smtClean="0"/>
            </a:br>
            <a:r>
              <a:rPr lang="ru-RU" sz="1600" b="1" dirty="0" smtClean="0"/>
              <a:t>• доклады, выступления</a:t>
            </a:r>
            <a:br>
              <a:rPr lang="ru-RU" sz="1600" b="1" dirty="0" smtClean="0"/>
            </a:br>
            <a:r>
              <a:rPr lang="ru-RU" sz="1600" b="1" dirty="0" smtClean="0"/>
              <a:t>• разработка дидактических материалов, тестов, наглядностей</a:t>
            </a:r>
            <a:br>
              <a:rPr lang="ru-RU" sz="1600" b="1" dirty="0" smtClean="0"/>
            </a:br>
            <a:r>
              <a:rPr lang="ru-RU" sz="1600" b="1" dirty="0" smtClean="0"/>
              <a:t>• разработка и проведение открытых уроков по собственным,     инновационным технологиям</a:t>
            </a:r>
            <a:br>
              <a:rPr lang="ru-RU" sz="1600" b="1" dirty="0" smtClean="0"/>
            </a:br>
            <a:r>
              <a:rPr lang="ru-RU" sz="1600" b="1" dirty="0" smtClean="0"/>
              <a:t>• создание комплектов педагогических разработок</a:t>
            </a:r>
            <a:br>
              <a:rPr lang="ru-RU" sz="1600" b="1" dirty="0" smtClean="0"/>
            </a:br>
            <a:r>
              <a:rPr lang="ru-RU" sz="1600" b="1" dirty="0" smtClean="0"/>
              <a:t>• проведение семинаров, конференций, мастер-классов, обобщение опыта по исследуемой проблеме.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sz="1600" b="1">
              <a:solidFill>
                <a:srgbClr val="FF0000"/>
              </a:solidFill>
            </a:endParaRPr>
          </a:p>
        </p:txBody>
      </p:sp>
      <p:sp>
        <p:nvSpPr>
          <p:cNvPr id="314" name="Google Shape;314;p20"/>
          <p:cNvSpPr txBox="1">
            <a:spLocks noGrp="1"/>
          </p:cNvSpPr>
          <p:nvPr>
            <p:ph type="subTitle" idx="4294967295"/>
          </p:nvPr>
        </p:nvSpPr>
        <p:spPr>
          <a:xfrm>
            <a:off x="931400" y="285735"/>
            <a:ext cx="4140666" cy="6429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Ожидаемые результаты:</a:t>
            </a:r>
            <a:endParaRPr sz="2400">
              <a:solidFill>
                <a:srgbClr val="C00000"/>
              </a:solidFill>
            </a:endParaRPr>
          </a:p>
        </p:txBody>
      </p:sp>
      <p:sp>
        <p:nvSpPr>
          <p:cNvPr id="315" name="Google Shape;315;p20"/>
          <p:cNvSpPr/>
          <p:nvPr/>
        </p:nvSpPr>
        <p:spPr>
          <a:xfrm>
            <a:off x="2655236" y="1877092"/>
            <a:ext cx="295187" cy="281855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316;p20"/>
          <p:cNvGrpSpPr/>
          <p:nvPr/>
        </p:nvGrpSpPr>
        <p:grpSpPr>
          <a:xfrm>
            <a:off x="1079170" y="1146436"/>
            <a:ext cx="325661" cy="326130"/>
            <a:chOff x="5294400" y="974850"/>
            <a:chExt cx="416500" cy="417100"/>
          </a:xfrm>
        </p:grpSpPr>
        <p:sp>
          <p:nvSpPr>
            <p:cNvPr id="317" name="Google Shape;317;p20"/>
            <p:cNvSpPr/>
            <p:nvPr/>
          </p:nvSpPr>
          <p:spPr>
            <a:xfrm>
              <a:off x="5325450" y="997975"/>
              <a:ext cx="151650" cy="154700"/>
            </a:xfrm>
            <a:custGeom>
              <a:avLst/>
              <a:gdLst/>
              <a:ahLst/>
              <a:cxnLst/>
              <a:rect l="l" t="t" r="r" b="b"/>
              <a:pathLst>
                <a:path w="6066" h="6188" fill="none" extrusionOk="0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5294400" y="974850"/>
              <a:ext cx="416500" cy="417100"/>
            </a:xfrm>
            <a:custGeom>
              <a:avLst/>
              <a:gdLst/>
              <a:ahLst/>
              <a:cxnLst/>
              <a:rect l="l" t="t" r="r" b="b"/>
              <a:pathLst>
                <a:path w="16660" h="16684" fill="none" extrusionOk="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319;p20"/>
          <p:cNvGrpSpPr/>
          <p:nvPr/>
        </p:nvGrpSpPr>
        <p:grpSpPr>
          <a:xfrm>
            <a:off x="1404827" y="1472587"/>
            <a:ext cx="586760" cy="586760"/>
            <a:chOff x="5941025" y="3634400"/>
            <a:chExt cx="467650" cy="467650"/>
          </a:xfrm>
        </p:grpSpPr>
        <p:sp>
          <p:nvSpPr>
            <p:cNvPr id="320" name="Google Shape;320;p20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326;p20"/>
          <p:cNvGrpSpPr/>
          <p:nvPr/>
        </p:nvGrpSpPr>
        <p:grpSpPr>
          <a:xfrm>
            <a:off x="2950422" y="473437"/>
            <a:ext cx="1075601" cy="1075667"/>
            <a:chOff x="6643075" y="3664250"/>
            <a:chExt cx="407950" cy="407975"/>
          </a:xfrm>
        </p:grpSpPr>
        <p:sp>
          <p:nvSpPr>
            <p:cNvPr id="327" name="Google Shape;327;p20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9525" cap="rnd" cmpd="sng">
              <a:solidFill>
                <a:srgbClr val="4D77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9525" cap="rnd" cmpd="sng">
              <a:solidFill>
                <a:srgbClr val="4D77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329;p20"/>
          <p:cNvGrpSpPr/>
          <p:nvPr/>
        </p:nvGrpSpPr>
        <p:grpSpPr>
          <a:xfrm rot="1385783">
            <a:off x="2236723" y="1152387"/>
            <a:ext cx="468582" cy="468555"/>
            <a:chOff x="576250" y="4319400"/>
            <a:chExt cx="442075" cy="442050"/>
          </a:xfrm>
        </p:grpSpPr>
        <p:sp>
          <p:nvSpPr>
            <p:cNvPr id="330" name="Google Shape;330;p20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9525" cap="rnd" cmpd="sng">
              <a:solidFill>
                <a:srgbClr val="4D77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9525" cap="rnd" cmpd="sng">
              <a:solidFill>
                <a:srgbClr val="4D77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0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9525" cap="rnd" cmpd="sng">
              <a:solidFill>
                <a:srgbClr val="4D77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9525" cap="rnd" cmpd="sng">
              <a:solidFill>
                <a:srgbClr val="4D77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20"/>
          <p:cNvSpPr/>
          <p:nvPr/>
        </p:nvSpPr>
        <p:spPr>
          <a:xfrm rot="6304741">
            <a:off x="2778432" y="584492"/>
            <a:ext cx="190685" cy="18203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0"/>
          <p:cNvSpPr/>
          <p:nvPr/>
        </p:nvSpPr>
        <p:spPr>
          <a:xfrm rot="1735981">
            <a:off x="3689067" y="1509746"/>
            <a:ext cx="203906" cy="19469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0"/>
          <p:cNvSpPr txBox="1">
            <a:spLocks noGrp="1"/>
          </p:cNvSpPr>
          <p:nvPr>
            <p:ph type="sldNum" idx="12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357422" y="1285866"/>
            <a:ext cx="4429156" cy="1865759"/>
          </a:xfrm>
        </p:spPr>
        <p:txBody>
          <a:bodyPr/>
          <a:lstStyle/>
          <a:p>
            <a:r>
              <a:rPr lang="ru-RU" b="1" dirty="0" smtClean="0"/>
              <a:t>БЛАГОДАРЮ </a:t>
            </a:r>
            <a:br>
              <a:rPr lang="ru-RU" b="1" dirty="0" smtClean="0"/>
            </a:br>
            <a:r>
              <a:rPr lang="ru-RU" b="1" dirty="0" smtClean="0"/>
              <a:t>ЗА ВНИМАНИЕ!</a:t>
            </a:r>
            <a:endParaRPr lang="ru-RU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4294967295"/>
          </p:nvPr>
        </p:nvSpPr>
        <p:spPr>
          <a:xfrm>
            <a:off x="0" y="4678363"/>
            <a:ext cx="465138" cy="465137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6"/>
          <p:cNvSpPr txBox="1">
            <a:spLocks noGrp="1"/>
          </p:cNvSpPr>
          <p:nvPr>
            <p:ph type="ctrTitle" idx="4294967295"/>
          </p:nvPr>
        </p:nvSpPr>
        <p:spPr>
          <a:xfrm>
            <a:off x="214282" y="-357208"/>
            <a:ext cx="6643734" cy="19288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sz="1800"/>
          </a:p>
        </p:txBody>
      </p:sp>
      <p:sp>
        <p:nvSpPr>
          <p:cNvPr id="287" name="Google Shape;287;p16"/>
          <p:cNvSpPr txBox="1">
            <a:spLocks noGrp="1"/>
          </p:cNvSpPr>
          <p:nvPr>
            <p:ph type="subTitle" idx="4294967295"/>
          </p:nvPr>
        </p:nvSpPr>
        <p:spPr>
          <a:xfrm>
            <a:off x="142844" y="214296"/>
            <a:ext cx="7358114" cy="44291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ru-RU" sz="2000" b="1" u="sng" dirty="0" smtClean="0">
                <a:solidFill>
                  <a:srgbClr val="C00000"/>
                </a:solidFill>
              </a:rPr>
              <a:t>Цель: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/>
              <a:t>научно-методическое обеспечение реализации 3 этапа Программы развития. Стимулирование и повышение уровня педагогического мастерства и развитие творчества учителей. </a:t>
            </a:r>
            <a:endParaRPr lang="ru-RU" sz="2000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Перспективная методическая тема:</a:t>
            </a:r>
            <a:r>
              <a:rPr lang="ru-RU" sz="2000" dirty="0" smtClean="0"/>
              <a:t> «Совершенствование качества образовательного процесса в условиях перехода на федеральный государственный образовательный стандарт начального общего и основного общего образования»</a:t>
            </a:r>
          </a:p>
        </p:txBody>
      </p:sp>
      <p:sp>
        <p:nvSpPr>
          <p:cNvPr id="288" name="Google Shape;288;p16"/>
          <p:cNvSpPr txBox="1">
            <a:spLocks noGrp="1"/>
          </p:cNvSpPr>
          <p:nvPr>
            <p:ph type="sldNum" idx="12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14678" y="3714758"/>
            <a:ext cx="2643206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Инновационный проект «Читающая школа – успешная школа»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3714758"/>
            <a:ext cx="2643206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Программа развития «Школа успеха и личностного роста»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388" y="3786196"/>
            <a:ext cx="250033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Проект «Развитие </a:t>
            </a:r>
            <a:r>
              <a:rPr lang="ru-RU" dirty="0" err="1" smtClean="0"/>
              <a:t>речеформирующей</a:t>
            </a:r>
            <a:r>
              <a:rPr lang="ru-RU" dirty="0" smtClean="0"/>
              <a:t> среды в поликультурном пространстве ОУ»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571487"/>
            <a:ext cx="6069993" cy="785817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Методическая тема школы на 2020-2021 учебный год: </a:t>
            </a:r>
            <a:r>
              <a:rPr lang="ru-RU" sz="2000" dirty="0" smtClean="0">
                <a:solidFill>
                  <a:srgbClr val="C00000"/>
                </a:solidFill>
              </a:rPr>
              <a:t>«Современный урок как основа эффективного и качественного образования»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71472" y="928676"/>
            <a:ext cx="6643734" cy="3997399"/>
          </a:xfrm>
        </p:spPr>
        <p:txBody>
          <a:bodyPr/>
          <a:lstStyle/>
          <a:p>
            <a:r>
              <a:rPr lang="ru-RU" sz="1300" b="1" dirty="0" smtClean="0">
                <a:solidFill>
                  <a:srgbClr val="C00000"/>
                </a:solidFill>
              </a:rPr>
              <a:t>Цель: </a:t>
            </a:r>
            <a:r>
              <a:rPr lang="ru-RU" sz="1300" b="1" dirty="0" smtClean="0"/>
              <a:t>повышение теоретических и практических знаний педагогов в области методики проведения современного урока и его </a:t>
            </a:r>
            <a:r>
              <a:rPr lang="ru-RU" sz="1300" b="1" dirty="0" err="1" smtClean="0"/>
              <a:t>общедидактического</a:t>
            </a:r>
            <a:r>
              <a:rPr lang="ru-RU" sz="1300" b="1" dirty="0" smtClean="0"/>
              <a:t> анализа. </a:t>
            </a:r>
          </a:p>
          <a:p>
            <a:r>
              <a:rPr lang="ru-RU" sz="1300" b="1" dirty="0" smtClean="0">
                <a:solidFill>
                  <a:srgbClr val="C00000"/>
                </a:solidFill>
              </a:rPr>
              <a:t>Задачи: </a:t>
            </a:r>
          </a:p>
          <a:p>
            <a:r>
              <a:rPr lang="ru-RU" sz="1300" b="1" dirty="0" smtClean="0"/>
              <a:t>1) Реализация образовательной программы и Программы развития школы </a:t>
            </a:r>
          </a:p>
          <a:p>
            <a:r>
              <a:rPr lang="ru-RU" sz="1300" b="1" dirty="0" smtClean="0"/>
              <a:t>2) Координация деятельности школьных методических объединений по различным инновационным направлениям</a:t>
            </a:r>
          </a:p>
          <a:p>
            <a:r>
              <a:rPr lang="ru-RU" sz="1300" b="1" dirty="0" smtClean="0"/>
              <a:t>3) Оказание методической помощи по разработке учебно-программной и учебно-методической документации </a:t>
            </a:r>
          </a:p>
          <a:p>
            <a:r>
              <a:rPr lang="ru-RU" sz="1300" b="1" dirty="0" smtClean="0"/>
              <a:t>4) Изучение основ </a:t>
            </a:r>
            <a:r>
              <a:rPr lang="ru-RU" sz="1300" b="1" dirty="0" err="1" smtClean="0"/>
              <a:t>метапредметного</a:t>
            </a:r>
            <a:r>
              <a:rPr lang="ru-RU" sz="1300" b="1" dirty="0" smtClean="0"/>
              <a:t> подхода в обучении и воспитании школьников </a:t>
            </a:r>
          </a:p>
          <a:p>
            <a:r>
              <a:rPr lang="ru-RU" sz="1300" b="1" dirty="0" smtClean="0"/>
              <a:t>5) Методическое сопровождение исследовательской, проектной, инновационной деятельности; стимулирование творческой инициативы педагогического коллектива</a:t>
            </a:r>
          </a:p>
          <a:p>
            <a:r>
              <a:rPr lang="ru-RU" sz="1300" b="1" dirty="0" smtClean="0"/>
              <a:t>6) Методическое и организационное сопровождение аттестации педагогических кадров</a:t>
            </a:r>
          </a:p>
          <a:p>
            <a:r>
              <a:rPr lang="ru-RU" sz="1300" b="1" dirty="0" smtClean="0"/>
              <a:t>7) Выявление, обмен и распространение передового педагогического опыта </a:t>
            </a:r>
          </a:p>
          <a:p>
            <a:endParaRPr lang="ru-RU" sz="1000" b="1" dirty="0" smtClean="0"/>
          </a:p>
          <a:p>
            <a:endParaRPr lang="ru-RU" sz="1000" b="1" dirty="0" smtClean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57158" y="142859"/>
            <a:ext cx="5600717" cy="71438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Направления методической работы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214282" y="285734"/>
            <a:ext cx="7215238" cy="433524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dirty="0" smtClean="0">
                <a:solidFill>
                  <a:srgbClr val="C00000"/>
                </a:solidFill>
              </a:rPr>
              <a:t>- Работа с педагогическими кадрами </a:t>
            </a:r>
            <a:endParaRPr lang="ru-RU" dirty="0" smtClean="0"/>
          </a:p>
          <a:p>
            <a:pPr lvl="0"/>
            <a:r>
              <a:rPr lang="ru-RU" sz="1800" dirty="0" smtClean="0"/>
              <a:t>Аттестация учителей.</a:t>
            </a:r>
          </a:p>
          <a:p>
            <a:pPr lvl="0"/>
            <a:r>
              <a:rPr lang="ru-RU" sz="1800" dirty="0" smtClean="0"/>
              <a:t>Повышение квалификации учителей (самообразование, курсовая подготовка, участие в семинарах, РМО, конференциях, мастер-классах).</a:t>
            </a:r>
          </a:p>
          <a:p>
            <a:pPr lvl="0"/>
            <a:r>
              <a:rPr lang="ru-RU" sz="1800" dirty="0" smtClean="0"/>
              <a:t>Управление качеством образования. Проведение мониторинговых мероприятий. </a:t>
            </a:r>
          </a:p>
          <a:p>
            <a:pPr lvl="0"/>
            <a:r>
              <a:rPr lang="ru-RU" sz="1800" dirty="0" smtClean="0"/>
              <a:t>Внеурочная деятельность по предмету.</a:t>
            </a:r>
          </a:p>
          <a:p>
            <a:pPr lvl="0"/>
            <a:r>
              <a:rPr lang="ru-RU" sz="1800" dirty="0" smtClean="0"/>
              <a:t>Обобщение и представление опыта работы учителей (открытые уроки, творческие отчеты, публикации, разработка методических материалов) на различных уровнях.</a:t>
            </a:r>
          </a:p>
          <a:p>
            <a:pPr lvl="0"/>
            <a:r>
              <a:rPr lang="ru-RU" sz="1800" dirty="0" smtClean="0"/>
              <a:t>Работа с молодыми и вновь прибывшими педагогами.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Приоритеты : </a:t>
            </a:r>
            <a:r>
              <a:rPr lang="ru-RU" sz="1800" dirty="0" smtClean="0"/>
              <a:t>информационно-методическое, инновационная деятельность, работа с одаренными детьми </a:t>
            </a:r>
          </a:p>
          <a:p>
            <a:pPr lvl="0"/>
            <a:endParaRPr lang="ru-RU" sz="1800" dirty="0" smtClean="0"/>
          </a:p>
          <a:p>
            <a:endParaRPr lang="ru-RU" dirty="0"/>
          </a:p>
        </p:txBody>
      </p:sp>
      <p:sp>
        <p:nvSpPr>
          <p:cNvPr id="281" name="Google Shape;28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7"/>
          <p:cNvSpPr txBox="1">
            <a:spLocks noGrp="1"/>
          </p:cNvSpPr>
          <p:nvPr>
            <p:ph type="ctrTitle"/>
          </p:nvPr>
        </p:nvSpPr>
        <p:spPr>
          <a:xfrm>
            <a:off x="285720" y="3857634"/>
            <a:ext cx="8072494" cy="11430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Формы методической работы</a:t>
            </a: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Координационно-методический совет </a:t>
            </a:r>
            <a:br>
              <a:rPr lang="ru-RU" dirty="0" smtClean="0"/>
            </a:br>
            <a:r>
              <a:rPr lang="ru-RU" dirty="0" smtClean="0"/>
              <a:t>-Педагогический совет </a:t>
            </a:r>
            <a:br>
              <a:rPr lang="ru-RU" dirty="0" smtClean="0"/>
            </a:br>
            <a:r>
              <a:rPr lang="ru-RU" dirty="0" smtClean="0"/>
              <a:t>-Мастер-классы </a:t>
            </a:r>
            <a:br>
              <a:rPr lang="ru-RU" dirty="0" smtClean="0"/>
            </a:br>
            <a:r>
              <a:rPr lang="ru-RU" dirty="0" smtClean="0"/>
              <a:t>-Методические объединения /Творческие группы </a:t>
            </a:r>
            <a:br>
              <a:rPr lang="ru-RU" dirty="0" smtClean="0"/>
            </a:br>
            <a:r>
              <a:rPr lang="ru-RU" dirty="0" smtClean="0"/>
              <a:t>-Семинары-практикумы / - Стажёрские площадки </a:t>
            </a:r>
            <a:br>
              <a:rPr lang="ru-RU" dirty="0" smtClean="0"/>
            </a:br>
            <a:r>
              <a:rPr lang="ru-RU" dirty="0" smtClean="0"/>
              <a:t>-Аттестационные мероприятия </a:t>
            </a:r>
            <a:br>
              <a:rPr lang="ru-RU" dirty="0" smtClean="0"/>
            </a:br>
            <a:r>
              <a:rPr lang="ru-RU" dirty="0" smtClean="0"/>
              <a:t>-Индивидуальные консультации с учителями-предметниками </a:t>
            </a:r>
            <a:br>
              <a:rPr lang="ru-RU" dirty="0" smtClean="0"/>
            </a:br>
            <a:r>
              <a:rPr lang="ru-RU" dirty="0" smtClean="0"/>
              <a:t>-Единые методические дни / Корпоративный университет </a:t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ИОМ</a:t>
            </a:r>
            <a:r>
              <a:rPr lang="ru-RU" dirty="0" smtClean="0"/>
              <a:t> – индивидуальный образовательный маршрут</a:t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 (педагогический проект)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altLang="ru-RU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1197075"/>
            <a:ext cx="4857783" cy="6219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>
                <a:latin typeface="Arial" panose="020B0604020202020204" pitchFamily="34" charset="0"/>
              </a:rPr>
              <a:t/>
            </a:r>
            <a:br>
              <a:rPr lang="ru-RU" altLang="ru-RU" dirty="0" smtClean="0">
                <a:latin typeface="Arial" panose="020B0604020202020204" pitchFamily="34" charset="0"/>
              </a:rPr>
            </a:br>
            <a:r>
              <a:rPr lang="ru-RU" altLang="ru-RU" sz="1200" dirty="0" smtClean="0">
                <a:latin typeface="Arial" panose="020B0604020202020204" pitchFamily="34" charset="0"/>
              </a:rPr>
              <a:t/>
            </a:r>
            <a:br>
              <a:rPr lang="ru-RU" altLang="ru-RU" sz="1200" dirty="0" smtClean="0"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7" y="428610"/>
            <a:ext cx="6572296" cy="41923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  <p:pic>
        <p:nvPicPr>
          <p:cNvPr id="107521" name="Picture 1"/>
          <p:cNvPicPr>
            <a:picLocks noChangeAspect="1" noChangeArrowheads="1"/>
          </p:cNvPicPr>
          <p:nvPr/>
        </p:nvPicPr>
        <p:blipFill>
          <a:blip r:embed="rId2"/>
          <a:srcRect l="21875" t="22917" r="20703" b="10416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285852" y="2000246"/>
            <a:ext cx="1000132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Смешанные группы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2000246"/>
            <a:ext cx="1000132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 по интересам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9"/>
          <p:cNvSpPr txBox="1">
            <a:spLocks noGrp="1"/>
          </p:cNvSpPr>
          <p:nvPr>
            <p:ph type="title"/>
          </p:nvPr>
        </p:nvSpPr>
        <p:spPr>
          <a:xfrm>
            <a:off x="285720" y="142859"/>
            <a:ext cx="6215106" cy="8572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Индивидуальный образовательный маршрут педагога</a:t>
            </a: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endParaRPr lang="ru-RU" sz="1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charset="0"/>
            </a:endParaRPr>
          </a:p>
        </p:txBody>
      </p:sp>
      <p:sp>
        <p:nvSpPr>
          <p:cNvPr id="307" name="Google Shape;307;p19"/>
          <p:cNvSpPr txBox="1">
            <a:spLocks noGrp="1"/>
          </p:cNvSpPr>
          <p:nvPr>
            <p:ph type="body" idx="1"/>
          </p:nvPr>
        </p:nvSpPr>
        <p:spPr>
          <a:xfrm>
            <a:off x="357158" y="785800"/>
            <a:ext cx="6572296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b="1" dirty="0" smtClean="0"/>
              <a:t>Одной из технологий профессионального развития педагога служит индивидуальный образовательный маршрут.</a:t>
            </a:r>
          </a:p>
          <a:p>
            <a:r>
              <a:rPr lang="ru-RU" b="1" dirty="0" smtClean="0"/>
              <a:t>Индивидуальный образовательный маршрут – это личный, отличающийся характерными признаками  путь следования, который  представляет собой целенаправленно проектируемую дифференцированную образовательную программу, обеспечивающую педагогу разработку и реализацию личной программы   профессионального развития при осуществлении методического сопровождения.</a:t>
            </a:r>
          </a:p>
          <a:p>
            <a:r>
              <a:rPr lang="ru-RU" b="1" dirty="0" smtClean="0"/>
              <a:t>Основанием для повышения мастерства педагогов в форме построения индивидуального образовательного маршрута являются:</a:t>
            </a:r>
          </a:p>
          <a:p>
            <a:pPr lvl="0"/>
            <a:r>
              <a:rPr lang="ru-RU" b="1" dirty="0" smtClean="0"/>
              <a:t>изменения, происходящие в образовании;</a:t>
            </a:r>
          </a:p>
          <a:p>
            <a:pPr lvl="0"/>
            <a:r>
              <a:rPr lang="ru-RU" b="1" dirty="0" smtClean="0"/>
              <a:t>запросы и потребности участников образовательного процесса.</a:t>
            </a:r>
            <a:endParaRPr lang="ru-RU" b="1" dirty="0"/>
          </a:p>
        </p:txBody>
      </p:sp>
      <p:sp>
        <p:nvSpPr>
          <p:cNvPr id="308" name="Google Shape;308;p19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8"/>
            <a:ext cx="6715172" cy="1143008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Алгоритм   разработки индивидуального образовательного маршрута педагога предусматривает: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1357304"/>
            <a:ext cx="6429420" cy="3571900"/>
          </a:xfrm>
        </p:spPr>
        <p:txBody>
          <a:bodyPr/>
          <a:lstStyle/>
          <a:p>
            <a:r>
              <a:rPr lang="ru-RU" sz="2000" b="1" dirty="0" smtClean="0"/>
              <a:t>диагностику профессионального мастерства, самоопределение педагога;</a:t>
            </a:r>
          </a:p>
          <a:p>
            <a:r>
              <a:rPr lang="ru-RU" sz="2000" b="1" dirty="0" smtClean="0"/>
              <a:t>составление на основе полученных результатов индивидуального образовательного маршрута;</a:t>
            </a:r>
          </a:p>
          <a:p>
            <a:r>
              <a:rPr lang="ru-RU" sz="2000" b="1" dirty="0" smtClean="0"/>
              <a:t>реализацию маршрута;</a:t>
            </a:r>
          </a:p>
          <a:p>
            <a:r>
              <a:rPr lang="ru-RU" sz="2000" b="1" dirty="0" smtClean="0"/>
              <a:t>рефлексивный анализ эффективности индивидуального образовательного маршрута.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1538" y="142859"/>
            <a:ext cx="5212737" cy="785817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Формы самообразования педагога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71472" y="357172"/>
            <a:ext cx="5500725" cy="4568903"/>
          </a:xfrm>
        </p:spPr>
        <p:txBody>
          <a:bodyPr/>
          <a:lstStyle/>
          <a:p>
            <a:r>
              <a:rPr lang="ru-RU" sz="1400" b="1" dirty="0" smtClean="0"/>
              <a:t>Индивидуальная форма</a:t>
            </a:r>
            <a:r>
              <a:rPr lang="ru-RU" sz="1400" dirty="0" smtClean="0"/>
              <a:t>, инициатором которой является сам педагог </a:t>
            </a:r>
            <a:r>
              <a:rPr lang="ru-RU" sz="1400" b="1" dirty="0" smtClean="0"/>
              <a:t>Групповая форма </a:t>
            </a:r>
            <a:r>
              <a:rPr lang="ru-RU" sz="1400" dirty="0" smtClean="0"/>
              <a:t>в виде деятельности методического объединения, семинаров, практикумов, курсов повышения квалификации. 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  <p:graphicFrame>
        <p:nvGraphicFramePr>
          <p:cNvPr id="11" name="Схема 10"/>
          <p:cNvGraphicFramePr/>
          <p:nvPr/>
        </p:nvGraphicFramePr>
        <p:xfrm>
          <a:off x="1000100" y="1214428"/>
          <a:ext cx="5715040" cy="3929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an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749</Words>
  <Application>Microsoft Office PowerPoint</Application>
  <PresentationFormat>Экран (16:9)</PresentationFormat>
  <Paragraphs>124</Paragraphs>
  <Slides>16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Arvo</vt:lpstr>
      <vt:lpstr>Muli</vt:lpstr>
      <vt:lpstr>Times New Roman</vt:lpstr>
      <vt:lpstr>Titania template</vt:lpstr>
      <vt:lpstr> ИОМ (образовательный маршрут педагога) -       технология профессионального развития педагога в методической системе школы Р.В. Бруцкая, заместитель директора МАОУ Червишевской СОШ   </vt:lpstr>
      <vt:lpstr>     </vt:lpstr>
      <vt:lpstr>Методическая тема школы на 2020-2021 учебный год: «Современный урок как основа эффективного и качественного образования»  </vt:lpstr>
      <vt:lpstr>Направления методической работы </vt:lpstr>
      <vt:lpstr>   Формы методической работы  - Координационно-методический совет  -Педагогический совет  -Мастер-классы  -Методические объединения /Творческие группы  -Семинары-практикумы / - Стажёрские площадки  -Аттестационные мероприятия  -Индивидуальные консультации с учителями-предметниками  -Единые методические дни / Корпоративный университет  ИОМ – индивидуальный образовательный маршрут  (педагогический проект)    </vt:lpstr>
      <vt:lpstr>  </vt:lpstr>
      <vt:lpstr>Индивидуальный образовательный маршрут педагога </vt:lpstr>
      <vt:lpstr>Алгоритм   разработки индивидуального образовательного маршрута педагога предусматривает: </vt:lpstr>
      <vt:lpstr>Формы самообразования педагога </vt:lpstr>
      <vt:lpstr>Разделы ИОМ: </vt:lpstr>
      <vt:lpstr>В  индивидуальном образовательном маршруте отражаются следующие направления  деятельности:    </vt:lpstr>
      <vt:lpstr>Что может включать каждое направление?  </vt:lpstr>
      <vt:lpstr>Формы самообразовательной деятельности учителя по программе: </vt:lpstr>
      <vt:lpstr>Формы представления результатов  педагогической деятельности учителя </vt:lpstr>
      <vt:lpstr> • повышение качества преподавания • разработанные и изданные методические пособия, статьи, программы, сценарии и др. • разработка новых форм, методов и приемов обучения • доклады, выступления • разработка дидактических материалов, тестов, наглядностей • разработка и проведение открытых уроков по собственным,     инновационным технологиям • создание комплектов педагогических разработок • проведение семинаров, конференций, мастер-классов, обобщение опыта по исследуемой проблеме. </vt:lpstr>
      <vt:lpstr>БЛАГОДАРЮ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Педагогический совет  «Языковое развитие личности через формирование речевой деятельности в условиях поликультурного пространства школы»  (Единое речевое пространство) 24.04.2019Г   </dc:title>
  <cp:lastModifiedBy>Елена Викторовна</cp:lastModifiedBy>
  <cp:revision>99</cp:revision>
  <dcterms:modified xsi:type="dcterms:W3CDTF">2020-10-22T08:03:54Z</dcterms:modified>
</cp:coreProperties>
</file>