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75" r:id="rId4"/>
    <p:sldId id="280" r:id="rId5"/>
    <p:sldId id="277" r:id="rId6"/>
    <p:sldId id="261" r:id="rId7"/>
    <p:sldId id="257" r:id="rId8"/>
    <p:sldId id="259" r:id="rId9"/>
    <p:sldId id="262" r:id="rId10"/>
    <p:sldId id="267" r:id="rId11"/>
    <p:sldId id="269" r:id="rId12"/>
    <p:sldId id="268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08" autoAdjust="0"/>
  </p:normalViewPr>
  <p:slideViewPr>
    <p:cSldViewPr>
      <p:cViewPr varScale="1">
        <p:scale>
          <a:sx n="111" d="100"/>
          <a:sy n="111" d="100"/>
        </p:scale>
        <p:origin x="161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B1963F-32F6-49DD-BE37-E147B2471C1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F91C0F-942F-439B-BA8E-8E48C7459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– дефектолог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Пушкарева Ольга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643182"/>
            <a:ext cx="3857652" cy="3571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2000" b="1" i="1" u="sng" dirty="0"/>
              <a:t>Целью</a:t>
            </a:r>
            <a:r>
              <a:rPr lang="ru-RU" sz="2000" i="1" dirty="0"/>
              <a:t> коррекционно-педагогической </a:t>
            </a:r>
            <a:r>
              <a:rPr lang="ru-RU" sz="2000" i="1" dirty="0" smtClean="0"/>
              <a:t>деятельности</a:t>
            </a:r>
          </a:p>
          <a:p>
            <a:pPr algn="ctr"/>
            <a:r>
              <a:rPr lang="ru-RU" sz="2000" i="1" dirty="0" smtClean="0"/>
              <a:t> </a:t>
            </a:r>
            <a:r>
              <a:rPr lang="ru-RU" sz="2000" i="1" dirty="0"/>
              <a:t>учителя-дефектолога является </a:t>
            </a:r>
            <a:endParaRPr lang="ru-RU" sz="2000" i="1" dirty="0" smtClean="0"/>
          </a:p>
          <a:p>
            <a:pPr algn="ctr"/>
            <a:r>
              <a:rPr lang="ru-RU" sz="2000" i="1" u="sng" dirty="0" smtClean="0"/>
              <a:t>устранение </a:t>
            </a:r>
            <a:r>
              <a:rPr lang="ru-RU" sz="2000" i="1" u="sng" dirty="0"/>
              <a:t>причин, из-за которых дети испытывают трудности в </a:t>
            </a:r>
            <a:r>
              <a:rPr lang="ru-RU" sz="2000" i="1" u="sng" dirty="0" smtClean="0"/>
              <a:t>обучении</a:t>
            </a:r>
            <a:r>
              <a:rPr lang="ru-RU" sz="2000" i="1" u="sng" dirty="0"/>
              <a:t>, усвоении тех или иных предметных знаний, </a:t>
            </a:r>
            <a:endParaRPr lang="ru-RU" sz="2000" i="1" u="sng" dirty="0" smtClean="0"/>
          </a:p>
          <a:p>
            <a:pPr algn="ctr"/>
            <a:r>
              <a:rPr lang="ru-RU" sz="2000" i="1" u="sng" dirty="0" smtClean="0"/>
              <a:t>умений </a:t>
            </a:r>
            <a:r>
              <a:rPr lang="ru-RU" sz="2000" i="1" u="sng" dirty="0"/>
              <a:t>и навыков.</a:t>
            </a:r>
          </a:p>
        </p:txBody>
      </p:sp>
      <p:pic>
        <p:nvPicPr>
          <p:cNvPr id="25607" name="Picture 7" descr="C:\Users\user\Desktop\Безымянны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2643182"/>
            <a:ext cx="3237755" cy="346104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dslukomorje.ru/media/fckeditor_storage/polushari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71480"/>
            <a:ext cx="837919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900igr.net/up/datas/220075/0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AutoShape 2" descr="https://ds03.infourok.ru/uploads/ex/0efa/000097b1-9bbed9ec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ds03.infourok.ru/uploads/ex/0efa/000097b1-9bbed9ec/img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7929554" cy="5947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5.infourok.ru/uploads/ex/0122/00002831-62737405/img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215370" cy="6161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Зеркальное рисование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naymenok.ru/wp-content/uploads/2018/11/razvitie-mezhpolusharnyih-svyazey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4942338" cy="43767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3214686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86644" y="3286124"/>
            <a:ext cx="128588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5929322" y="3214686"/>
            <a:ext cx="78581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3484430" cy="3818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Пол</a:t>
            </a:r>
          </a:p>
          <a:p>
            <a:pPr algn="ctr">
              <a:buNone/>
            </a:pPr>
            <a:r>
              <a:rPr lang="ru-RU" sz="6600" dirty="0" smtClean="0"/>
              <a:t>Рот </a:t>
            </a:r>
          </a:p>
          <a:p>
            <a:pPr algn="ctr">
              <a:buNone/>
            </a:pPr>
            <a:r>
              <a:rPr lang="ru-RU" sz="6600" dirty="0" smtClean="0"/>
              <a:t>потолок</a:t>
            </a:r>
            <a:endParaRPr lang="ru-RU" sz="6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778" y="2500306"/>
            <a:ext cx="4929222" cy="3822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 </a:t>
            </a:r>
            <a:r>
              <a:rPr lang="ru-RU" sz="3200" dirty="0" smtClean="0"/>
              <a:t>"Стоит поп </a:t>
            </a:r>
            <a:r>
              <a:rPr lang="ru-RU" sz="3200" u="sng" dirty="0" smtClean="0"/>
              <a:t>на</a:t>
            </a:r>
            <a:r>
              <a:rPr lang="ru-RU" sz="3200" dirty="0" smtClean="0"/>
              <a:t> копне, </a:t>
            </a:r>
          </a:p>
          <a:p>
            <a:pPr algn="ctr">
              <a:buNone/>
            </a:pPr>
            <a:r>
              <a:rPr lang="ru-RU" sz="3200" dirty="0" smtClean="0"/>
              <a:t>колпак </a:t>
            </a:r>
            <a:r>
              <a:rPr lang="ru-RU" sz="3200" u="sng" dirty="0" smtClean="0"/>
              <a:t>на</a:t>
            </a:r>
            <a:r>
              <a:rPr lang="ru-RU" sz="3200" dirty="0" smtClean="0"/>
              <a:t> попе, </a:t>
            </a:r>
          </a:p>
          <a:p>
            <a:pPr algn="ctr">
              <a:buNone/>
            </a:pPr>
            <a:r>
              <a:rPr lang="ru-RU" sz="3200" dirty="0" smtClean="0"/>
              <a:t>копна </a:t>
            </a:r>
            <a:r>
              <a:rPr lang="ru-RU" sz="3200" u="sng" dirty="0" smtClean="0"/>
              <a:t>под</a:t>
            </a:r>
            <a:r>
              <a:rPr lang="ru-RU" sz="3200" dirty="0" smtClean="0"/>
              <a:t> попом, </a:t>
            </a:r>
          </a:p>
          <a:p>
            <a:pPr algn="ctr">
              <a:buNone/>
            </a:pPr>
            <a:r>
              <a:rPr lang="ru-RU" sz="3200" dirty="0" smtClean="0"/>
              <a:t>поп </a:t>
            </a:r>
            <a:r>
              <a:rPr lang="ru-RU" sz="3200" u="sng" dirty="0" smtClean="0"/>
              <a:t>под</a:t>
            </a:r>
            <a:r>
              <a:rPr lang="ru-RU" sz="3200" dirty="0" smtClean="0"/>
              <a:t> колпаком."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Игры, развивающие слуховое восприятие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71604" y="4714884"/>
            <a:ext cx="5715040" cy="1285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Спасибо за внимание!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170" name="AutoShape 2" descr="https://aproekt.ucoz.net/12/man-with-board-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ds02.infourok.ru/uploads/ex/079a/0004c289-b8fe642a/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821537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Понятие "дефект" произошло от латинского слова </a:t>
            </a:r>
            <a:r>
              <a:rPr lang="ru-RU" sz="2400" dirty="0" err="1" smtClean="0"/>
              <a:t>defectus</a:t>
            </a:r>
            <a:r>
              <a:rPr lang="ru-RU" sz="2400" dirty="0" smtClean="0"/>
              <a:t>, что означает изъян, недостаток. В свою очередь, слово "дефектология" содержит в себе две части ("дефект" и "логия") - это педагогическая наука, изучающая особенности развития, обучения и воспитания детей с особенностями в развитии.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Кто такой дефектолог?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school490.uobodaibo.ru/novosti/leo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357422" y="3929066"/>
            <a:ext cx="4357718" cy="24544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Кто такой дефектолог?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485090" cy="4473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Дефектолог </a:t>
            </a:r>
            <a:r>
              <a:rPr lang="ru-RU" sz="3200" dirty="0"/>
              <a:t>– это специалист, занимающийся развитием, обучением и воспитанием «особенных» детей </a:t>
            </a:r>
            <a:r>
              <a:rPr lang="ru-RU" sz="3200" dirty="0" smtClean="0"/>
              <a:t> (</a:t>
            </a:r>
            <a:r>
              <a:rPr lang="ru-RU" sz="3200" dirty="0"/>
              <a:t>детей с физическими и психическими нарушениями). </a:t>
            </a:r>
          </a:p>
        </p:txBody>
      </p:sp>
      <p:pic>
        <p:nvPicPr>
          <p:cNvPr id="6146" name="Picture 2" descr="http://www.eduportal44.ru/BuyR/Baran/bar/SiteAssets/SitePages/%D0%A0%D0%90%D0%91%D0%9E%D0%A2%D0%90%20%D0%A1%20%D0%94%D0%95%D0%A2%D0%AC%D0%9C%D0%98_%D0%98%D0%9D%D0%92%D0%90%D0%9B%D0%98%D0%94%D0%90%D0%9C%D0%98_%D0%94%D0%95%D0%A2%D0%AC%D0%9C%D0%98%20%D0%A1%20%D0%9E%D0%92%D0%97/795216_html_m72b9a6c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571876"/>
            <a:ext cx="2647852" cy="26768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4348" y="4214818"/>
            <a:ext cx="385765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2000" b="1" i="1" u="sng" dirty="0" smtClean="0"/>
              <a:t>ИНКЛЮЗИЯ</a:t>
            </a:r>
          </a:p>
          <a:p>
            <a:pPr algn="ctr"/>
            <a:endParaRPr lang="ru-RU" sz="2000" b="1" i="1" u="sng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5286388"/>
            <a:ext cx="385765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2000" b="1" i="1" u="sng" dirty="0" smtClean="0"/>
              <a:t>СОЦИАЛИЗАЦИЯ</a:t>
            </a:r>
          </a:p>
          <a:p>
            <a:pPr algn="ctr"/>
            <a:endParaRPr lang="ru-RU" sz="20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Какие основные направления дефектологии?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логопедия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— изучение различных нарушений и дефектов речи и методов их коррекции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сурдопедагогика</a:t>
            </a:r>
            <a:r>
              <a:rPr lang="ru-RU" dirty="0" smtClean="0"/>
              <a:t> — воспитание и обучение людей с недостатками слуха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тифлопедагогика</a:t>
            </a:r>
            <a:r>
              <a:rPr lang="ru-RU" dirty="0" smtClean="0"/>
              <a:t> — воспитание и обучении людей с нарушениями зрения</a:t>
            </a:r>
          </a:p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сурдотифлопедагогика</a:t>
            </a:r>
            <a:r>
              <a:rPr lang="ru-RU" dirty="0" smtClean="0"/>
              <a:t> — воспитание и обучение слепоглухонемых людей</a:t>
            </a:r>
          </a:p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амблиология</a:t>
            </a:r>
            <a:r>
              <a:rPr lang="ru-RU" dirty="0" smtClean="0"/>
              <a:t> — адаптация и социальная реабилитация слепых и слабовидящих пациентов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олигофренопедагогика</a:t>
            </a:r>
            <a:r>
              <a:rPr lang="ru-RU" dirty="0" smtClean="0"/>
              <a:t> — воспитание и обучение умственно отсталых людей и вопросы их социальной реабилитации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Какие направления работы дефектолога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Помощь при неравномерном развитии ВПФ. (Например, память хорошая, а речь отстаёт в развитии; мышление хорошее, а внимание слабое.) </a:t>
            </a:r>
          </a:p>
          <a:p>
            <a:r>
              <a:rPr lang="ru-RU" sz="2400" dirty="0" smtClean="0"/>
              <a:t>Проблемы школьной успеваемости по причине нарушенного развития в дошкольном возрасте.</a:t>
            </a:r>
          </a:p>
          <a:p>
            <a:r>
              <a:rPr lang="ru-RU" sz="2400" dirty="0" smtClean="0"/>
              <a:t>Помощь детям при нарушениях умственного и физического развития.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098" name="AutoShape 2" descr="https://sun3-11.userapi.com/c851532/v851532587/1b3072/Pt-0Tf6-A-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us.123rf.com/450wm/ominaesi/ominaesi1902/ominaesi190200095/124966243-hearing-aid-aerophone-behind-organ-ear-human-health-care-closeup-realistic-3d-isolated-on-white-ic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us.123rf.com/450wm/ominaesi/ominaesi1902/ominaesi190200095/124966243-hearing-aid-aerophone-behind-organ-ear-human-health-care-closeup-realistic-3d-isolated-on-white-ic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us.123rf.com/450wm/ominaesi/ominaesi1902/ominaesi190200095/124966243-hearing-aid-aerophone-behind-organ-ear-human-health-care-closeup-realistic-3d-isolated-on-white-ic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us.123rf.com/450wm/ominaesi/ominaesi1902/ominaesi190200095/124966243-hearing-aid-aerophone-behind-organ-ear-human-health-care-closeup-realistic-3d-isolated-on-white-ic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42910" y="4286256"/>
            <a:ext cx="7500990" cy="1891321"/>
            <a:chOff x="642910" y="4286256"/>
            <a:chExt cx="7500990" cy="1891321"/>
          </a:xfrm>
        </p:grpSpPr>
        <p:pic>
          <p:nvPicPr>
            <p:cNvPr id="4100" name="Picture 4" descr="https://sun3-11.userapi.com/c851532/v851532587/1b3072/Pt-0Tf6-A-I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10" y="4286256"/>
              <a:ext cx="2143140" cy="189132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102" name="Picture 6" descr="https://sammedic.ru/assets/i/ai/3/9/3/i/258573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72264" y="4286256"/>
              <a:ext cx="1571636" cy="1857388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111" name="Picture 15" descr="C:\Users\user\Desktop\124966243-hearing-aid-aerophone-behind-organ-ear-human-health-care-closeup-realistic-3d-isolated-on-white-icon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86050" y="4286256"/>
              <a:ext cx="1928826" cy="1857388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115" name="Picture 19" descr="https://www.dsreda26.ru/image/cache/data/tovari/%20%D0%B4%D0%BB%D1%8F%20%D1%81%D0%BB%D0%B5%D0%BF%D1%8B%D1%85-1000x100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14876" y="4286256"/>
              <a:ext cx="1857388" cy="1857388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Коррекционно-развивающая работа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>учителя-дефектолога</a:t>
            </a:r>
            <a:r>
              <a:rPr lang="ru-RU" dirty="0" smtClean="0">
                <a:solidFill>
                  <a:schemeClr val="tx1"/>
                </a:solidFill>
              </a:rPr>
              <a:t> направлена на: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психомоторики и сенсорных процессов</a:t>
            </a:r>
          </a:p>
          <a:p>
            <a:r>
              <a:rPr lang="ru-RU" dirty="0" smtClean="0"/>
              <a:t>развитие высших психических функций;</a:t>
            </a:r>
          </a:p>
          <a:p>
            <a:r>
              <a:rPr lang="ru-RU" dirty="0" smtClean="0"/>
              <a:t>развитие математических представлений;</a:t>
            </a:r>
          </a:p>
          <a:p>
            <a:r>
              <a:rPr lang="ru-RU" dirty="0" smtClean="0"/>
              <a:t>развитие связной речи.</a:t>
            </a:r>
          </a:p>
        </p:txBody>
      </p:sp>
      <p:sp>
        <p:nvSpPr>
          <p:cNvPr id="24578" name="AutoShape 2" descr="https://us.123rf.com/450wm/ominaesi/ominaesi1902/ominaesi190200095/124966243-hearing-aid-aerophone-behind-organ-ear-human-health-care-closeup-realistic-3d-isolated-on-white-ic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us.123rf.com/450wm/ominaesi/ominaesi1902/ominaesi190200095/124966243-hearing-aid-aerophone-behind-organ-ear-human-health-care-closeup-realistic-3d-isolated-on-white-ic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torg94.ru/wp-content/uploads/2019/08/PhldS7jCtKbaM9TUeht_4-I-jmLwiDgW-1024x750-1024x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643314"/>
            <a:ext cx="6960075" cy="242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9143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Используемые диагностические методики (автор, название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571472" y="2071678"/>
            <a:ext cx="771530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4" y="1527171"/>
          <a:ext cx="862809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9085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Самооценка: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Высокая      30-25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Нормальная 24-20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Школа привлекает </a:t>
                      </a:r>
                      <a:r>
                        <a:rPr lang="ru-RU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внеучебными</a:t>
                      </a:r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сторонами 19-15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Низкая 14-10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Негативное отношение к школе 10</a:t>
                      </a:r>
                      <a:endParaRPr lang="ru-RU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Зрительная память:</a:t>
                      </a:r>
                    </a:p>
                    <a:p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6/7 слов из 10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– норма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Смысловая память:</a:t>
                      </a:r>
                    </a:p>
                    <a:p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6-7 предложений из 8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7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Мышление:</a:t>
                      </a: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dirty="0" smtClean="0"/>
                        <a:t>Выше среднего – 40-36</a:t>
                      </a:r>
                    </a:p>
                    <a:p>
                      <a:r>
                        <a:rPr lang="ru-RU" dirty="0" smtClean="0"/>
                        <a:t>Средний – 36-32</a:t>
                      </a:r>
                    </a:p>
                    <a:p>
                      <a:r>
                        <a:rPr lang="ru-RU" dirty="0" smtClean="0"/>
                        <a:t>Ниже среднего 31-27</a:t>
                      </a:r>
                    </a:p>
                    <a:p>
                      <a:r>
                        <a:rPr lang="ru-RU" dirty="0" smtClean="0"/>
                        <a:t>Низкий</a:t>
                      </a:r>
                      <a:r>
                        <a:rPr lang="ru-RU" baseline="0" dirty="0" smtClean="0"/>
                        <a:t> - 26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Избирательность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внимания:</a:t>
                      </a:r>
                    </a:p>
                    <a:p>
                      <a:r>
                        <a:rPr lang="ru-RU" dirty="0" smtClean="0"/>
                        <a:t>Выше среднего – 24</a:t>
                      </a:r>
                    </a:p>
                    <a:p>
                      <a:r>
                        <a:rPr lang="ru-RU" dirty="0" smtClean="0"/>
                        <a:t>Средний – 20</a:t>
                      </a:r>
                    </a:p>
                    <a:p>
                      <a:r>
                        <a:rPr lang="ru-RU" dirty="0" smtClean="0"/>
                        <a:t>Ниже среднего 15</a:t>
                      </a:r>
                    </a:p>
                    <a:p>
                      <a:r>
                        <a:rPr lang="ru-RU" dirty="0" smtClean="0"/>
                        <a:t>Низкий</a:t>
                      </a:r>
                      <a:r>
                        <a:rPr lang="ru-RU" baseline="0" dirty="0" smtClean="0"/>
                        <a:t> - 10</a:t>
                      </a:r>
                      <a:endParaRPr lang="ru-RU" dirty="0" smtClean="0"/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Корректурная проба: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6-7 лет 400 знаков,</a:t>
                      </a:r>
                      <a:r>
                        <a:rPr lang="ru-RU" baseline="0" dirty="0" smtClean="0"/>
                        <a:t> 10 ошибок;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8-10 лет 600 знаков, 5 ошибок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</a:rPr>
              <a:t>Используемые коррекционно-развивающие методики, пособия (автор, название)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500034" y="2428868"/>
            <a:ext cx="81201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310</TotalTime>
  <Words>307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Georgia</vt:lpstr>
      <vt:lpstr>Wingdings</vt:lpstr>
      <vt:lpstr>Wingdings 2</vt:lpstr>
      <vt:lpstr>Официальная</vt:lpstr>
      <vt:lpstr>Учитель – дефектолог Пушкарева Ольга Анатольевна</vt:lpstr>
      <vt:lpstr>Кто такой дефектолог?</vt:lpstr>
      <vt:lpstr>Кто такой дефектолог?</vt:lpstr>
      <vt:lpstr>Какие основные направления дефектологии?</vt:lpstr>
      <vt:lpstr>Какие направления работы дефектолога?</vt:lpstr>
      <vt:lpstr>Коррекционно-развивающая работа  учителя-дефектолога направлена на:</vt:lpstr>
      <vt:lpstr>Используемые диагностические методики (автор, название)</vt:lpstr>
      <vt:lpstr>уровни</vt:lpstr>
      <vt:lpstr>Используемые коррекционно-развивающие методики, пособия (автор, название)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Зеркальное рисование</vt:lpstr>
      <vt:lpstr>Игры, развивающие слуховое восприятие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– дефектолог Киселева Кристина Юрьевна</dc:title>
  <dc:creator>user</dc:creator>
  <cp:lastModifiedBy>Дефектолог</cp:lastModifiedBy>
  <cp:revision>40</cp:revision>
  <dcterms:created xsi:type="dcterms:W3CDTF">2019-10-23T07:48:25Z</dcterms:created>
  <dcterms:modified xsi:type="dcterms:W3CDTF">2022-10-12T04:19:55Z</dcterms:modified>
</cp:coreProperties>
</file>