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6" r:id="rId1"/>
    <p:sldMasterId id="2147483870" r:id="rId2"/>
    <p:sldMasterId id="2147483882" r:id="rId3"/>
    <p:sldMasterId id="2147483894" r:id="rId4"/>
    <p:sldMasterId id="2147483907" r:id="rId5"/>
    <p:sldMasterId id="2147483920" r:id="rId6"/>
  </p:sldMasterIdLst>
  <p:notesMasterIdLst>
    <p:notesMasterId r:id="rId53"/>
  </p:notesMasterIdLst>
  <p:handoutMasterIdLst>
    <p:handoutMasterId r:id="rId54"/>
  </p:handoutMasterIdLst>
  <p:sldIdLst>
    <p:sldId id="673" r:id="rId7"/>
    <p:sldId id="659" r:id="rId8"/>
    <p:sldId id="660" r:id="rId9"/>
    <p:sldId id="661" r:id="rId10"/>
    <p:sldId id="662" r:id="rId11"/>
    <p:sldId id="663" r:id="rId12"/>
    <p:sldId id="664" r:id="rId13"/>
    <p:sldId id="665" r:id="rId14"/>
    <p:sldId id="666" r:id="rId15"/>
    <p:sldId id="667" r:id="rId16"/>
    <p:sldId id="668" r:id="rId17"/>
    <p:sldId id="669" r:id="rId18"/>
    <p:sldId id="672" r:id="rId19"/>
    <p:sldId id="649" r:id="rId20"/>
    <p:sldId id="650" r:id="rId21"/>
    <p:sldId id="651" r:id="rId22"/>
    <p:sldId id="652" r:id="rId23"/>
    <p:sldId id="653" r:id="rId24"/>
    <p:sldId id="654" r:id="rId25"/>
    <p:sldId id="655" r:id="rId26"/>
    <p:sldId id="656" r:id="rId27"/>
    <p:sldId id="657" r:id="rId28"/>
    <p:sldId id="631" r:id="rId29"/>
    <p:sldId id="581" r:id="rId30"/>
    <p:sldId id="604" r:id="rId31"/>
    <p:sldId id="606" r:id="rId32"/>
    <p:sldId id="597" r:id="rId33"/>
    <p:sldId id="598" r:id="rId34"/>
    <p:sldId id="599" r:id="rId35"/>
    <p:sldId id="600" r:id="rId36"/>
    <p:sldId id="320" r:id="rId37"/>
    <p:sldId id="319" r:id="rId38"/>
    <p:sldId id="632" r:id="rId39"/>
    <p:sldId id="633" r:id="rId40"/>
    <p:sldId id="635" r:id="rId41"/>
    <p:sldId id="636" r:id="rId42"/>
    <p:sldId id="637" r:id="rId43"/>
    <p:sldId id="641" r:id="rId44"/>
    <p:sldId id="640" r:id="rId45"/>
    <p:sldId id="642" r:id="rId46"/>
    <p:sldId id="643" r:id="rId47"/>
    <p:sldId id="644" r:id="rId48"/>
    <p:sldId id="645" r:id="rId49"/>
    <p:sldId id="646" r:id="rId50"/>
    <p:sldId id="647" r:id="rId51"/>
    <p:sldId id="648" r:id="rId52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A20000"/>
    <a:srgbClr val="009F00"/>
    <a:srgbClr val="3EA447"/>
    <a:srgbClr val="CA806C"/>
    <a:srgbClr val="DAE3F3"/>
    <a:srgbClr val="E1FF2D"/>
    <a:srgbClr val="B9D237"/>
    <a:srgbClr val="0FD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249" autoAdjust="0"/>
  </p:normalViewPr>
  <p:slideViewPr>
    <p:cSldViewPr snapToGrid="0" snapToObjects="1">
      <p:cViewPr varScale="1">
        <p:scale>
          <a:sx n="109" d="100"/>
          <a:sy n="109" d="100"/>
        </p:scale>
        <p:origin x="1644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802F-1ABE-574D-9D67-D1793106DF92}" type="datetime1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18796-DCE2-E748-A548-8FCD6035D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8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A205F-2BA6-C44B-8008-B3A432F83821}" type="datetime1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2F7D0-B590-1C4B-98E5-50C3B9C35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92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831B4-DD31-492D-ACE8-FA3A699F87D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82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2F7D0-B590-1C4B-98E5-50C3B9C3538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97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F7D0-B590-1C4B-98E5-50C3B9C353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21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2F7D0-B590-1C4B-98E5-50C3B9C3538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94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2F7D0-B590-1C4B-98E5-50C3B9C35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784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2F7D0-B590-1C4B-98E5-50C3B9C35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575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2F7D0-B590-1C4B-98E5-50C3B9C35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845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 по реализации </a:t>
            </a:r>
            <a:r>
              <a:rPr lang="ru-RU" dirty="0" err="1" smtClean="0"/>
              <a:t>профориентационного</a:t>
            </a:r>
            <a:r>
              <a:rPr lang="ru-RU" dirty="0" smtClean="0"/>
              <a:t> минимума для образовательных организаций российской федерации, реализующих образовательные программы основного общего и среднего общего образования. – Информационное письмо Минпросвещения России от 01.06.2023  № АБ-2324/05.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2F7D0-B590-1C4B-98E5-50C3B9C35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528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Рекомендованное кол-во часов на</a:t>
            </a:r>
            <a:r>
              <a:rPr lang="ru-RU" baseline="0" dirty="0" smtClean="0"/>
              <a:t> Базовом уровне - </a:t>
            </a:r>
            <a:r>
              <a:rPr lang="ru-RU" dirty="0" smtClean="0"/>
              <a:t>40 ч/год.</a:t>
            </a:r>
          </a:p>
          <a:p>
            <a:r>
              <a:rPr lang="ru-RU" dirty="0" smtClean="0"/>
              <a:t>Рекомендованное кол-во</a:t>
            </a:r>
            <a:r>
              <a:rPr lang="ru-RU" baseline="0" dirty="0" smtClean="0"/>
              <a:t> часов на Основном уровне - </a:t>
            </a:r>
            <a:r>
              <a:rPr lang="ru-RU" dirty="0" smtClean="0"/>
              <a:t>60 ч/год.</a:t>
            </a:r>
          </a:p>
          <a:p>
            <a:r>
              <a:rPr lang="ru-RU" dirty="0" smtClean="0"/>
              <a:t>Рекомендованное кол-во</a:t>
            </a:r>
            <a:r>
              <a:rPr lang="ru-RU" baseline="0" dirty="0" smtClean="0"/>
              <a:t> часов на Продвинутом уровне - </a:t>
            </a:r>
            <a:r>
              <a:rPr lang="ru-RU" dirty="0" smtClean="0"/>
              <a:t>80 ч/год.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2F7D0-B590-1C4B-98E5-50C3B9C35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376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Рекомендованное кол-во часов на Базовом уровне - 40 ч/год.</a:t>
            </a:r>
          </a:p>
          <a:p>
            <a:r>
              <a:rPr lang="ru-RU" dirty="0" smtClean="0"/>
              <a:t>Рекомендованное кол-во часов на Основном уровне - 60 ч/год.</a:t>
            </a:r>
          </a:p>
          <a:p>
            <a:r>
              <a:rPr lang="ru-RU" dirty="0" smtClean="0"/>
              <a:t>Рекомендованное кол-во часов на Продвинутом уровне - 80 ч/год.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2F7D0-B590-1C4B-98E5-50C3B9C35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037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Рекомендованное кол-во часов на Базовом уровне - 40 ч/год.</a:t>
            </a:r>
          </a:p>
          <a:p>
            <a:r>
              <a:rPr lang="ru-RU" dirty="0" smtClean="0"/>
              <a:t>Рекомендованное кол-во часов на Основном уровне - 60 ч/год.</a:t>
            </a:r>
          </a:p>
          <a:p>
            <a:r>
              <a:rPr lang="ru-RU" dirty="0" smtClean="0"/>
              <a:t>Рекомендованное кол-во часов на Продвинутом уровне - 80 ч/год.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2F7D0-B590-1C4B-98E5-50C3B9C35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00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Добрый день, уважаемые родители!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Сегодня, если спросить любого человека в этом зале или в нашей виртуальной аудитории, любого родителя, любого ученика, даже просто любого человека на улице, казалось бы, не имеющего никакого отношения к образованию, спросить о характеристиках современного образования, то, думаю, что не ошибусь, каждый второй (и даже чаще) будет говорить о формировании функциональной грамотности.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вот если пойти дальше, спросить «А что вы понимаете под функциональной грамотностью?», то УЖЕ далеко не все могут ответить на этот вопрос и ответы, ДАЖЕ если они будут, уже не такие однозначные: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˗ бегло и грамотно читать ˗ СКАЖУТ МНОГИЕ;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˗ совокупность умений читать и писать для использования в повседневной жизни и решения житейских проблем;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˗ применение полученных знаний в жизни;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˗ финансовая грамотность;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т.д., и т.п.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ЭТО ВСЕ ПРАВИЛЬНО.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ЭТО НЕ ВСЕ.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CE72C-51F5-4528-B3B4-E694C63D96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601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Рекомендованное кол-во часов на Базовом уровне - 40 ч/год.</a:t>
            </a:r>
          </a:p>
          <a:p>
            <a:r>
              <a:rPr lang="ru-RU" dirty="0" smtClean="0"/>
              <a:t>Рекомендованное кол-во часов на Основном уровне - 60 ч/год.</a:t>
            </a:r>
          </a:p>
          <a:p>
            <a:r>
              <a:rPr lang="ru-RU" dirty="0" smtClean="0"/>
              <a:t>Рекомендованное кол-во часов на Продвинутом уровне - 80 ч/год.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2F7D0-B590-1C4B-98E5-50C3B9C35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430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2F7D0-B590-1C4B-98E5-50C3B9C353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3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CE72C-51F5-4528-B3B4-E694C63D96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53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CE72C-51F5-4528-B3B4-E694C63D96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369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CE72C-51F5-4528-B3B4-E694C63D96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207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CE72C-51F5-4528-B3B4-E694C63D96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0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CE72C-51F5-4528-B3B4-E694C63D96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997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CE72C-51F5-4528-B3B4-E694C63D96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992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0215" algn="just">
              <a:spcAft>
                <a:spcPts val="1500"/>
              </a:spcAft>
            </a:pP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CE72C-51F5-4528-B3B4-E694C63D961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1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50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00" y="273600"/>
            <a:ext cx="891501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00" y="1604520"/>
            <a:ext cx="891501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300" y="3682080"/>
            <a:ext cx="891501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1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300" y="273600"/>
            <a:ext cx="891501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300" y="1604520"/>
            <a:ext cx="435045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761" y="1604520"/>
            <a:ext cx="435045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761" y="3682080"/>
            <a:ext cx="435045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300" y="3682080"/>
            <a:ext cx="435045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5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300" y="273600"/>
            <a:ext cx="891501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300" y="1604520"/>
            <a:ext cx="28704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509610" y="1604520"/>
            <a:ext cx="28704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523920" y="1604520"/>
            <a:ext cx="28704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523920" y="3682080"/>
            <a:ext cx="28704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509610" y="3682080"/>
            <a:ext cx="28704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95300" y="3682080"/>
            <a:ext cx="28704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99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A56F-CB0E-4261-A707-2CC024DA3262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3756-B3F3-45BF-AA58-95D6447C4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1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02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0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33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20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5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0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300" y="273600"/>
            <a:ext cx="891501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300" y="1604520"/>
            <a:ext cx="891501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95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88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17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04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47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37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85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2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17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6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5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300" y="273600"/>
            <a:ext cx="891501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300" y="1604520"/>
            <a:ext cx="891501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11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13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43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70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45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87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16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477002"/>
            <a:ext cx="23114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425142" y="6384927"/>
            <a:ext cx="31369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lvl1pPr>
          </a:lstStyle>
          <a:p>
            <a:pPr fontAlgn="base">
              <a:spcAft>
                <a:spcPct val="0"/>
              </a:spcAft>
              <a:buClr>
                <a:srgbClr val="000066"/>
              </a:buClr>
            </a:pPr>
            <a:r>
              <a:rPr lang="en-US" altLang="ru-RU" smtClean="0">
                <a:solidFill>
                  <a:srgbClr val="FFFFFF"/>
                </a:solidFill>
              </a:rPr>
              <a:t>Edit your company slogan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384550" y="6477002"/>
            <a:ext cx="19812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EEE980-16C1-49B1-BB4D-3E2D6928897E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476500" y="3962400"/>
            <a:ext cx="668655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625" b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93950" y="3200401"/>
            <a:ext cx="69342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521450" y="5934077"/>
            <a:ext cx="3068108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742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275" b="1" i="1" u="none" strike="noStrike" kern="1200" cap="none" spc="0" normalizeH="0" baseline="0" noProof="0">
                <a:ln>
                  <a:noFill/>
                </a:ln>
                <a:solidFill>
                  <a:srgbClr val="6FB4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01596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872E52-7598-407C-8FF2-941204CF6B46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02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950"/>
            </a:lvl1pPr>
            <a:lvl2pPr marL="371475" indent="0">
              <a:buNone/>
              <a:defRPr sz="1625"/>
            </a:lvl2pPr>
            <a:lvl3pPr marL="742950" indent="0">
              <a:buNone/>
              <a:defRPr sz="1463"/>
            </a:lvl3pPr>
            <a:lvl4pPr marL="1114425" indent="0">
              <a:buNone/>
              <a:defRPr sz="1300"/>
            </a:lvl4pPr>
            <a:lvl5pPr marL="1485900" indent="0">
              <a:buNone/>
              <a:defRPr sz="1300"/>
            </a:lvl5pPr>
            <a:lvl6pPr marL="1857375" indent="0">
              <a:buNone/>
              <a:defRPr sz="1300"/>
            </a:lvl6pPr>
            <a:lvl7pPr marL="2228850" indent="0">
              <a:buNone/>
              <a:defRPr sz="1300"/>
            </a:lvl7pPr>
            <a:lvl8pPr marL="2600325" indent="0">
              <a:buNone/>
              <a:defRPr sz="1300"/>
            </a:lvl8pPr>
            <a:lvl9pPr marL="297180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1F970-B92F-42C0-A38F-BD4A569B20BB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06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7850" y="1219200"/>
            <a:ext cx="4416425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9375" y="1219200"/>
            <a:ext cx="4416425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5126AE-0817-4864-9BC9-865BDCD70236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3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00" y="273600"/>
            <a:ext cx="891501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300" y="1604520"/>
            <a:ext cx="435045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761" y="1604520"/>
            <a:ext cx="435045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90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727EC6-177D-4E48-94FD-9DDB5891EFAA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60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68FA19-E6CE-4773-B4AD-8A9BC1662EB9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93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E4F767-C73D-4C4E-BCBC-55696AE6E0C1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9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770" y="987427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6D625B-7BC8-4360-A02E-76DF43CB403E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09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9" y="457200"/>
            <a:ext cx="319537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770" y="987427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759" y="2057400"/>
            <a:ext cx="319537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3E79D-217A-4334-A9D1-6F5210D3C004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0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911015-184F-4869-88EB-AD22BD60444D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8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6312" y="350838"/>
            <a:ext cx="2249488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7850" y="350838"/>
            <a:ext cx="6583363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484A13-AE95-40BA-AD43-97D4527429E7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72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50838"/>
            <a:ext cx="751205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77850" y="1219200"/>
            <a:ext cx="899795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0200" y="6553200"/>
            <a:ext cx="2311400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38900" y="6324600"/>
            <a:ext cx="3136900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19450" y="6553200"/>
            <a:ext cx="2311400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9A5BA2-C815-42DD-95CE-F62D1CB74A09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196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82AC-BD9F-4E54-89B5-8B4841AECB59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2F85-109C-4780-AD6A-9BAD913545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068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3A7D-DAD6-44EF-8B3A-9954E866008F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78B60-639E-41C7-9454-FB15A2D4F8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34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300" y="273600"/>
            <a:ext cx="891501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38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718D-2157-4C1B-8123-AB100B874613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FFC5D-9AF4-4F06-8989-10926EDC4A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36919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939D-0ACE-4551-B8F4-B0440EEDC10E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209C4-BF8C-4B94-9347-10CB24DD6B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6840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D8EFF-1990-4E52-8292-EAE29EECF553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438E-56DB-40A9-8C7B-3529534B0E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29158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A3C7-D4C6-4134-B66D-4C054B1E4882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4F7D-21CB-41A2-A781-4A4AF5E69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871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2E4E-9BB3-4013-97F8-1D719E4793A4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C764-7A8D-4237-BD1D-3AF72BCC65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275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1170-A40A-4E19-9AED-FEA35B8386BC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09E9-EE05-4EEE-AA47-022404232F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102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8FFEA-9B7D-4321-83D3-38C89D0F82FC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6230-55C4-411C-9994-6082C74634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925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D793-028A-4D69-AEDC-503DDB6E0389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787D-BF2F-47B7-B588-A49B189649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6500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60AE-1499-450F-B528-1A6506536AF8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586D-FC55-4E43-8BB3-E178D7CF78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856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48DF-6EBB-4132-BC96-A8F96AC391BF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DFE1E-3494-4E34-90B4-EFCEF6956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0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300" y="273600"/>
            <a:ext cx="891501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5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CC75-9E5B-432E-816D-BFE5B258271E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8C7C-940C-44D4-8D78-89DD4ACA7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2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E04C6-0515-4739-B70A-C1B27216DE65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4E3E-B75C-4458-B5E8-6C8317FFA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609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8382-9587-42CB-99AC-163A527DC8ED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1FF6-9482-458F-9617-B068C81F4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643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7C6D-EADB-4AA1-80AE-33493F7840B4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7B0F-4E26-4892-8AAC-B265C94D1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126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081B-7873-40CA-9716-25DCF6AC428F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08D3-7B62-4756-91DE-629468FBC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5699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124F5-62D2-40AB-8F64-6FA29CF182B6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7E23-713F-4735-ACFA-20A41EF07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86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357F2-3CCF-428B-868F-1C06ED35E3FB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8914-EE0B-47E9-AFD5-B491E9C33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505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F42E-D356-4956-95BB-BDE7E74163A9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D643-9BCF-40C4-A200-80BA41321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372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9137-073B-40BC-A12B-2A1725D89AC5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7D48-204A-4C31-BACA-D555150AA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64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763D-6782-4526-82FC-61ABB71B143A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644F-44EF-458A-93D0-0797FDD5A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1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300" y="273600"/>
            <a:ext cx="891501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300" y="1604520"/>
            <a:ext cx="435045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300" y="3682080"/>
            <a:ext cx="435045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761" y="1604520"/>
            <a:ext cx="435045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2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300" y="273600"/>
            <a:ext cx="891501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300" y="1604520"/>
            <a:ext cx="435045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761" y="1604520"/>
            <a:ext cx="435045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761" y="3682080"/>
            <a:ext cx="435045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6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300" y="273600"/>
            <a:ext cx="891501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300" y="1604520"/>
            <a:ext cx="435045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761" y="1604520"/>
            <a:ext cx="435045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300" y="3682080"/>
            <a:ext cx="891501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9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660400" y="908050"/>
            <a:ext cx="8619596" cy="10795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2"/>
          <p:cNvSpPr/>
          <p:nvPr/>
        </p:nvSpPr>
        <p:spPr>
          <a:xfrm>
            <a:off x="660400" y="6381750"/>
            <a:ext cx="8585200" cy="1588"/>
          </a:xfrm>
          <a:prstGeom prst="line">
            <a:avLst/>
          </a:prstGeom>
          <a:ln w="324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660400" y="6245225"/>
            <a:ext cx="2146300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800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382831" y="6245225"/>
            <a:ext cx="3138619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800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099300" y="6453188"/>
            <a:ext cx="2144581" cy="3603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007F9F7-5793-488A-BF21-08788E23C7B5}" type="slidenum">
              <a:rPr lang="ru-RU" altLang="ru-RU"/>
              <a:pPr>
                <a:defRPr/>
              </a:pPr>
              <a:t>‹#›</a:t>
            </a:fld>
            <a:endParaRPr lang="ru-RU" altLang="ru-R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PlaceHolder 6"/>
          <p:cNvSpPr>
            <a:spLocks noGrp="1"/>
          </p:cNvSpPr>
          <p:nvPr>
            <p:ph type="title"/>
          </p:nvPr>
        </p:nvSpPr>
        <p:spPr bwMode="auto">
          <a:xfrm>
            <a:off x="495300" y="273051"/>
            <a:ext cx="891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Для правки текста заголовка щёлкните мышью</a:t>
            </a:r>
          </a:p>
        </p:txBody>
      </p:sp>
      <p:sp>
        <p:nvSpPr>
          <p:cNvPr id="2056" name="PlaceHolder 7"/>
          <p:cNvSpPr>
            <a:spLocks noGrp="1"/>
          </p:cNvSpPr>
          <p:nvPr>
            <p:ph type="body"/>
          </p:nvPr>
        </p:nvSpPr>
        <p:spPr bwMode="auto">
          <a:xfrm>
            <a:off x="495300" y="1604964"/>
            <a:ext cx="89154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Для правки структуры щёлкните мышью</a:t>
            </a:r>
          </a:p>
          <a:p>
            <a:pPr lvl="1"/>
            <a:r>
              <a:rPr lang="ru-RU" altLang="ru-RU"/>
              <a:t>Второй уровень структуры</a:t>
            </a:r>
          </a:p>
          <a:p>
            <a:pPr lvl="2"/>
            <a:r>
              <a:rPr lang="ru-RU" altLang="ru-RU"/>
              <a:t>Третий уровень структуры</a:t>
            </a:r>
          </a:p>
          <a:p>
            <a:pPr lvl="3"/>
            <a:r>
              <a:rPr lang="ru-RU" altLang="ru-RU"/>
              <a:t>Четвёртый уровень структуры</a:t>
            </a:r>
          </a:p>
          <a:p>
            <a:pPr lvl="4"/>
            <a:r>
              <a:rPr lang="ru-RU" altLang="ru-RU"/>
              <a:t>Пятый уровень структуры</a:t>
            </a:r>
          </a:p>
          <a:p>
            <a:pPr lvl="4"/>
            <a:r>
              <a:rPr lang="ru-RU" altLang="ru-RU"/>
              <a:t>Шестой уровень структуры</a:t>
            </a:r>
          </a:p>
          <a:p>
            <a:pPr lvl="4"/>
            <a:r>
              <a:rPr lang="ru-RU" altLang="ru-RU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040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5pPr>
      <a:lvl6pPr marL="414726" algn="l" defTabSz="912973" rtl="0" fontAlgn="base">
        <a:lnSpc>
          <a:spcPct val="90000"/>
        </a:lnSpc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Arial" pitchFamily="34" charset="0"/>
          <a:cs typeface="DejaVu Sans" pitchFamily="34" charset="0"/>
        </a:defRPr>
      </a:lvl6pPr>
      <a:lvl7pPr marL="829452" algn="l" defTabSz="912973" rtl="0" fontAlgn="base">
        <a:lnSpc>
          <a:spcPct val="90000"/>
        </a:lnSpc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Arial" pitchFamily="34" charset="0"/>
          <a:cs typeface="DejaVu Sans" pitchFamily="34" charset="0"/>
        </a:defRPr>
      </a:lvl7pPr>
      <a:lvl8pPr marL="1244178" algn="l" defTabSz="912973" rtl="0" fontAlgn="base">
        <a:lnSpc>
          <a:spcPct val="90000"/>
        </a:lnSpc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Arial" pitchFamily="34" charset="0"/>
          <a:cs typeface="DejaVu Sans" pitchFamily="34" charset="0"/>
        </a:defRPr>
      </a:lvl8pPr>
      <a:lvl9pPr marL="1658904" algn="l" defTabSz="912973" rtl="0" fontAlgn="base">
        <a:lnSpc>
          <a:spcPct val="90000"/>
        </a:lnSpc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Arial" pitchFamily="34" charset="0"/>
          <a:cs typeface="DejaVu Sans" pitchFamily="34" charset="0"/>
        </a:defRPr>
      </a:lvl9pPr>
    </p:titleStyle>
    <p:bodyStyle>
      <a:lvl1pPr marL="430213" indent="-322263" algn="l" defTabSz="912813" rtl="0" eaLnBrk="0" fontAlgn="base" hangingPunct="0">
        <a:lnSpc>
          <a:spcPct val="90000"/>
        </a:lnSpc>
        <a:spcBef>
          <a:spcPts val="1413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"/>
            <a:ext cx="9906000" cy="68520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1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742950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74295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defTabSz="742950" rtl="0" eaLnBrk="1" latinLnBrk="0" hangingPunct="1">
        <a:spcBef>
          <a:spcPct val="20000"/>
        </a:spcBef>
        <a:buFont typeface="Arial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spcBef>
          <a:spcPct val="20000"/>
        </a:spcBef>
        <a:buFont typeface="Arial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spcBef>
          <a:spcPct val="20000"/>
        </a:spcBef>
        <a:buFont typeface="Arial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2"/>
            <a:ext cx="9905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29.06.2023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4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742950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74295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defTabSz="742950" rtl="0" eaLnBrk="1" latinLnBrk="0" hangingPunct="1">
        <a:spcBef>
          <a:spcPct val="20000"/>
        </a:spcBef>
        <a:buFont typeface="Arial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spcBef>
          <a:spcPct val="20000"/>
        </a:spcBef>
        <a:buFont typeface="Arial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spcBef>
          <a:spcPct val="20000"/>
        </a:spcBef>
        <a:buFont typeface="Arial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311400" y="381000"/>
            <a:ext cx="75946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742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2146300" y="457200"/>
            <a:ext cx="77597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742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1219200"/>
            <a:ext cx="89979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30200" y="6553200"/>
            <a:ext cx="2311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75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38900" y="6324600"/>
            <a:ext cx="3136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75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19450" y="6553200"/>
            <a:ext cx="2311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75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061929-6484-46FF-B275-912F4CDF46F4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81200" y="350838"/>
            <a:ext cx="751205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white">
          <a:xfrm>
            <a:off x="7795817" y="5943602"/>
            <a:ext cx="1779984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742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275" b="1" i="1" u="none" strike="noStrike" kern="1200" cap="none" spc="0" normalizeH="0" baseline="0" noProof="0">
                <a:ln>
                  <a:noFill/>
                </a:ln>
                <a:solidFill>
                  <a:srgbClr val="6FB4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518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5pPr>
      <a:lvl6pPr marL="371475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6pPr>
      <a:lvl7pPr marL="74295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7pPr>
      <a:lvl8pPr marL="1114425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8pPr>
      <a:lvl9pPr marL="14859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275" kern="1200">
          <a:solidFill>
            <a:schemeClr val="tx2"/>
          </a:solidFill>
          <a:latin typeface="+mn-lt"/>
          <a:ea typeface="+mn-ea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9D9D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6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617F3-3D14-4760-AA20-AC56D6790FE6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D2DB35-EB87-48A3-8B17-E7D81D8A63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28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B16999C-4366-4FE8-88F0-34097EDC6842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9A01C88-5FD1-47CE-B352-355134276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s://fipi.ru/otkrytyy-bank-zadaniy-dlya-otsenki-yestestvennonauchnoy-gramotnosti" TargetMode="External"/><Relationship Id="rId3" Type="http://schemas.openxmlformats.org/officeDocument/2006/relationships/hyperlink" Target="https://mcko.ru/articles/2622" TargetMode="External"/><Relationship Id="rId7" Type="http://schemas.openxmlformats.org/officeDocument/2006/relationships/hyperlink" Target="https://fg.resh.edu.ru/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11" Type="http://schemas.openxmlformats.org/officeDocument/2006/relationships/hyperlink" Target="https://fioco.ru/&#1087;&#1088;&#1080;&#1084;&#1077;&#1088;&#1099;-&#1079;&#1072;&#1076;&#1072;&#1095;-pisa" TargetMode="External"/><Relationship Id="rId5" Type="http://schemas.openxmlformats.org/officeDocument/2006/relationships/hyperlink" Target="https://media.prosv.ru/fg/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hyperlink" Target="https://mcko.ru/articles/2127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law/prikaz-minprosveshcheniia-rossii-ot-16112022-n-993/federalnaia-obrazovatelnaia-programma-osnovnogo-obshchego/iii/26/26.2/" TargetMode="External"/><Relationship Id="rId2" Type="http://schemas.openxmlformats.org/officeDocument/2006/relationships/hyperlink" Target="https://sudact.ru/law/prikaz-minprosveshcheniia-rossii-ot-16112022-n-993/federalnaia-obrazovatelnaia-programma-osnovnogo-obshchego/iii/26/26.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dact.ru/law/prikaz-minprosveshcheniia-rossii-ot-16112022-n-993/federalnaia-obrazovatelnaia-programma-osnovnogo-obshchego/iii/26/26.4/" TargetMode="External"/><Relationship Id="rId4" Type="http://schemas.openxmlformats.org/officeDocument/2006/relationships/hyperlink" Target="https://sudact.ru/law/prikaz-minprosveshcheniia-rossii-ot-16112022-n-993/federalnaia-obrazovatelnaia-programma-osnovnogo-obshchego/iii/26/26.3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law/prikaz-minprosveshcheniia-rossii-ot-16112022-n-993/federalnaia-obrazovatelnaia-programma-osnovnogo-obshchego/iii/26/26.2/" TargetMode="External"/><Relationship Id="rId2" Type="http://schemas.openxmlformats.org/officeDocument/2006/relationships/hyperlink" Target="https://sudact.ru/law/prikaz-minprosveshcheniia-rossii-ot-16112022-n-993/federalnaia-obrazovatelnaia-programma-osnovnogo-obshchego/iii/26/26.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dact.ru/law/prikaz-minprosveshcheniia-rossii-ot-16112022-n-993/federalnaia-obrazovatelnaia-programma-osnovnogo-obshchego/iii/26/26.4/" TargetMode="External"/><Relationship Id="rId4" Type="http://schemas.openxmlformats.org/officeDocument/2006/relationships/hyperlink" Target="https://sudact.ru/law/prikaz-minprosveshcheniia-rossii-ot-16112022-n-993/federalnaia-obrazovatelnaia-programma-osnovnogo-obshchego/iii/26/26.3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law/prikaz-minprosveshcheniia-rossii-ot-16112022-n-993/federalnaia-obrazovatelnaia-programma-osnovnogo-obshchego/iii/26/26.2/" TargetMode="External"/><Relationship Id="rId2" Type="http://schemas.openxmlformats.org/officeDocument/2006/relationships/hyperlink" Target="https://sudact.ru/law/prikaz-minprosveshcheniia-rossii-ot-16112022-n-993/federalnaia-obrazovatelnaia-programma-osnovnogo-obshchego/iii/26/26.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dact.ru/law/prikaz-minprosveshcheniia-rossii-ot-31052021-n-287/#8ON4xqo8XSHT" TargetMode="External"/><Relationship Id="rId5" Type="http://schemas.openxmlformats.org/officeDocument/2006/relationships/hyperlink" Target="https://sudact.ru/law/prikaz-minprosveshcheniia-rossii-ot-16112022-n-993/federalnaia-obrazovatelnaia-programma-osnovnogo-obshchego/iii/26/26.4/" TargetMode="External"/><Relationship Id="rId4" Type="http://schemas.openxmlformats.org/officeDocument/2006/relationships/hyperlink" Target="https://sudact.ru/law/prikaz-minprosveshcheniia-rossii-ot-16112022-n-993/federalnaia-obrazovatelnaia-programma-osnovnogo-obshchego/iii/26/26.3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law/prikaz-minprosveshcheniia-rossii-ot-16112022-n-993/federalnaia-obrazovatelnaia-programma-osnovnogo-obshchego/iii/26/26.2/" TargetMode="External"/><Relationship Id="rId2" Type="http://schemas.openxmlformats.org/officeDocument/2006/relationships/hyperlink" Target="https://sudact.ru/law/prikaz-minprosveshcheniia-rossii-ot-16112022-n-993/federalnaia-obrazovatelnaia-programma-osnovnogo-obshchego/iii/26/26.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dact.ru/law/prikaz-minprosveshcheniia-rossii-ot-16112022-n-993/federalnaia-obrazovatelnaia-programma-osnovnogo-obshchego/iii/26/26.4/" TargetMode="External"/><Relationship Id="rId4" Type="http://schemas.openxmlformats.org/officeDocument/2006/relationships/hyperlink" Target="https://sudact.ru/law/prikaz-minprosveshcheniia-rossii-ot-16112022-n-993/federalnaia-obrazovatelnaia-programma-osnovnogo-obshchego/iii/26/26.3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abiturient.utmn.ru/upload/medialibrary/398/Izmeneniya-v-pravila-priema-BS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czn.admtyumen.ru/" TargetMode="External"/><Relationship Id="rId7" Type="http://schemas.openxmlformats.org/officeDocument/2006/relationships/hyperlink" Target="https://copp72.r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hyperlink" Target="https://czn.admtyumen.ru/content/%D1%81%D0%B5%D1%80%D0%B2%D0%B8%D1%81%D1%8B_%D0%B4%D0%BB%D1%8F_%D0%B3%D1%80%D0%B0%D0%B6%D0%B4%D0%B0%D0%BD" TargetMode="External"/><Relationship Id="rId4" Type="http://schemas.openxmlformats.org/officeDocument/2006/relationships/hyperlink" Target="https://czn.admtyumen.ru/content/%D0%BF%D1%80%D0%BE%D1%84%D0%BE%D1%80%D0%B8%D0%B5%D0%BD%D1%82%D0%B0%D1%86%D0%B8%D0%BE%D0%BD%D0%BD%D1%8B%D0%B9_%D0%BD%D0%B0%D0%B2%D0%B8%D0%B3%D0%B0%D1%82%D0%BE%D1%80" TargetMode="External"/><Relationship Id="rId9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881063" y="462697"/>
            <a:ext cx="8229600" cy="35004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Родительский </a:t>
            </a:r>
            <a:r>
              <a:rPr lang="ru-RU" alt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всеобуч:</a:t>
            </a:r>
            <a:r>
              <a:rPr lang="ru-RU" alt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федеральный государственный образовательный стандарт в </a:t>
            </a:r>
            <a:r>
              <a:rPr lang="ru-RU" altLang="ru-RU" sz="3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школе</a:t>
            </a:r>
            <a:br>
              <a:rPr lang="ru-RU" altLang="ru-RU" sz="3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i="1" dirty="0">
                <a:solidFill>
                  <a:schemeClr val="tx2"/>
                </a:solidFill>
              </a:rPr>
              <a:t/>
            </a:r>
            <a:br>
              <a:rPr lang="ru-RU" altLang="ru-RU" sz="3600" i="1" dirty="0">
                <a:solidFill>
                  <a:schemeClr val="tx2"/>
                </a:solidFill>
              </a:rPr>
            </a:br>
            <a:endParaRPr lang="ru-RU" altLang="ru-RU" sz="3600" i="1" dirty="0">
              <a:solidFill>
                <a:schemeClr val="tx2"/>
              </a:solidFill>
            </a:endParaRP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555747" y="3288324"/>
            <a:ext cx="8880231" cy="156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defTabSz="9144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Государственное автономное образовательное учреждение </a:t>
            </a:r>
          </a:p>
          <a:p>
            <a:pPr lvl="0" algn="ctr" defTabSz="9144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Тюменской области дополнительного профессионального образования «Тюменский областной государственный институт </a:t>
            </a:r>
          </a:p>
          <a:p>
            <a:pPr lvl="0" algn="ctr" defTabSz="9144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развития регионального образования</a:t>
            </a: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»</a:t>
            </a:r>
          </a:p>
          <a:p>
            <a:pPr lvl="0" algn="ctr" defTabSz="914400" fontAlgn="base">
              <a:lnSpc>
                <a:spcPct val="90000"/>
              </a:lnSpc>
              <a:spcAft>
                <a:spcPct val="0"/>
              </a:spcAft>
              <a:buNone/>
            </a:pP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ctr" defTabSz="914400" fontAlgn="base">
              <a:lnSpc>
                <a:spcPct val="90000"/>
              </a:lnSpc>
              <a:spcAft>
                <a:spcPct val="0"/>
              </a:spcAft>
              <a:buNone/>
            </a:pPr>
            <a:endParaRPr lang="ru-RU" altLang="ru-RU" sz="20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ctr" defTabSz="914400" fontAlgn="base">
              <a:lnSpc>
                <a:spcPct val="90000"/>
              </a:lnSpc>
              <a:spcAft>
                <a:spcPct val="0"/>
              </a:spcAft>
              <a:buNone/>
            </a:pP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ctr" defTabSz="914400" fontAlgn="base">
              <a:lnSpc>
                <a:spcPct val="90000"/>
              </a:lnSpc>
              <a:spcAft>
                <a:spcPct val="0"/>
              </a:spcAft>
              <a:buNone/>
            </a:pPr>
            <a:endParaRPr lang="ru-RU" altLang="ru-RU" sz="20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ctr" defTabSz="9144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14 июня 2023 г.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15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" y="0"/>
            <a:ext cx="9036050" cy="6858000"/>
          </a:xfrm>
        </p:spPr>
      </p:pic>
      <p:pic>
        <p:nvPicPr>
          <p:cNvPr id="1434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r="9569"/>
          <a:stretch>
            <a:fillRect/>
          </a:stretch>
        </p:blipFill>
        <p:spPr bwMode="auto">
          <a:xfrm>
            <a:off x="595314" y="260351"/>
            <a:ext cx="8286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r="9569"/>
          <a:stretch>
            <a:fillRect/>
          </a:stretch>
        </p:blipFill>
        <p:spPr bwMode="auto">
          <a:xfrm>
            <a:off x="8697914" y="90489"/>
            <a:ext cx="8270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40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6" y="0"/>
            <a:ext cx="9324975" cy="7029450"/>
          </a:xfrm>
        </p:spPr>
      </p:pic>
      <p:pic>
        <p:nvPicPr>
          <p:cNvPr id="1536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r="9569"/>
          <a:stretch>
            <a:fillRect/>
          </a:stretch>
        </p:blipFill>
        <p:spPr bwMode="auto">
          <a:xfrm>
            <a:off x="8701089" y="5805488"/>
            <a:ext cx="82708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r="9569"/>
          <a:stretch>
            <a:fillRect/>
          </a:stretch>
        </p:blipFill>
        <p:spPr bwMode="auto">
          <a:xfrm>
            <a:off x="8726489" y="90489"/>
            <a:ext cx="8270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19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050" y="0"/>
            <a:ext cx="9251950" cy="6858000"/>
          </a:xfrm>
        </p:spPr>
      </p:pic>
      <p:pic>
        <p:nvPicPr>
          <p:cNvPr id="1638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r="9569"/>
          <a:stretch>
            <a:fillRect/>
          </a:stretch>
        </p:blipFill>
        <p:spPr bwMode="auto">
          <a:xfrm>
            <a:off x="273050" y="1"/>
            <a:ext cx="8270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r="9569"/>
          <a:stretch>
            <a:fillRect/>
          </a:stretch>
        </p:blipFill>
        <p:spPr bwMode="auto">
          <a:xfrm>
            <a:off x="8678864" y="1"/>
            <a:ext cx="8270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36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09625" y="642939"/>
            <a:ext cx="8229600" cy="796925"/>
          </a:xfrm>
        </p:spPr>
        <p:txBody>
          <a:bodyPr/>
          <a:lstStyle/>
          <a:p>
            <a:r>
              <a:rPr lang="ru-RU" altLang="ru-RU" sz="3200" b="1">
                <a:solidFill>
                  <a:schemeClr val="tx2"/>
                </a:solidFill>
              </a:rPr>
              <a:t>Ключевые особенности ФГОС СОО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alt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952500" y="1928814"/>
            <a:ext cx="8229600" cy="2928937"/>
          </a:xfrm>
        </p:spPr>
        <p:txBody>
          <a:bodyPr/>
          <a:lstStyle/>
          <a:p>
            <a:r>
              <a:rPr lang="ru-RU" altLang="ru-RU" sz="2800"/>
              <a:t>Саморазвитие и личностное самоопределение</a:t>
            </a:r>
          </a:p>
          <a:p>
            <a:r>
              <a:rPr lang="ru-RU" altLang="ru-RU" sz="2800"/>
              <a:t>Индивидуализация образования</a:t>
            </a:r>
          </a:p>
          <a:p>
            <a:r>
              <a:rPr lang="ru-RU" altLang="ru-RU" sz="2800"/>
              <a:t>Профильное образование</a:t>
            </a:r>
          </a:p>
          <a:p>
            <a:r>
              <a:rPr lang="ru-RU" altLang="ru-RU" sz="2800"/>
              <a:t>Дистанционное образование</a:t>
            </a:r>
          </a:p>
          <a:p>
            <a:r>
              <a:rPr lang="ru-RU" altLang="ru-RU" sz="2800"/>
              <a:t>Сетевое образование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7162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153" y="626960"/>
            <a:ext cx="941809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2950"/>
            <a:r>
              <a:rPr lang="ru-RU" sz="325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школьников: </a:t>
            </a:r>
          </a:p>
          <a:p>
            <a:pPr algn="ctr" defTabSz="742950"/>
            <a:r>
              <a:rPr lang="ru-RU" sz="325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 и как ее развивать в условиях обновленных </a:t>
            </a:r>
            <a:r>
              <a:rPr lang="ru-RU" sz="325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</a:t>
            </a:r>
          </a:p>
          <a:p>
            <a:pPr algn="ctr" defTabSz="742950"/>
            <a:r>
              <a:rPr lang="ru-RU" sz="3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всеобуч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261" y="5179821"/>
            <a:ext cx="6456109" cy="1158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747" algn="r" defTabSz="742950">
              <a:lnSpc>
                <a:spcPct val="107000"/>
              </a:lnSpc>
              <a:spcBef>
                <a:spcPts val="406"/>
              </a:spcBef>
              <a:defRPr/>
            </a:pPr>
            <a:r>
              <a:rPr lang="ru-RU" sz="195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95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М.Л. </a:t>
            </a:r>
            <a:r>
              <a:rPr lang="ru-RU" sz="1950" b="1" i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Таланцева</a:t>
            </a:r>
            <a:r>
              <a:rPr lang="ru-RU" sz="195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заведующий лаборатории </a:t>
            </a:r>
          </a:p>
          <a:p>
            <a:pPr marR="72747" algn="r" defTabSz="742950">
              <a:lnSpc>
                <a:spcPct val="107000"/>
              </a:lnSpc>
              <a:spcBef>
                <a:spcPts val="406"/>
              </a:spcBef>
              <a:defRPr/>
            </a:pPr>
            <a:r>
              <a:rPr lang="ru-RU" sz="195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управленческих компетенций ТОГИРРО</a:t>
            </a:r>
          </a:p>
          <a:p>
            <a:pPr marR="72747" algn="r" defTabSz="742950">
              <a:lnSpc>
                <a:spcPct val="107000"/>
              </a:lnSpc>
              <a:spcBef>
                <a:spcPts val="406"/>
              </a:spcBef>
              <a:defRPr/>
            </a:pPr>
            <a:r>
              <a:rPr lang="en-US" sz="195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(3452) 68 57 62</a:t>
            </a:r>
            <a:endParaRPr lang="en-US" sz="1950" b="1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5+ Free Stock Images 3D &lt;strong&gt;Human&lt;/strong&gt; &lt;strong&gt;Character&lt;/strong&gt; Best Collecti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" y="2066474"/>
            <a:ext cx="1026907" cy="1369209"/>
          </a:xfrm>
          <a:prstGeom prst="rect">
            <a:avLst/>
          </a:prstGeom>
        </p:spPr>
      </p:pic>
      <p:pic>
        <p:nvPicPr>
          <p:cNvPr id="4" name="Рисунок 3" descr="Note to Sel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>
          <a:xfrm>
            <a:off x="4027785" y="2437781"/>
            <a:ext cx="2719793" cy="19609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6529" y="2329047"/>
            <a:ext cx="3074047" cy="492443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defTabSz="742950">
              <a:defRPr/>
            </a:pPr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вопросы: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6009" y="3203949"/>
            <a:ext cx="2728730" cy="12926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ru-RU" sz="195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функциональная грамотность?  </a:t>
            </a:r>
          </a:p>
          <a:p>
            <a:pPr algn="ctr" defTabSz="742950">
              <a:defRPr/>
            </a:pPr>
            <a:r>
              <a:rPr lang="ru-RU" sz="195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зачем она нужна?</a:t>
            </a:r>
            <a:endParaRPr lang="ru-RU" sz="19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3320" y="1792479"/>
            <a:ext cx="3264720" cy="99257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ru-RU" sz="195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формирования функциональной грамотности?</a:t>
            </a:r>
            <a:endParaRPr lang="ru-RU" sz="19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60622" y="3316479"/>
            <a:ext cx="2690760" cy="99257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ru-RU" sz="195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Составляющие функциональной грамотности?</a:t>
            </a:r>
            <a:endParaRPr lang="ru-RU" sz="19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5795" y="5563681"/>
            <a:ext cx="4051943" cy="39241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defTabSz="742950">
              <a:defRPr/>
            </a:pPr>
            <a:r>
              <a:rPr lang="ru-RU" sz="195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Вызовы функциональной практики?</a:t>
            </a:r>
            <a:endParaRPr lang="ru-RU" sz="19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7779" y="1167674"/>
            <a:ext cx="3312600" cy="99257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ru-RU" sz="195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нужно знать родителям о функциональной грамотности?</a:t>
            </a:r>
            <a:endParaRPr lang="ru-RU" sz="19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34230" y="4510309"/>
            <a:ext cx="3405564" cy="12926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ru-RU" sz="195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функциональной грамотности в условиях обновленных ФГОС?</a:t>
            </a:r>
            <a:endParaRPr lang="ru-RU" sz="19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3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D wallpaper: bible, bible study, black coffee, book, drink, journal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48" y="2480560"/>
            <a:ext cx="2309906" cy="14436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44932" y="858211"/>
            <a:ext cx="6021321" cy="1217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50"/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6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 году ЮНЕСКО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вырабатывает рекомендации для всех стран: при</a:t>
            </a:r>
            <a:r>
              <a:rPr lang="en-US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переписи населения считать грамотными только тех жителей,</a:t>
            </a:r>
            <a:r>
              <a:rPr lang="en-US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умеют читать тексты с пониманием прочитанного и в состоянии</a:t>
            </a:r>
            <a:r>
              <a:rPr lang="en-US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краткое изложение о своей повседневной жизни</a:t>
            </a:r>
            <a:r>
              <a:rPr lang="en-US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(10-я сессия Генеральной конференции</a:t>
            </a:r>
            <a:r>
              <a:rPr lang="en-US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ЮНЕСКО)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49081" y="5574862"/>
            <a:ext cx="1126719" cy="3398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/>
            <a:endParaRPr lang="ru-RU" sz="1463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721" y="3202405"/>
            <a:ext cx="6984919" cy="144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42950"/>
            <a:r>
              <a:rPr lang="ru-RU" sz="146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 г.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«функционально грамотным считается только тот, кто может принимать</a:t>
            </a:r>
          </a:p>
          <a:p>
            <a:pPr algn="just" defTabSz="742950"/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всех видах деятельности, в которых грамотность необходима для</a:t>
            </a:r>
          </a:p>
          <a:p>
            <a:pPr algn="just" defTabSz="742950"/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функционирования его группы и которые дают ему также</a:t>
            </a:r>
            <a:r>
              <a:rPr lang="en-US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продолжать пользоваться чтением, письмом и счётом для своего</a:t>
            </a:r>
            <a:r>
              <a:rPr lang="en-US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развития и для дальнейшего развития общины (социального</a:t>
            </a:r>
            <a:r>
              <a:rPr lang="en-US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окружения)»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722" y="2067947"/>
            <a:ext cx="6984919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42950"/>
            <a:r>
              <a:rPr lang="ru-RU" sz="162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1965 г. </a:t>
            </a:r>
            <a:r>
              <a:rPr lang="ru-RU" sz="16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«совокупность умений читать и писать для использования в</a:t>
            </a:r>
            <a:r>
              <a:rPr lang="en-US" sz="16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 жизни и решения житейских проблем» (Всемирный конгресс</a:t>
            </a:r>
            <a:r>
              <a:rPr lang="en-US" sz="16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министров просвещения в Тегеране)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8302" y="4557290"/>
            <a:ext cx="7235422" cy="76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50"/>
            <a:r>
              <a:rPr lang="ru-RU" sz="146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 г. – 2012г.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«Десятилетие грамотности ООН» – функциональная грамотность</a:t>
            </a:r>
            <a:r>
              <a:rPr lang="en-US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больше, чем просто базовая грамотность: теперь это «…полноценно и</a:t>
            </a:r>
            <a:r>
              <a:rPr lang="en-US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функционировать как члены сообщества, родители, граждане и</a:t>
            </a:r>
            <a:r>
              <a:rPr lang="en-US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работники».</a:t>
            </a:r>
          </a:p>
        </p:txBody>
      </p:sp>
    </p:spTree>
    <p:extLst>
      <p:ext uri="{BB962C8B-B14F-4D97-AF65-F5344CB8AC3E}">
        <p14:creationId xmlns:p14="http://schemas.microsoft.com/office/powerpoint/2010/main" val="7604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105" y="5385861"/>
            <a:ext cx="9738910" cy="76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42950"/>
            <a:endParaRPr lang="ru-RU" sz="1463" b="1" i="1" dirty="0">
              <a:solidFill>
                <a:srgbClr val="000000"/>
              </a:solidFill>
              <a:latin typeface="Calibri"/>
            </a:endParaRPr>
          </a:p>
          <a:p>
            <a:pPr algn="r" defTabSz="742950"/>
            <a:r>
              <a:rPr lang="ru-RU" sz="1463" b="1" i="1" dirty="0">
                <a:solidFill>
                  <a:prstClr val="black"/>
                </a:solidFill>
                <a:latin typeface="Calibri"/>
              </a:rPr>
              <a:t>Источник: Образовательная система «Школа 2100». Педагогика здравого смысла / под ред. </a:t>
            </a:r>
            <a:r>
              <a:rPr lang="ru-RU" sz="1463" b="1" i="1" dirty="0" err="1">
                <a:solidFill>
                  <a:prstClr val="black"/>
                </a:solidFill>
                <a:latin typeface="Calibri"/>
              </a:rPr>
              <a:t>А.А.Леонтьева</a:t>
            </a:r>
            <a:r>
              <a:rPr lang="ru-RU" sz="1463" b="1" i="1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algn="r" defTabSz="742950"/>
            <a:r>
              <a:rPr lang="ru-RU" sz="1463" b="1" i="1" dirty="0">
                <a:solidFill>
                  <a:prstClr val="black"/>
                </a:solidFill>
                <a:latin typeface="Calibri"/>
              </a:rPr>
              <a:t>М.: </a:t>
            </a:r>
            <a:r>
              <a:rPr lang="ru-RU" sz="1463" b="1" i="1" dirty="0" err="1">
                <a:solidFill>
                  <a:prstClr val="black"/>
                </a:solidFill>
                <a:latin typeface="Calibri"/>
              </a:rPr>
              <a:t>Баласс</a:t>
            </a:r>
            <a:r>
              <a:rPr lang="ru-RU" sz="1463" b="1" i="1" dirty="0">
                <a:solidFill>
                  <a:prstClr val="black"/>
                </a:solidFill>
                <a:latin typeface="Calibri"/>
              </a:rPr>
              <a:t>, 2003. С. 35.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929375"/>
            <a:ext cx="9906000" cy="4677006"/>
            <a:chOff x="0" y="352538"/>
            <a:chExt cx="12192000" cy="575631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l="5681" t="18933"/>
            <a:stretch/>
          </p:blipFill>
          <p:spPr>
            <a:xfrm>
              <a:off x="0" y="352538"/>
              <a:ext cx="12192000" cy="575631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975" y="1334301"/>
              <a:ext cx="2732181" cy="2312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6" y="764071"/>
            <a:ext cx="4889259" cy="5337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495" y="764072"/>
            <a:ext cx="4731838" cy="52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881063" y="357189"/>
            <a:ext cx="8229600" cy="3500437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chemeClr val="tx2"/>
                </a:solidFill>
              </a:rPr>
              <a:t>КОНЦЕПТУАЛЬНЫЕ ОСОБЕННОСТИ ФООП и ФГОС СРЕДНЕГО ОБЩЕГО ОБРАЗОВАНИЯ</a:t>
            </a:r>
            <a:br>
              <a:rPr lang="ru-RU" altLang="ru-RU" sz="3600" b="1" dirty="0">
                <a:solidFill>
                  <a:schemeClr val="tx2"/>
                </a:solidFill>
              </a:rPr>
            </a:br>
            <a:r>
              <a:rPr lang="ru-RU" altLang="ru-RU" sz="3600" b="1" dirty="0">
                <a:solidFill>
                  <a:schemeClr val="tx2"/>
                </a:solidFill>
              </a:rPr>
              <a:t/>
            </a:r>
            <a:br>
              <a:rPr lang="ru-RU" altLang="ru-RU" sz="3600" b="1" dirty="0">
                <a:solidFill>
                  <a:schemeClr val="tx2"/>
                </a:solidFill>
              </a:rPr>
            </a:br>
            <a:r>
              <a:rPr lang="ru-RU" altLang="ru-RU" sz="3600" i="1" dirty="0">
                <a:solidFill>
                  <a:schemeClr val="tx2"/>
                </a:solidFill>
              </a:rPr>
              <a:t>Родительский всеобуч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5024438" y="5013325"/>
            <a:ext cx="4392612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ru-RU" altLang="ru-RU" sz="200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Петрученко Татьяна Валерьевна, </a:t>
            </a:r>
            <a:r>
              <a:rPr lang="ru-RU" altLang="ru-RU" sz="200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методист ЦНППМПР ТОГИРРО, кандидат педагогических наук</a:t>
            </a:r>
            <a:endParaRPr lang="ru-RU" altLang="ru-RU" sz="2000" b="1">
              <a:solidFill>
                <a:srgbClr val="00206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91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6" y="2202930"/>
            <a:ext cx="9690974" cy="27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7123" y="1376223"/>
            <a:ext cx="817245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50"/>
            <a:r>
              <a:rPr lang="ru-RU" sz="195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Задания на развитие функциональной грамотности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29" y="2128080"/>
            <a:ext cx="3118842" cy="8358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1010" y="3046294"/>
            <a:ext cx="2453942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42950"/>
            <a:r>
              <a:rPr lang="en-US" sz="1463" dirty="0">
                <a:solidFill>
                  <a:prstClr val="black"/>
                </a:solidFill>
                <a:latin typeface="Calibri"/>
                <a:hlinkClick r:id="rId3"/>
              </a:rPr>
              <a:t>https://mcko.ru/articles/2622</a:t>
            </a:r>
            <a:endParaRPr lang="ru-RU" sz="1463" dirty="0">
              <a:solidFill>
                <a:prstClr val="black"/>
              </a:solidFill>
              <a:latin typeface="Calibri"/>
            </a:endParaRPr>
          </a:p>
          <a:p>
            <a:pPr defTabSz="742950"/>
            <a:endParaRPr lang="ru-RU" sz="146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301" y="3852014"/>
            <a:ext cx="1927027" cy="7739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21295" y="5219631"/>
            <a:ext cx="2191947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42950"/>
            <a:r>
              <a:rPr lang="en-US" sz="1463" dirty="0">
                <a:solidFill>
                  <a:prstClr val="black"/>
                </a:solidFill>
                <a:latin typeface="Calibri"/>
                <a:hlinkClick r:id="rId5"/>
              </a:rPr>
              <a:t>https://media.prosv.ru/fg/</a:t>
            </a:r>
            <a:endParaRPr lang="ru-RU" sz="1463" dirty="0">
              <a:solidFill>
                <a:prstClr val="black"/>
              </a:solidFill>
              <a:latin typeface="Calibri"/>
            </a:endParaRPr>
          </a:p>
          <a:p>
            <a:pPr defTabSz="742950"/>
            <a:endParaRPr lang="ru-RU" sz="146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87152" y="1320833"/>
            <a:ext cx="1056508" cy="75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2950"/>
            <a:r>
              <a:rPr lang="ru-RU" altLang="ru-RU" sz="1463">
                <a:solidFill>
                  <a:prstClr val="black"/>
                </a:solidFill>
              </a:rPr>
              <a:t>  </a:t>
            </a:r>
            <a:endParaRPr lang="ru-RU" altLang="ru-RU" sz="55738">
              <a:solidFill>
                <a:prstClr val="black"/>
              </a:solidFill>
            </a:endParaRPr>
          </a:p>
          <a:p>
            <a:pPr algn="ctr" defTabSz="742950"/>
            <a:r>
              <a:rPr lang="ru-RU" altLang="ru-RU" sz="731">
                <a:solidFill>
                  <a:srgbClr val="FFFFFF"/>
                </a:solidFill>
                <a:latin typeface="Museo Sans Cyrl 500"/>
              </a:rPr>
              <a:t>МИНИСТЕРСТВО ПРОСВЕЩЕНИЯ РОССИЙСКОЙ ФЕДЕРАЦИИ</a:t>
            </a:r>
            <a:endParaRPr lang="ru-RU" altLang="ru-RU" sz="1463">
              <a:solidFill>
                <a:prstClr val="black"/>
              </a:solidFill>
            </a:endParaRPr>
          </a:p>
        </p:txBody>
      </p:sp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24" y="1879947"/>
            <a:ext cx="1063965" cy="10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87273" y="2983626"/>
            <a:ext cx="2000069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50"/>
            <a:r>
              <a:rPr lang="ru-RU" sz="1463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463" dirty="0">
                <a:solidFill>
                  <a:srgbClr val="306AFD"/>
                </a:solidFill>
                <a:latin typeface="Calibri"/>
                <a:hlinkClick r:id="rId7"/>
              </a:rPr>
              <a:t>https://fg.resh.edu.ru/</a:t>
            </a:r>
            <a:endParaRPr lang="ru-RU" sz="1463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978" y="4244509"/>
            <a:ext cx="3464599" cy="97512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2931" y="5348252"/>
            <a:ext cx="2453942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42950"/>
            <a:r>
              <a:rPr lang="en-US" sz="1463" dirty="0">
                <a:solidFill>
                  <a:prstClr val="black"/>
                </a:solidFill>
                <a:latin typeface="Calibri"/>
                <a:hlinkClick r:id="rId9"/>
              </a:rPr>
              <a:t>https://mcko.ru/articles/2127</a:t>
            </a:r>
            <a:endParaRPr lang="ru-RU" sz="1463" dirty="0">
              <a:solidFill>
                <a:prstClr val="black"/>
              </a:solidFill>
              <a:latin typeface="Calibri"/>
            </a:endParaRPr>
          </a:p>
          <a:p>
            <a:pPr defTabSz="742950"/>
            <a:endParaRPr lang="ru-RU" sz="146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3968" y="1751326"/>
            <a:ext cx="1555887" cy="131854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786343" y="2939841"/>
            <a:ext cx="3037626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42950"/>
            <a:r>
              <a:rPr lang="en-US" sz="1463" dirty="0">
                <a:solidFill>
                  <a:prstClr val="black"/>
                </a:solidFill>
                <a:latin typeface="Calibri"/>
                <a:hlinkClick r:id="rId11"/>
              </a:rPr>
              <a:t>https://fioco.ru/</a:t>
            </a:r>
            <a:r>
              <a:rPr lang="ru-RU" sz="1463" dirty="0">
                <a:solidFill>
                  <a:prstClr val="black"/>
                </a:solidFill>
                <a:latin typeface="Calibri"/>
                <a:hlinkClick r:id="rId11"/>
              </a:rPr>
              <a:t>примеры-задач-</a:t>
            </a:r>
            <a:r>
              <a:rPr lang="en-US" sz="1463" dirty="0" err="1">
                <a:solidFill>
                  <a:prstClr val="black"/>
                </a:solidFill>
                <a:latin typeface="Calibri"/>
                <a:hlinkClick r:id="rId11"/>
              </a:rPr>
              <a:t>pisa</a:t>
            </a:r>
            <a:endParaRPr lang="ru-RU" sz="1463" dirty="0">
              <a:solidFill>
                <a:prstClr val="black"/>
              </a:solidFill>
              <a:latin typeface="Calibri"/>
            </a:endParaRPr>
          </a:p>
          <a:p>
            <a:pPr defTabSz="742950"/>
            <a:endParaRPr lang="ru-RU" sz="146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9253" y="3908454"/>
            <a:ext cx="1213115" cy="12853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189424" y="5348253"/>
            <a:ext cx="3892776" cy="76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50"/>
            <a:r>
              <a:rPr lang="en-US" sz="1463" dirty="0">
                <a:solidFill>
                  <a:prstClr val="black"/>
                </a:solidFill>
                <a:latin typeface="Calibri"/>
                <a:hlinkClick r:id="rId13"/>
              </a:rPr>
              <a:t>https://fipi.ru/otkrytyy-bank-zadaniy-dlya-otsenki-yestestvennonauchnoy-gramotnosti</a:t>
            </a:r>
            <a:endParaRPr lang="ru-RU" sz="1463" dirty="0">
              <a:solidFill>
                <a:prstClr val="black"/>
              </a:solidFill>
              <a:latin typeface="Calibri"/>
            </a:endParaRPr>
          </a:p>
          <a:p>
            <a:pPr defTabSz="742950"/>
            <a:endParaRPr lang="ru-RU" sz="1463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5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453" y="2331333"/>
            <a:ext cx="3509935" cy="437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2172" indent="-232172" defTabSz="7429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5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Системное мышление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7418" y="1327267"/>
            <a:ext cx="5546711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42950">
              <a:lnSpc>
                <a:spcPct val="115000"/>
              </a:lnSpc>
            </a:pPr>
            <a:r>
              <a:rPr lang="ru-RU" sz="2600" b="1" i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Приоритеты в образовании: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18085" y="3310311"/>
            <a:ext cx="4920899" cy="437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8606" indent="-278606" defTabSz="7429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5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Межотраслевая коммуникация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043" y="3808627"/>
            <a:ext cx="3750707" cy="437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8606" indent="-278606" defTabSz="7429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5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Управление проектами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62242" y="4189718"/>
            <a:ext cx="4282904" cy="437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8606" indent="-278606" defTabSz="7429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5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 Бережливое производство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491096"/>
            <a:ext cx="9709068" cy="437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8606" indent="-278606" defTabSz="7429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50" b="1" i="1" dirty="0">
                <a:solidFill>
                  <a:prstClr val="white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 Программирование/ Робототехника/Искусственный интеллект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45252" y="2060594"/>
            <a:ext cx="4722127" cy="437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8606" indent="-278606" defTabSz="7429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5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 </a:t>
            </a:r>
            <a:r>
              <a:rPr lang="ru-RU" sz="195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Клиентоориентированность</a:t>
            </a:r>
            <a:endParaRPr lang="ru-RU" sz="1950" b="1" i="1" dirty="0">
              <a:solidFill>
                <a:srgbClr val="002060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4665" y="5662129"/>
            <a:ext cx="6644337" cy="437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172" indent="-232172" defTabSz="7429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5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Мультизадачность и </a:t>
            </a:r>
            <a:r>
              <a:rPr lang="ru-RU" sz="195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мультикультурность</a:t>
            </a:r>
            <a:endParaRPr lang="ru-RU" sz="1950" b="1" i="1" dirty="0">
              <a:solidFill>
                <a:srgbClr val="002060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2222" y="2839064"/>
            <a:ext cx="9709068" cy="437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8606" indent="-278606" defTabSz="7429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5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 Программирование/ Робототехника/Искусственный интеллект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2223" y="4660965"/>
            <a:ext cx="2888291" cy="437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8606" indent="-278606" defTabSz="7429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5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Работа с людьми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16832" y="5037935"/>
            <a:ext cx="5728812" cy="437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8606" indent="-278606" defTabSz="7429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5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Работа в условиях неопределенности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58458" y="3779901"/>
            <a:ext cx="4029629" cy="437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8606" indent="-278606" defTabSz="7429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95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Экологическое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15133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2" grpId="0"/>
      <p:bldP spid="14" grpId="0"/>
      <p:bldP spid="13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95A3B-B79E-4E5C-A53D-4240343A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95" y="-205673"/>
            <a:ext cx="8915010" cy="1350499"/>
          </a:xfrm>
        </p:spPr>
        <p:txBody>
          <a:bodyPr/>
          <a:lstStyle/>
          <a:p>
            <a:pPr algn="ctr"/>
            <a:r>
              <a:rPr lang="ru-RU" sz="3200" dirty="0"/>
              <a:t>Воспитание в современной школе: </a:t>
            </a:r>
            <a:br>
              <a:rPr lang="ru-RU" sz="3200" dirty="0"/>
            </a:br>
            <a:r>
              <a:rPr lang="ru-RU" sz="3200" dirty="0"/>
              <a:t>требования ФГОС СОО и ФОП СОО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41BB20-E13F-4805-A07D-EE68050867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29" y="1067453"/>
            <a:ext cx="6747096" cy="472309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24A92-23B3-489D-BB4F-7A3235F2BA7C}"/>
              </a:ext>
            </a:extLst>
          </p:cNvPr>
          <p:cNvSpPr txBox="1"/>
          <p:nvPr/>
        </p:nvSpPr>
        <p:spPr>
          <a:xfrm>
            <a:off x="1720129" y="5676937"/>
            <a:ext cx="686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err="1">
                <a:solidFill>
                  <a:schemeClr val="accent3">
                    <a:lumMod val="50000"/>
                  </a:schemeClr>
                </a:solidFill>
              </a:rPr>
              <a:t>Внеучебная</a:t>
            </a:r>
            <a:r>
              <a:rPr lang="ru-RU" b="1" cap="all" dirty="0">
                <a:solidFill>
                  <a:schemeClr val="accent3">
                    <a:lumMod val="50000"/>
                  </a:schemeClr>
                </a:solidFill>
              </a:rPr>
              <a:t> деятельность = внеурочная деятельность + дополнительное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79477" y="857188"/>
            <a:ext cx="2584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Родительский всеобуч</a:t>
            </a:r>
          </a:p>
        </p:txBody>
      </p:sp>
    </p:spTree>
    <p:extLst>
      <p:ext uri="{BB962C8B-B14F-4D97-AF65-F5344CB8AC3E}">
        <p14:creationId xmlns:p14="http://schemas.microsoft.com/office/powerpoint/2010/main" val="2191461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9510449" y="6535739"/>
            <a:ext cx="395552" cy="1984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000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charset="0"/>
              </a:rPr>
              <a:t>8</a:t>
            </a:r>
          </a:p>
        </p:txBody>
      </p:sp>
      <p:sp>
        <p:nvSpPr>
          <p:cNvPr id="41" name="Line 5"/>
          <p:cNvSpPr/>
          <p:nvPr/>
        </p:nvSpPr>
        <p:spPr>
          <a:xfrm flipH="1">
            <a:off x="299257" y="1320993"/>
            <a:ext cx="20316" cy="5214746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3" name="Группа 5"/>
          <p:cNvGrpSpPr>
            <a:grpSpLocks/>
          </p:cNvGrpSpPr>
          <p:nvPr/>
        </p:nvGrpSpPr>
        <p:grpSpPr bwMode="auto">
          <a:xfrm>
            <a:off x="170348" y="1062884"/>
            <a:ext cx="298450" cy="374650"/>
            <a:chOff x="471601" y="1248841"/>
            <a:chExt cx="298080" cy="375840"/>
          </a:xfrm>
        </p:grpSpPr>
        <p:sp>
          <p:nvSpPr>
            <p:cNvPr id="44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" name="object 51"/>
          <p:cNvSpPr>
            <a:spLocks/>
          </p:cNvSpPr>
          <p:nvPr/>
        </p:nvSpPr>
        <p:spPr bwMode="auto">
          <a:xfrm>
            <a:off x="1624013" y="5426799"/>
            <a:ext cx="53314" cy="68262"/>
          </a:xfrm>
          <a:custGeom>
            <a:avLst/>
            <a:gdLst>
              <a:gd name="T0" fmla="*/ 0 w 48894"/>
              <a:gd name="T1" fmla="*/ 68058 h 67944"/>
              <a:gd name="T2" fmla="*/ 49175 w 48894"/>
              <a:gd name="T3" fmla="*/ 0 h 679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894" h="67944">
                <a:moveTo>
                  <a:pt x="0" y="67741"/>
                </a:moveTo>
                <a:lnTo>
                  <a:pt x="4885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" name="object 52"/>
          <p:cNvSpPr>
            <a:spLocks/>
          </p:cNvSpPr>
          <p:nvPr/>
        </p:nvSpPr>
        <p:spPr bwMode="auto">
          <a:xfrm>
            <a:off x="1680766" y="5426799"/>
            <a:ext cx="53313" cy="68262"/>
          </a:xfrm>
          <a:custGeom>
            <a:avLst/>
            <a:gdLst>
              <a:gd name="T0" fmla="*/ 49174 w 48894"/>
              <a:gd name="T1" fmla="*/ 68058 h 67944"/>
              <a:gd name="T2" fmla="*/ 0 w 48894"/>
              <a:gd name="T3" fmla="*/ 0 h 679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894" h="67944">
                <a:moveTo>
                  <a:pt x="48856" y="67741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8" name="object 74"/>
          <p:cNvSpPr>
            <a:spLocks/>
          </p:cNvSpPr>
          <p:nvPr/>
        </p:nvSpPr>
        <p:spPr bwMode="auto">
          <a:xfrm>
            <a:off x="1679046" y="5425212"/>
            <a:ext cx="0" cy="98425"/>
          </a:xfrm>
          <a:custGeom>
            <a:avLst/>
            <a:gdLst>
              <a:gd name="T0" fmla="*/ 0 h 97789"/>
              <a:gd name="T1" fmla="*/ 97837 h 977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7789">
                <a:moveTo>
                  <a:pt x="0" y="0"/>
                </a:moveTo>
                <a:lnTo>
                  <a:pt x="0" y="97205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" name="object 70"/>
          <p:cNvSpPr txBox="1">
            <a:spLocks noChangeArrowheads="1"/>
          </p:cNvSpPr>
          <p:nvPr/>
        </p:nvSpPr>
        <p:spPr bwMode="auto">
          <a:xfrm>
            <a:off x="301437" y="297350"/>
            <a:ext cx="8986254" cy="36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0" tIns="44995" rIns="89990" bIns="44995"/>
          <a:lstStyle>
            <a:defPPr>
              <a:defRPr lang="en-US"/>
            </a:defPPr>
            <a:lvl1pPr defTabSz="912813">
              <a:lnSpc>
                <a:spcPct val="90000"/>
              </a:lnSpc>
              <a:spcBef>
                <a:spcPts val="141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2000" b="1" spc="-1">
                <a:solidFill>
                  <a:srgbClr val="6C0000"/>
                </a:solidFill>
                <a:latin typeface="Verdana"/>
                <a:cs typeface="DejaVu Sans" panose="020B0603030804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/>
            <a:r>
              <a:rPr lang="ru-RU" alt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Приоритеты государственной политики в сфере образования и воспитания</a:t>
            </a:r>
          </a:p>
        </p:txBody>
      </p:sp>
      <p:grpSp>
        <p:nvGrpSpPr>
          <p:cNvPr id="60" name="Группа 5"/>
          <p:cNvGrpSpPr>
            <a:grpSpLocks/>
          </p:cNvGrpSpPr>
          <p:nvPr/>
        </p:nvGrpSpPr>
        <p:grpSpPr bwMode="auto">
          <a:xfrm>
            <a:off x="201380" y="2312510"/>
            <a:ext cx="298450" cy="374650"/>
            <a:chOff x="471601" y="1248841"/>
            <a:chExt cx="298080" cy="375840"/>
          </a:xfrm>
        </p:grpSpPr>
        <p:sp>
          <p:nvSpPr>
            <p:cNvPr id="61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" name="Группа 5"/>
          <p:cNvGrpSpPr>
            <a:grpSpLocks/>
          </p:cNvGrpSpPr>
          <p:nvPr/>
        </p:nvGrpSpPr>
        <p:grpSpPr bwMode="auto">
          <a:xfrm>
            <a:off x="170348" y="1683585"/>
            <a:ext cx="298450" cy="374650"/>
            <a:chOff x="471601" y="1248841"/>
            <a:chExt cx="298080" cy="375840"/>
          </a:xfrm>
        </p:grpSpPr>
        <p:sp>
          <p:nvSpPr>
            <p:cNvPr id="22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Прямоугольник 1"/>
          <p:cNvSpPr/>
          <p:nvPr/>
        </p:nvSpPr>
        <p:spPr>
          <a:xfrm>
            <a:off x="468798" y="1022035"/>
            <a:ext cx="8986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Федеральный закон от 14 июля 2022 г. № 261-ФЗ «О российском движении детей и молодежи»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798" y="1646497"/>
            <a:ext cx="849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РДДМ «Движение Первых»</a:t>
            </a:r>
          </a:p>
          <a:p>
            <a:r>
              <a:rPr lang="en-US" sz="1600" i="1" dirty="0">
                <a:solidFill>
                  <a:srgbClr val="0070C0"/>
                </a:solidFill>
              </a:rPr>
              <a:t>https://xn--90acagbhgpca7c8c7f.xn--p1ai/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32" y="2211315"/>
            <a:ext cx="93053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Ценности движения:</a:t>
            </a:r>
          </a:p>
          <a:p>
            <a:r>
              <a:rPr lang="ru-RU" b="1" dirty="0">
                <a:solidFill>
                  <a:srgbClr val="0070C0"/>
                </a:solidFill>
              </a:rPr>
              <a:t>Взаимопомощь и взаимоуважение.</a:t>
            </a:r>
          </a:p>
          <a:p>
            <a:r>
              <a:rPr lang="ru-RU" b="1" dirty="0">
                <a:solidFill>
                  <a:srgbClr val="0070C0"/>
                </a:solidFill>
              </a:rPr>
              <a:t>Единство народов России</a:t>
            </a:r>
          </a:p>
          <a:p>
            <a:r>
              <a:rPr lang="ru-RU" b="1" dirty="0">
                <a:solidFill>
                  <a:srgbClr val="0070C0"/>
                </a:solidFill>
              </a:rPr>
              <a:t>Историческая память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12 направлений:</a:t>
            </a:r>
          </a:p>
          <a:p>
            <a:r>
              <a:rPr lang="ru-RU" b="1" dirty="0">
                <a:solidFill>
                  <a:srgbClr val="0070C0"/>
                </a:solidFill>
              </a:rPr>
              <a:t>Образование и знания. «УЧИСЬ И ПОЗНАВАЙ!»</a:t>
            </a:r>
          </a:p>
          <a:p>
            <a:r>
              <a:rPr lang="ru-RU" b="1" dirty="0">
                <a:solidFill>
                  <a:srgbClr val="0070C0"/>
                </a:solidFill>
              </a:rPr>
              <a:t>Наука и технологии. «ДЕРЗАЙ И ОТКРЫВАЙ!»</a:t>
            </a:r>
          </a:p>
          <a:p>
            <a:r>
              <a:rPr lang="ru-RU" b="1" dirty="0">
                <a:solidFill>
                  <a:srgbClr val="0070C0"/>
                </a:solidFill>
              </a:rPr>
              <a:t>Труд, профессия и своё дело. «НАЙДИ ПРИЗВАНИЕ!»</a:t>
            </a:r>
          </a:p>
          <a:p>
            <a:r>
              <a:rPr lang="ru-RU" b="1" dirty="0">
                <a:solidFill>
                  <a:srgbClr val="0070C0"/>
                </a:solidFill>
              </a:rPr>
              <a:t>Культура и искусство. «СОЗДАВАЙ И ВДОХНОВЛЯЙ!»</a:t>
            </a:r>
          </a:p>
          <a:p>
            <a:r>
              <a:rPr lang="ru-RU" b="1" dirty="0" err="1">
                <a:solidFill>
                  <a:srgbClr val="0070C0"/>
                </a:solidFill>
              </a:rPr>
              <a:t>Волонтёрство</a:t>
            </a:r>
            <a:r>
              <a:rPr lang="ru-RU" b="1" dirty="0">
                <a:solidFill>
                  <a:srgbClr val="0070C0"/>
                </a:solidFill>
              </a:rPr>
              <a:t> и добровольчество. «БЛАГО ТВОРИ!»</a:t>
            </a:r>
          </a:p>
          <a:p>
            <a:r>
              <a:rPr lang="ru-RU" b="1" dirty="0">
                <a:solidFill>
                  <a:srgbClr val="0070C0"/>
                </a:solidFill>
              </a:rPr>
              <a:t>Патриотизм и историческая память. «СЛУЖИ ОТЕЧЕСТВУ!»</a:t>
            </a:r>
          </a:p>
          <a:p>
            <a:r>
              <a:rPr lang="ru-RU" b="1" dirty="0">
                <a:solidFill>
                  <a:srgbClr val="0070C0"/>
                </a:solidFill>
              </a:rPr>
              <a:t>Спорт. «ДОСТИГАЙ И ПОБЕЖДАЙ!»</a:t>
            </a:r>
          </a:p>
          <a:p>
            <a:r>
              <a:rPr lang="ru-RU" b="1" dirty="0">
                <a:solidFill>
                  <a:srgbClr val="0070C0"/>
                </a:solidFill>
              </a:rPr>
              <a:t>Здоровый образ жизни. «БУДЬ ЗДОРОВ!»</a:t>
            </a:r>
          </a:p>
          <a:p>
            <a:r>
              <a:rPr lang="ru-RU" b="1" dirty="0">
                <a:solidFill>
                  <a:srgbClr val="0070C0"/>
                </a:solidFill>
              </a:rPr>
              <a:t>Медиа и коммуникации. «РАССКАЖИ О ГЛАВНОМ!»</a:t>
            </a:r>
          </a:p>
          <a:p>
            <a:r>
              <a:rPr lang="ru-RU" b="1" dirty="0">
                <a:solidFill>
                  <a:srgbClr val="0070C0"/>
                </a:solidFill>
              </a:rPr>
              <a:t>Дипломатия и международные отношения. «УМЕЙ ДРУЖИТЬ!» </a:t>
            </a:r>
          </a:p>
          <a:p>
            <a:r>
              <a:rPr lang="ru-RU" b="1" dirty="0">
                <a:solidFill>
                  <a:srgbClr val="0070C0"/>
                </a:solidFill>
              </a:rPr>
              <a:t>Экология и охрана природы. «БЕРЕГИ ПЛАНЕТУ!»</a:t>
            </a:r>
          </a:p>
          <a:p>
            <a:r>
              <a:rPr lang="ru-RU" b="1" dirty="0">
                <a:solidFill>
                  <a:srgbClr val="0070C0"/>
                </a:solidFill>
              </a:rPr>
              <a:t>Туризм и путешествия. «ОТКРЫВАЙ СТРАНУ!»</a:t>
            </a:r>
          </a:p>
          <a:p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260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268" y="1649694"/>
            <a:ext cx="2586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Учебно-методическая документация 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(для всех уровней образования)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412" y="286603"/>
            <a:ext cx="208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ФОП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7214" y="286603"/>
            <a:ext cx="335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ООП НОО, ООО, </a:t>
            </a:r>
            <a:r>
              <a:rPr lang="ru-RU" b="1" dirty="0">
                <a:solidFill>
                  <a:srgbClr val="C00000"/>
                </a:solidFill>
              </a:rPr>
              <a:t>СОО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90465" y="471269"/>
            <a:ext cx="16582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147214" y="1258880"/>
            <a:ext cx="5433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Федеральный учебный план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Федеральный календарный учебный график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Федеральные рабочие программы учебных предметов, курсов, дисциплин (модулей), иных компонентов</a:t>
            </a:r>
          </a:p>
          <a:p>
            <a:r>
              <a:rPr lang="ru-RU" b="1" dirty="0">
                <a:solidFill>
                  <a:srgbClr val="A20000"/>
                </a:solidFill>
              </a:rPr>
              <a:t>Федеральная рабочая программа воспитания</a:t>
            </a:r>
          </a:p>
          <a:p>
            <a:r>
              <a:rPr lang="ru-RU" b="1" dirty="0">
                <a:solidFill>
                  <a:srgbClr val="A20000"/>
                </a:solidFill>
              </a:rPr>
              <a:t>Федеральный календарный план воспитательной работы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825087" y="2352512"/>
            <a:ext cx="10235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48669" y="1433015"/>
            <a:ext cx="0" cy="1910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44454" y="3567204"/>
            <a:ext cx="5336274" cy="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44454" y="2696022"/>
            <a:ext cx="5336274" cy="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98794" y="4039737"/>
            <a:ext cx="558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Разрабатывается рабочая программа воспитания образовательной организации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Календарный план воспитательной работы</a:t>
            </a:r>
          </a:p>
        </p:txBody>
      </p:sp>
      <p:cxnSp>
        <p:nvCxnSpPr>
          <p:cNvPr id="23" name="Прямая со стрелкой 22"/>
          <p:cNvCxnSpPr>
            <a:endCxn id="21" idx="0"/>
          </p:cNvCxnSpPr>
          <p:nvPr/>
        </p:nvCxnSpPr>
        <p:spPr>
          <a:xfrm>
            <a:off x="6789761" y="3567204"/>
            <a:ext cx="0" cy="47253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38267" y="3343701"/>
            <a:ext cx="36104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определяет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единые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для Российской Федерации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базовые объем и содержание образования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определенного уровня и (или) определенной направленности,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планируемые результаты освоения образовательной программы</a:t>
            </a:r>
          </a:p>
        </p:txBody>
      </p:sp>
      <p:cxnSp>
        <p:nvCxnSpPr>
          <p:cNvPr id="26" name="Прямая со стрелкой 25"/>
          <p:cNvCxnSpPr>
            <a:stCxn id="4" idx="2"/>
          </p:cNvCxnSpPr>
          <p:nvPr/>
        </p:nvCxnSpPr>
        <p:spPr>
          <a:xfrm flipH="1">
            <a:off x="1531677" y="2850023"/>
            <a:ext cx="1" cy="493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4" idx="0"/>
          </p:cNvCxnSpPr>
          <p:nvPr/>
        </p:nvCxnSpPr>
        <p:spPr>
          <a:xfrm>
            <a:off x="1531678" y="613812"/>
            <a:ext cx="0" cy="1035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09231" y="5161329"/>
            <a:ext cx="5909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Согласно закону,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школы свободны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в определении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содержания образования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выборе образовательных технологий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, а также в выборе учебно-методического обеспечения.</a:t>
            </a:r>
          </a:p>
        </p:txBody>
      </p:sp>
    </p:spTree>
    <p:extLst>
      <p:ext uri="{BB962C8B-B14F-4D97-AF65-F5344CB8AC3E}">
        <p14:creationId xmlns:p14="http://schemas.microsoft.com/office/powerpoint/2010/main" val="934527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687" y="1391990"/>
            <a:ext cx="92059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Модуль «Урочная деятельность»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Модуль «Внеурочная деятельность»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Модуль «Классное руководство»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Модуль «Основные школьные дела»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Модуль «Организация предметно-пространственной среды»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Модуль «Взаимодействие с родителями (законными представителями)»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Модуль «Самоуправление»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Модуль «Профилактика и безопасность»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Модуль «Социальное партнёрство»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Модуль «Профориентация»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3262" y="300252"/>
            <a:ext cx="807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Модули рабочей программы воспитания в соответствии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 Федеральной рабочей программой воспитания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5562" y="4453468"/>
            <a:ext cx="9356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Модули в программе воспитания располагаются в соответствии с их значимостью в системе воспитательной работы школы.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Модули инвариантные и вариативные.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Вариативные модули - дополнительное образование, детские общественные объединения, школьные медиа, школьный музей, добровольческая деятельность (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</a:rPr>
              <a:t>волонтёрство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), школьные спортивные клубы, школьные театры, наставничество.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Модули, разработанные ОО.</a:t>
            </a:r>
          </a:p>
        </p:txBody>
      </p:sp>
    </p:spTree>
    <p:extLst>
      <p:ext uri="{BB962C8B-B14F-4D97-AF65-F5344CB8AC3E}">
        <p14:creationId xmlns:p14="http://schemas.microsoft.com/office/powerpoint/2010/main" val="1116539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7" y="27295"/>
            <a:ext cx="9280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ФОП СОО П. 26. Федеральная рабочая программа воспитания</a:t>
            </a:r>
          </a:p>
          <a:p>
            <a:pPr algn="r"/>
            <a:r>
              <a:rPr lang="ru-RU" b="1" i="1" dirty="0">
                <a:solidFill>
                  <a:srgbClr val="C00000"/>
                </a:solidFill>
              </a:rPr>
              <a:t>Примерная программа воспитания (июнь, 2022)</a:t>
            </a:r>
          </a:p>
          <a:p>
            <a:pPr algn="r"/>
            <a:r>
              <a:rPr lang="en-US" b="1" i="1" dirty="0">
                <a:solidFill>
                  <a:srgbClr val="C00000"/>
                </a:solidFill>
              </a:rPr>
              <a:t>https://xn--80adrabb4aegksdjbafk0u.xn--p1ai/programmy-vospitaniya/ooy/programma-vospitaniya</a:t>
            </a:r>
            <a:r>
              <a:rPr lang="en-US" sz="1600" b="1" i="1" dirty="0">
                <a:solidFill>
                  <a:srgbClr val="C00000"/>
                </a:solidFill>
              </a:rPr>
              <a:t>/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421" y="1227624"/>
            <a:ext cx="923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26.1. Пояснительная записка</a:t>
            </a:r>
            <a:r>
              <a:rPr lang="ru-RU" dirty="0"/>
              <a:t>. </a:t>
            </a:r>
            <a:r>
              <a:rPr lang="ru-RU" dirty="0">
                <a:hlinkClick r:id="rId3"/>
              </a:rPr>
              <a:t>26.2. Целевой раздел</a:t>
            </a:r>
            <a:r>
              <a:rPr lang="ru-RU" dirty="0"/>
              <a:t>. </a:t>
            </a:r>
            <a:r>
              <a:rPr lang="ru-RU" dirty="0">
                <a:hlinkClick r:id="rId4"/>
              </a:rPr>
              <a:t>26.3. Содержательный раздел</a:t>
            </a:r>
            <a:endParaRPr lang="ru-RU" dirty="0"/>
          </a:p>
          <a:p>
            <a:r>
              <a:rPr lang="ru-RU" dirty="0">
                <a:hlinkClick r:id="rId5"/>
              </a:rPr>
              <a:t>26.4. Организационный раздел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868" y="1873955"/>
            <a:ext cx="967626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26.1.1. Федеральная рабочая программа воспитания для образовательных организаций</a:t>
            </a:r>
            <a:r>
              <a:rPr lang="ru-RU" sz="1500" dirty="0"/>
              <a:t> (далее - Программа воспитания) служит </a:t>
            </a:r>
            <a:r>
              <a:rPr lang="ru-RU" sz="1500" b="1" i="1" dirty="0"/>
              <a:t>основой для разработки рабочей программы воспитания ООП СОО. </a:t>
            </a:r>
          </a:p>
          <a:p>
            <a:r>
              <a:rPr lang="ru-RU" sz="1500" dirty="0"/>
              <a:t>Программа воспитания основывается </a:t>
            </a:r>
            <a:r>
              <a:rPr lang="ru-RU" sz="1500" b="1" i="1" dirty="0"/>
              <a:t>на единстве и преемственности образовательного процесса всех уровней общего образования</a:t>
            </a:r>
            <a:r>
              <a:rPr lang="ru-RU" sz="1500" dirty="0"/>
              <a:t>, </a:t>
            </a:r>
            <a:r>
              <a:rPr lang="ru-RU" sz="1500" b="1" i="1" dirty="0"/>
              <a:t>соотносится</a:t>
            </a:r>
            <a:r>
              <a:rPr lang="ru-RU" sz="1500" dirty="0"/>
              <a:t> с рабочими программами воспитания для образовательных организаций дошкольного и среднего профессионального образования.</a:t>
            </a:r>
          </a:p>
          <a:p>
            <a:r>
              <a:rPr lang="ru-RU" sz="1500" b="1" dirty="0"/>
              <a:t>26.1.2. Программа воспитания: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предназначена для планирования и организации </a:t>
            </a:r>
            <a:r>
              <a:rPr lang="ru-RU" sz="1500" b="1" i="1" dirty="0"/>
              <a:t>системной воспитательной деятельности</a:t>
            </a:r>
            <a:r>
              <a:rPr lang="ru-RU" sz="1500" dirty="0"/>
              <a:t> в образовательной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разрабатывается и утверждается с участием коллегиальных органов управления образовательной организацией, в том числе </a:t>
            </a:r>
            <a:r>
              <a:rPr lang="ru-RU" sz="1500" b="1" i="1" dirty="0"/>
              <a:t>советов обучающихся, советов родителей </a:t>
            </a:r>
            <a:r>
              <a:rPr lang="ru-RU" sz="1500" dirty="0"/>
              <a:t>(законных представителей);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реализуется в </a:t>
            </a:r>
            <a:r>
              <a:rPr lang="ru-RU" sz="1500" b="1" i="1" dirty="0"/>
              <a:t>единстве урочной и внеурочной деятельности</a:t>
            </a:r>
            <a:r>
              <a:rPr lang="ru-RU" sz="1500" dirty="0"/>
              <a:t>, осуществляемой совместно с семьей и другими участниками образовательных отношений, социальными институтами воспитания;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предусматривает </a:t>
            </a:r>
            <a:r>
              <a:rPr lang="ru-RU" sz="1500" b="1" i="1" dirty="0"/>
              <a:t>приобщение обучающихся к российским традиционным духовным ценностям</a:t>
            </a:r>
            <a:r>
              <a:rPr lang="ru-RU" sz="1500" dirty="0"/>
              <a:t>, </a:t>
            </a:r>
            <a:r>
              <a:rPr lang="ru-RU" sz="1500" b="1" i="1" dirty="0"/>
              <a:t>включая ценности своей этнической группы</a:t>
            </a:r>
            <a:r>
              <a:rPr lang="ru-RU" sz="1500" dirty="0"/>
              <a:t>, правилам и нормам поведения, принятым в российском обществе на основе российских базовых конституционных норм и ценностей;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/>
              <a:t>предусматривает историческое просвещение, формирование </a:t>
            </a:r>
            <a:r>
              <a:rPr lang="ru-RU" sz="1500" b="1" i="1" dirty="0"/>
              <a:t>российской культурной и гражданской идентичности </a:t>
            </a:r>
            <a:r>
              <a:rPr lang="ru-RU" sz="1500" dirty="0"/>
              <a:t>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1638506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7" y="27295"/>
            <a:ext cx="9280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ФОП СОО П. 26. Федеральная рабочая программа воспитания</a:t>
            </a:r>
          </a:p>
          <a:p>
            <a:pPr algn="r"/>
            <a:r>
              <a:rPr lang="ru-RU" b="1" i="1" dirty="0">
                <a:solidFill>
                  <a:srgbClr val="C00000"/>
                </a:solidFill>
              </a:rPr>
              <a:t>Примерная программа воспитания (июнь, 2022)</a:t>
            </a:r>
          </a:p>
          <a:p>
            <a:pPr algn="r"/>
            <a:r>
              <a:rPr lang="en-US" b="1" i="1" dirty="0">
                <a:solidFill>
                  <a:srgbClr val="C00000"/>
                </a:solidFill>
              </a:rPr>
              <a:t>https://xn--80adrabb4aegksdjbafk0u.xn--p1ai/programmy-vospitaniya/ooy/programma-vospitaniya</a:t>
            </a:r>
            <a:r>
              <a:rPr lang="en-US" sz="1600" b="1" i="1" dirty="0">
                <a:solidFill>
                  <a:srgbClr val="C00000"/>
                </a:solidFill>
              </a:rPr>
              <a:t>/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421" y="1227624"/>
            <a:ext cx="923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26.1. Пояснительная записка</a:t>
            </a:r>
            <a:r>
              <a:rPr lang="ru-RU" dirty="0"/>
              <a:t>. </a:t>
            </a:r>
            <a:r>
              <a:rPr lang="ru-RU" dirty="0">
                <a:hlinkClick r:id="rId3"/>
              </a:rPr>
              <a:t>26.2. Целевой раздел</a:t>
            </a:r>
            <a:r>
              <a:rPr lang="ru-RU" dirty="0"/>
              <a:t>. </a:t>
            </a:r>
            <a:r>
              <a:rPr lang="ru-RU" dirty="0">
                <a:hlinkClick r:id="rId4"/>
              </a:rPr>
              <a:t>26.3. Содержательный раздел</a:t>
            </a:r>
            <a:endParaRPr lang="ru-RU" dirty="0"/>
          </a:p>
          <a:p>
            <a:r>
              <a:rPr lang="ru-RU" dirty="0">
                <a:hlinkClick r:id="rId5"/>
              </a:rPr>
              <a:t>26.4. Организационный раздел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868" y="2047177"/>
            <a:ext cx="96762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26.1.2. Программа воспитания:</a:t>
            </a:r>
          </a:p>
          <a:p>
            <a:r>
              <a:rPr lang="ru-RU" sz="1600" b="1" dirty="0"/>
              <a:t>26.1.3. Программа воспитания включает три раздела</a:t>
            </a:r>
            <a:r>
              <a:rPr lang="ru-RU" sz="1600" dirty="0"/>
              <a:t>: целевой, содержательный, организационный.</a:t>
            </a:r>
          </a:p>
          <a:p>
            <a:r>
              <a:rPr lang="ru-RU" sz="1600" b="1" dirty="0"/>
              <a:t>26.1.4.</a:t>
            </a:r>
            <a:r>
              <a:rPr lang="ru-RU" sz="1600" dirty="0"/>
              <a:t> При разработке или обновлении рабочей программы воспитания </a:t>
            </a:r>
            <a:r>
              <a:rPr lang="ru-RU" sz="1600" b="1" i="1" dirty="0"/>
              <a:t>ее содержание, </a:t>
            </a:r>
            <a:r>
              <a:rPr lang="ru-RU" sz="1600" b="1" i="1" dirty="0">
                <a:solidFill>
                  <a:srgbClr val="A20000"/>
                </a:solidFill>
              </a:rPr>
              <a:t>за исключением целевого раздела,</a:t>
            </a:r>
            <a:r>
              <a:rPr lang="ru-RU" sz="1600" b="1" i="1" dirty="0"/>
              <a:t> может изменяться </a:t>
            </a:r>
            <a:r>
              <a:rPr lang="ru-RU" sz="1600" dirty="0"/>
              <a:t>в соответствии с особенностями образовательной организации: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организационно-правовой формой,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контингентом обучающихся и их родителей (законных представителей),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направленностью образовательной программы, в том числе предусматривающей углубленное изучение отдельных учебных предметов, </a:t>
            </a:r>
            <a:r>
              <a:rPr lang="ru-RU" sz="1600" b="1" i="1" dirty="0"/>
              <a:t>учитывающей этнокультурные интересы</a:t>
            </a:r>
            <a:r>
              <a:rPr lang="ru-RU" sz="1600" dirty="0"/>
              <a:t>, </a:t>
            </a:r>
            <a:r>
              <a:rPr lang="ru-RU" sz="1600" b="1" i="1" dirty="0"/>
              <a:t>особые образовательные потребности </a:t>
            </a:r>
            <a:r>
              <a:rPr lang="ru-RU" sz="1600" dirty="0"/>
              <a:t>обучающихся.</a:t>
            </a:r>
          </a:p>
          <a:p>
            <a:r>
              <a:rPr lang="ru-RU" sz="1600" b="1" dirty="0"/>
              <a:t>26.2.1.</a:t>
            </a:r>
            <a:r>
              <a:rPr lang="ru-RU" sz="1600" dirty="0"/>
              <a:t> </a:t>
            </a:r>
            <a:r>
              <a:rPr lang="ru-RU" sz="1600" b="1" dirty="0"/>
              <a:t>Содержание воспитания </a:t>
            </a:r>
            <a:r>
              <a:rPr lang="ru-RU" sz="1600" dirty="0"/>
              <a:t>обучающихся в образовательной организации определяется содержанием российских базовых (гражданских, национальных) </a:t>
            </a:r>
            <a:r>
              <a:rPr lang="ru-RU" sz="1600" b="1" dirty="0"/>
              <a:t>норм и ценностей</a:t>
            </a:r>
            <a:r>
              <a:rPr lang="ru-RU" sz="1600" dirty="0"/>
              <a:t>, которые закреплены в Конституции Российской Федерации. </a:t>
            </a:r>
          </a:p>
          <a:p>
            <a:r>
              <a:rPr lang="ru-RU" sz="1600" dirty="0"/>
              <a:t>Эти ценности и нормы определяют </a:t>
            </a:r>
            <a:r>
              <a:rPr lang="ru-RU" sz="1600" b="1" i="1" dirty="0"/>
              <a:t>инвариантное содержание </a:t>
            </a:r>
            <a:r>
              <a:rPr lang="ru-RU" sz="1600" dirty="0"/>
              <a:t>воспитания обучающихся. </a:t>
            </a:r>
            <a:r>
              <a:rPr lang="ru-RU" sz="1600" b="1" i="1" dirty="0"/>
              <a:t>Вариативный компонент содержания воспитания </a:t>
            </a:r>
            <a:r>
              <a:rPr lang="ru-RU" sz="1600" dirty="0"/>
              <a:t>обучающихся включает духовно-нравственные ценности культуры, традиционных религий народов России.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547424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7" y="27295"/>
            <a:ext cx="9280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ФОП СОО П. 26. Федеральная рабочая программа воспитания</a:t>
            </a:r>
          </a:p>
          <a:p>
            <a:pPr algn="r"/>
            <a:r>
              <a:rPr lang="ru-RU" b="1" i="1" dirty="0">
                <a:solidFill>
                  <a:srgbClr val="C00000"/>
                </a:solidFill>
              </a:rPr>
              <a:t>Примерная программа воспитания (июнь, 2022)</a:t>
            </a:r>
          </a:p>
          <a:p>
            <a:pPr algn="r"/>
            <a:r>
              <a:rPr lang="en-US" b="1" i="1" dirty="0">
                <a:solidFill>
                  <a:srgbClr val="C00000"/>
                </a:solidFill>
              </a:rPr>
              <a:t>https://xn--80adrabb4aegksdjbafk0u.xn--p1ai/programmy-vospitaniya/ooy/programma-vospitaniya</a:t>
            </a:r>
            <a:r>
              <a:rPr lang="en-US" sz="1600" b="1" i="1" dirty="0">
                <a:solidFill>
                  <a:srgbClr val="C00000"/>
                </a:solidFill>
              </a:rPr>
              <a:t>/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421" y="1227624"/>
            <a:ext cx="923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26.1. Пояснительная записка</a:t>
            </a:r>
            <a:r>
              <a:rPr lang="ru-RU" dirty="0"/>
              <a:t>. </a:t>
            </a:r>
            <a:r>
              <a:rPr lang="ru-RU" dirty="0">
                <a:hlinkClick r:id="rId3"/>
              </a:rPr>
              <a:t>26.2. Целевой раздел</a:t>
            </a:r>
            <a:r>
              <a:rPr lang="ru-RU" dirty="0"/>
              <a:t>. </a:t>
            </a:r>
            <a:r>
              <a:rPr lang="ru-RU" dirty="0">
                <a:hlinkClick r:id="rId4"/>
              </a:rPr>
              <a:t>26.3. Содержательный раздел</a:t>
            </a:r>
            <a:endParaRPr lang="ru-RU" dirty="0"/>
          </a:p>
          <a:p>
            <a:r>
              <a:rPr lang="ru-RU" dirty="0">
                <a:hlinkClick r:id="rId5"/>
              </a:rPr>
              <a:t>26.4. Организационный раздел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7421" y="2063552"/>
            <a:ext cx="94851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26.2.3.2. Задачи воспитания обучающихся в образовательной организации: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/>
              <a:t>усвоение</a:t>
            </a:r>
            <a:r>
              <a:rPr lang="ru-RU" dirty="0"/>
              <a:t> обучающимися знаний норм, духовно-нравственных ценностей, традиций, которые выработало российское общество (социально значимых знаний);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и развитие личностных отношений к этим нормам, ценностям, традициям (их освоение, принятие);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приобретение соответствующего этим нормам, ценностям, традициям </a:t>
            </a:r>
            <a:r>
              <a:rPr lang="ru-RU" b="1" i="1" dirty="0"/>
              <a:t>социокультурного опыта поведения</a:t>
            </a:r>
            <a:r>
              <a:rPr lang="ru-RU" dirty="0"/>
              <a:t>, </a:t>
            </a:r>
            <a:r>
              <a:rPr lang="ru-RU" b="1" i="1" dirty="0"/>
              <a:t>общения,</a:t>
            </a:r>
            <a:r>
              <a:rPr lang="ru-RU" dirty="0"/>
              <a:t> </a:t>
            </a:r>
            <a:r>
              <a:rPr lang="ru-RU" b="1" i="1" dirty="0"/>
              <a:t>межличностных социальных отношений, применения полученных знаний;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A20000"/>
                </a:solidFill>
              </a:rPr>
              <a:t>достижение личностных результатов освоения общеобразовательных программ в соответствии с </a:t>
            </a:r>
            <a:r>
              <a:rPr lang="ru-RU" b="1" dirty="0">
                <a:solidFill>
                  <a:srgbClr val="A20000"/>
                </a:solidFill>
                <a:hlinkClick r:id="rId6"/>
              </a:rPr>
              <a:t>ФГОС СОО</a:t>
            </a:r>
            <a:r>
              <a:rPr lang="ru-RU" b="1" dirty="0">
                <a:solidFill>
                  <a:srgbClr val="A2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68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461.kolp.gov.spb.ru/images/fop/fop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49275"/>
            <a:ext cx="89281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381000" y="-315913"/>
            <a:ext cx="903605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b="1" i="1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образовательного пространства</a:t>
            </a:r>
            <a:endParaRPr lang="ru-RU" altLang="ru-RU" sz="2400">
              <a:solidFill>
                <a:srgbClr val="376092"/>
              </a:solidFill>
            </a:endParaRPr>
          </a:p>
        </p:txBody>
      </p:sp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381000" y="5516564"/>
            <a:ext cx="9036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сентября 2022 г. № 371-ФЗ «О внесении изменений в Федеральный закон «Об образовании в Российской Федерации» и ст. 1 Федерального закона «Об обязательных требованиях в Российской Федерации» введены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федеральные основные общеобразовательные программы (ФООП) </a:t>
            </a:r>
            <a:endParaRPr lang="ru-RU" altLang="ru-RU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87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7" y="27295"/>
            <a:ext cx="9280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ФОП СОО П. 26. Федеральная рабочая программа воспитания</a:t>
            </a:r>
          </a:p>
          <a:p>
            <a:pPr algn="r"/>
            <a:r>
              <a:rPr lang="ru-RU" b="1" i="1" dirty="0">
                <a:solidFill>
                  <a:srgbClr val="C00000"/>
                </a:solidFill>
              </a:rPr>
              <a:t>Примерная программа воспитания (июнь, 2022)</a:t>
            </a:r>
          </a:p>
          <a:p>
            <a:pPr algn="r"/>
            <a:r>
              <a:rPr lang="en-US" b="1" i="1" dirty="0">
                <a:solidFill>
                  <a:srgbClr val="C00000"/>
                </a:solidFill>
              </a:rPr>
              <a:t>https://xn--80adrabb4aegksdjbafk0u.xn--p1ai/programmy-vospitaniya/ooy/programma-vospitaniya</a:t>
            </a:r>
            <a:r>
              <a:rPr lang="en-US" sz="1600" b="1" i="1" dirty="0">
                <a:solidFill>
                  <a:srgbClr val="C00000"/>
                </a:solidFill>
              </a:rPr>
              <a:t>/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421" y="1227624"/>
            <a:ext cx="923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26.1. Пояснительная записка</a:t>
            </a:r>
            <a:r>
              <a:rPr lang="ru-RU" dirty="0"/>
              <a:t>. </a:t>
            </a:r>
            <a:r>
              <a:rPr lang="ru-RU" dirty="0">
                <a:hlinkClick r:id="rId3"/>
              </a:rPr>
              <a:t>26.2. Целевой раздел</a:t>
            </a:r>
            <a:r>
              <a:rPr lang="ru-RU" dirty="0"/>
              <a:t>. </a:t>
            </a:r>
            <a:r>
              <a:rPr lang="ru-RU" dirty="0">
                <a:hlinkClick r:id="rId4"/>
              </a:rPr>
              <a:t>26.3. Содержательный раздел</a:t>
            </a:r>
            <a:endParaRPr lang="ru-RU" dirty="0"/>
          </a:p>
          <a:p>
            <a:r>
              <a:rPr lang="ru-RU" dirty="0">
                <a:hlinkClick r:id="rId5"/>
              </a:rPr>
              <a:t>26.4. Организационный раздел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7421" y="2176776"/>
            <a:ext cx="9567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26.2.3.3. Личностные результаты освоения обучающимися образовательных программ </a:t>
            </a:r>
            <a:r>
              <a:rPr lang="ru-RU" dirty="0"/>
              <a:t>включают: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/>
              <a:t>осознание</a:t>
            </a:r>
            <a:r>
              <a:rPr lang="ru-RU" dirty="0"/>
              <a:t> российской гражданской идентичности;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/>
              <a:t>сформированность</a:t>
            </a:r>
            <a:r>
              <a:rPr lang="ru-RU" b="1" i="1" dirty="0"/>
              <a:t> ценностей </a:t>
            </a:r>
            <a:r>
              <a:rPr lang="ru-RU" dirty="0"/>
              <a:t>самостоятельности и инициативы;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/>
              <a:t>готовность обучающихся </a:t>
            </a:r>
            <a:r>
              <a:rPr lang="ru-RU" dirty="0"/>
              <a:t>к саморазвитию, самостоятельности и личностному самоопределению;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наличие мотивации к целенаправленной социально значимой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/>
              <a:t>сформированность</a:t>
            </a:r>
            <a:r>
              <a:rPr lang="ru-RU" b="1" i="1" dirty="0"/>
              <a:t> внутренней позиции личности </a:t>
            </a:r>
            <a:r>
              <a:rPr lang="ru-RU" dirty="0"/>
              <a:t>как особого ценностного отношения к себе, окружающим людям и жизни в целом.</a:t>
            </a:r>
          </a:p>
          <a:p>
            <a:r>
              <a:rPr lang="ru-RU" b="1" dirty="0"/>
              <a:t>26.2.3.4. Воспитательная деятельность </a:t>
            </a:r>
            <a:r>
              <a:rPr lang="ru-RU" dirty="0"/>
              <a:t>в образовательной организации </a:t>
            </a:r>
            <a:r>
              <a:rPr lang="ru-RU" b="1" i="1" dirty="0"/>
              <a:t>планируется и осуществляется на основе </a:t>
            </a:r>
            <a:r>
              <a:rPr lang="ru-RU" dirty="0"/>
              <a:t>аксиологического, антропологического, культурно-исторического, системно-</a:t>
            </a:r>
            <a:r>
              <a:rPr lang="ru-RU" dirty="0" err="1"/>
              <a:t>деятельностного</a:t>
            </a:r>
            <a:r>
              <a:rPr lang="ru-RU" dirty="0"/>
              <a:t>, личностно-ориентированного подходов </a:t>
            </a:r>
            <a:r>
              <a:rPr lang="ru-RU" b="1" i="1" dirty="0"/>
              <a:t>и с учетом принципов воспитания</a:t>
            </a:r>
            <a:r>
              <a:rPr lang="ru-RU" dirty="0"/>
              <a:t>: </a:t>
            </a:r>
          </a:p>
          <a:p>
            <a:r>
              <a:rPr lang="ru-RU" dirty="0"/>
              <a:t>гуманистической направленности воспитания, совместной деятельности детей и взрослых, следования нравственному примеру, безопасной жизнедеятельности, </a:t>
            </a:r>
            <a:r>
              <a:rPr lang="ru-RU" dirty="0" err="1"/>
              <a:t>инклюзивности</a:t>
            </a:r>
            <a:r>
              <a:rPr lang="ru-RU" dirty="0"/>
              <a:t>, </a:t>
            </a:r>
            <a:r>
              <a:rPr lang="ru-RU" dirty="0" err="1"/>
              <a:t>возрастосообразности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6223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78286-B446-47FA-A4DF-F30CFEC8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54" y="191454"/>
            <a:ext cx="8543925" cy="1080958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ФОП СОО П. 30. Федеральный календарный план воспитательной работы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ED2C5-3F9F-4780-B029-C1DABEE57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392701"/>
            <a:ext cx="8543925" cy="4297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30.1. Федеральный календарный план воспитательной работы является </a:t>
            </a:r>
            <a:r>
              <a:rPr lang="ru-RU" sz="1900" b="1" dirty="0"/>
              <a:t>единым</a:t>
            </a:r>
            <a:r>
              <a:rPr lang="ru-RU" sz="1900" dirty="0"/>
              <a:t> для образовательных организаций.</a:t>
            </a:r>
          </a:p>
          <a:p>
            <a:pPr marL="0" indent="0">
              <a:buNone/>
            </a:pPr>
            <a:r>
              <a:rPr lang="ru-RU" sz="1900" dirty="0"/>
              <a:t>30.2. Федеральный календарный план воспитательной работы может быть реализован в рамках </a:t>
            </a:r>
            <a:r>
              <a:rPr lang="ru-RU" sz="1900" b="1" dirty="0"/>
              <a:t>урочной и внеурочной деятельности.</a:t>
            </a:r>
          </a:p>
          <a:p>
            <a:pPr marL="0" indent="0">
              <a:buNone/>
            </a:pPr>
            <a:r>
              <a:rPr lang="ru-RU" sz="1900" dirty="0"/>
              <a:t>30.3. Образовательные организации вправе наряду с федеральным календарным планом воспитательной работы проводить </a:t>
            </a:r>
            <a:r>
              <a:rPr lang="ru-RU" sz="1900" b="1" dirty="0"/>
              <a:t>иные мероприятия </a:t>
            </a:r>
            <a:r>
              <a:rPr lang="ru-RU" sz="1900" dirty="0"/>
              <a:t>согласно </a:t>
            </a:r>
            <a:r>
              <a:rPr lang="ru-RU" sz="1900" b="1" dirty="0"/>
              <a:t>федеральной рабочей программе воспитания</a:t>
            </a:r>
            <a:r>
              <a:rPr lang="ru-RU" sz="1900" dirty="0"/>
              <a:t>, по ключевым направлениям воспитания и дополнительного образования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644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884F5C-9ADA-4FAA-94E8-0107D02AE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1" y="2420124"/>
            <a:ext cx="4702492" cy="36193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u="sng" dirty="0"/>
          </a:p>
          <a:p>
            <a:r>
              <a:rPr lang="ru-RU" dirty="0"/>
              <a:t>Федеральный календарный план воспитательной работы</a:t>
            </a:r>
            <a:endParaRPr lang="ru-RU" dirty="0">
              <a:solidFill>
                <a:schemeClr val="dk1"/>
              </a:solidFill>
            </a:endParaRPr>
          </a:p>
          <a:p>
            <a:r>
              <a:rPr lang="ru-RU" dirty="0">
                <a:solidFill>
                  <a:schemeClr val="dk1"/>
                </a:solidFill>
              </a:rPr>
              <a:t>Юбилейные даты со дня рождения писателей, музыкантов, художников и других деятелей</a:t>
            </a:r>
          </a:p>
          <a:p>
            <a:r>
              <a:rPr lang="ru-RU" dirty="0">
                <a:solidFill>
                  <a:schemeClr val="dk1"/>
                </a:solidFill>
              </a:rPr>
              <a:t>Перечень мероприятий для детей и молодежи на уч. год, реализуемых в том числе детскими и молодежными общественными объединениями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D075117-F3D6-4A38-B4AC-005F190901D3}"/>
              </a:ext>
            </a:extLst>
          </p:cNvPr>
          <p:cNvSpPr/>
          <p:nvPr/>
        </p:nvSpPr>
        <p:spPr>
          <a:xfrm>
            <a:off x="87632" y="1164444"/>
            <a:ext cx="5045392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3" dirty="0"/>
              <a:t>В рамках курсов внеурочной деятельности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A944059-64A2-4C2A-8BF2-68E13CD95F5B}"/>
              </a:ext>
            </a:extLst>
          </p:cNvPr>
          <p:cNvSpPr/>
          <p:nvPr/>
        </p:nvSpPr>
        <p:spPr>
          <a:xfrm>
            <a:off x="87631" y="1475749"/>
            <a:ext cx="5045393" cy="2857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3" dirty="0"/>
              <a:t>В рамках общешкольных мероприятий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54A10F0-72FF-47FB-8818-928DC3243665}"/>
              </a:ext>
            </a:extLst>
          </p:cNvPr>
          <p:cNvSpPr/>
          <p:nvPr/>
        </p:nvSpPr>
        <p:spPr>
          <a:xfrm>
            <a:off x="87632" y="1805061"/>
            <a:ext cx="5045393" cy="2857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3" dirty="0"/>
              <a:t>В рамках социального партнерства (экскурсии)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995C0C-6EDC-4B6E-9079-ECB6A3448AED}"/>
              </a:ext>
            </a:extLst>
          </p:cNvPr>
          <p:cNvSpPr/>
          <p:nvPr/>
        </p:nvSpPr>
        <p:spPr>
          <a:xfrm>
            <a:off x="4952999" y="1169549"/>
            <a:ext cx="48653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8606" algn="just">
              <a:spcBef>
                <a:spcPts val="975"/>
              </a:spcBef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Сентябрь:</a:t>
            </a:r>
          </a:p>
          <a:p>
            <a:pPr indent="278606" algn="just">
              <a:spcBef>
                <a:spcPts val="975"/>
              </a:spcBef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сентября: День знаний;</a:t>
            </a:r>
          </a:p>
          <a:p>
            <a:pPr indent="278606" algn="just">
              <a:spcBef>
                <a:spcPts val="975"/>
              </a:spcBef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сентября: День окончания Второй мировой войны, День солидарности в борьбе с терроризмом;</a:t>
            </a:r>
          </a:p>
          <a:p>
            <a:pPr indent="278606" algn="just">
              <a:spcBef>
                <a:spcPts val="975"/>
              </a:spcBef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сентября: Международный день распространения грамотности.</a:t>
            </a:r>
          </a:p>
          <a:p>
            <a:pPr indent="278606" algn="just">
              <a:spcBef>
                <a:spcPts val="975"/>
              </a:spcBef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Октябрь:</a:t>
            </a:r>
          </a:p>
          <a:p>
            <a:pPr indent="278606" algn="just">
              <a:spcBef>
                <a:spcPts val="975"/>
              </a:spcBef>
            </a:pPr>
            <a:r>
              <a:rPr lang="ru-RU" sz="17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октября: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день пожилых людей; </a:t>
            </a:r>
            <a:r>
              <a:rPr lang="ru-RU" sz="17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день музыки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278606" algn="just">
              <a:spcBef>
                <a:spcPts val="975"/>
              </a:spcBef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октября: </a:t>
            </a:r>
            <a:r>
              <a:rPr lang="ru-RU" sz="1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защиты животных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278606" algn="just">
              <a:spcBef>
                <a:spcPts val="975"/>
              </a:spcBef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октября: День учителя;</a:t>
            </a:r>
          </a:p>
          <a:p>
            <a:pPr indent="278606" algn="just">
              <a:spcBef>
                <a:spcPts val="975"/>
              </a:spcBef>
            </a:pPr>
            <a:r>
              <a:rPr lang="ru-RU" sz="17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 октября: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день школьных библиотек;</a:t>
            </a:r>
          </a:p>
          <a:p>
            <a:pPr indent="278606" algn="just">
              <a:spcBef>
                <a:spcPts val="975"/>
              </a:spcBef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Третье воскресенье октября: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отца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37219C9-8FA7-4BEC-A60C-18F7D970E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54" y="191454"/>
            <a:ext cx="8543925" cy="1080958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ФОП СОО П. 30. Федеральный календарный план воспитательной работы</a:t>
            </a: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435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5098" y="4774885"/>
            <a:ext cx="8853486" cy="11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Быстрова О.А.,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ачальник Управления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реализации проектов и программ,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ГАОУ ТО ДПО «ТОГИРРО»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14 июня 2023г.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A66AC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11169" y="6536004"/>
            <a:ext cx="394831" cy="19817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7F8FA9">
                  <a:lumMod val="75000"/>
                </a:srgbClr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7378" y="1519402"/>
            <a:ext cx="8585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Профилизация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на уровне среднего общего образования</a:t>
            </a:r>
          </a:p>
          <a:p>
            <a:pPr lvl="0" algn="ctr"/>
            <a:r>
              <a:rPr lang="ru-RU" sz="3200" b="1" dirty="0">
                <a:solidFill>
                  <a:srgbClr val="ACCBF9">
                    <a:lumMod val="25000"/>
                  </a:srgbClr>
                </a:solidFill>
              </a:rPr>
              <a:t>Родительский всеобуч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399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9510449" y="6535739"/>
            <a:ext cx="395552" cy="1984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7F8FA9">
                  <a:lumMod val="75000"/>
                </a:srgbClr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6663" y="1085643"/>
            <a:ext cx="4400909" cy="36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Национальный проект «Образование» (2019-2024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Line 5"/>
          <p:cNvSpPr/>
          <p:nvPr/>
        </p:nvSpPr>
        <p:spPr>
          <a:xfrm flipH="1">
            <a:off x="299257" y="1320993"/>
            <a:ext cx="20316" cy="5214746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3" name="Группа 5"/>
          <p:cNvGrpSpPr>
            <a:grpSpLocks/>
          </p:cNvGrpSpPr>
          <p:nvPr/>
        </p:nvGrpSpPr>
        <p:grpSpPr bwMode="auto">
          <a:xfrm>
            <a:off x="170348" y="1062884"/>
            <a:ext cx="298450" cy="374650"/>
            <a:chOff x="471601" y="1248841"/>
            <a:chExt cx="298080" cy="375840"/>
          </a:xfrm>
        </p:grpSpPr>
        <p:sp>
          <p:nvSpPr>
            <p:cNvPr id="44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" name="TextBox 45"/>
          <p:cNvSpPr txBox="1"/>
          <p:nvPr/>
        </p:nvSpPr>
        <p:spPr>
          <a:xfrm>
            <a:off x="468798" y="1491361"/>
            <a:ext cx="4514741" cy="29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Цели: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глобальной конкурентоспособности российского образования, вхождение РФ в число 10 ведущих стран мира по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качеству общего образования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Воспитание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97F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5"/>
          <p:cNvSpPr/>
          <p:nvPr/>
        </p:nvSpPr>
        <p:spPr>
          <a:xfrm>
            <a:off x="5066451" y="1096222"/>
            <a:ext cx="50479" cy="5578416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object 51"/>
          <p:cNvSpPr>
            <a:spLocks/>
          </p:cNvSpPr>
          <p:nvPr/>
        </p:nvSpPr>
        <p:spPr bwMode="auto">
          <a:xfrm>
            <a:off x="1624013" y="5426799"/>
            <a:ext cx="53314" cy="68262"/>
          </a:xfrm>
          <a:custGeom>
            <a:avLst/>
            <a:gdLst>
              <a:gd name="T0" fmla="*/ 0 w 48894"/>
              <a:gd name="T1" fmla="*/ 68058 h 67944"/>
              <a:gd name="T2" fmla="*/ 49175 w 48894"/>
              <a:gd name="T3" fmla="*/ 0 h 679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894" h="67944">
                <a:moveTo>
                  <a:pt x="0" y="67741"/>
                </a:moveTo>
                <a:lnTo>
                  <a:pt x="4885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object 52"/>
          <p:cNvSpPr>
            <a:spLocks/>
          </p:cNvSpPr>
          <p:nvPr/>
        </p:nvSpPr>
        <p:spPr bwMode="auto">
          <a:xfrm>
            <a:off x="1680766" y="5426799"/>
            <a:ext cx="53313" cy="68262"/>
          </a:xfrm>
          <a:custGeom>
            <a:avLst/>
            <a:gdLst>
              <a:gd name="T0" fmla="*/ 49174 w 48894"/>
              <a:gd name="T1" fmla="*/ 68058 h 67944"/>
              <a:gd name="T2" fmla="*/ 0 w 48894"/>
              <a:gd name="T3" fmla="*/ 0 h 679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894" h="67944">
                <a:moveTo>
                  <a:pt x="48856" y="67741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" name="object 74"/>
          <p:cNvSpPr>
            <a:spLocks/>
          </p:cNvSpPr>
          <p:nvPr/>
        </p:nvSpPr>
        <p:spPr bwMode="auto">
          <a:xfrm>
            <a:off x="1679046" y="5425212"/>
            <a:ext cx="0" cy="98425"/>
          </a:xfrm>
          <a:custGeom>
            <a:avLst/>
            <a:gdLst>
              <a:gd name="T0" fmla="*/ 0 h 97789"/>
              <a:gd name="T1" fmla="*/ 97837 h 977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7789">
                <a:moveTo>
                  <a:pt x="0" y="0"/>
                </a:moveTo>
                <a:lnTo>
                  <a:pt x="0" y="97205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2" name="object 70"/>
          <p:cNvSpPr txBox="1">
            <a:spLocks noChangeArrowheads="1"/>
          </p:cNvSpPr>
          <p:nvPr/>
        </p:nvSpPr>
        <p:spPr bwMode="auto">
          <a:xfrm>
            <a:off x="311635" y="96937"/>
            <a:ext cx="8986254" cy="369240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0" tIns="44995" rIns="89990" bIns="44995"/>
          <a:lstStyle>
            <a:defPPr>
              <a:defRPr lang="en-US"/>
            </a:defPPr>
            <a:lvl1pPr defTabSz="912813">
              <a:lnSpc>
                <a:spcPct val="90000"/>
              </a:lnSpc>
              <a:spcBef>
                <a:spcPts val="141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2000" b="1" spc="-1">
                <a:solidFill>
                  <a:srgbClr val="6C0000"/>
                </a:solidFill>
                <a:latin typeface="Verdana"/>
                <a:cs typeface="DejaVu Sans" panose="020B0603030804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Приоритеты государственной политики </a:t>
            </a:r>
          </a:p>
          <a:p>
            <a:pPr marL="0" marR="0" lvl="0" indent="0" algn="ctr" defTabSz="9128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сфере образования и воспитания</a:t>
            </a:r>
            <a:endParaRPr kumimoji="0" lang="ru-RU" altLang="ru-RU" sz="2400" b="1" i="0" u="none" strike="noStrike" kern="1200" cap="none" spc="-1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"/>
          <p:cNvGrpSpPr>
            <a:grpSpLocks/>
          </p:cNvGrpSpPr>
          <p:nvPr/>
        </p:nvGrpSpPr>
        <p:grpSpPr bwMode="auto">
          <a:xfrm>
            <a:off x="4924084" y="1057929"/>
            <a:ext cx="298450" cy="374650"/>
            <a:chOff x="471601" y="1248841"/>
            <a:chExt cx="298080" cy="375840"/>
          </a:xfrm>
        </p:grpSpPr>
        <p:sp>
          <p:nvSpPr>
            <p:cNvPr id="61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" name="Группа 5"/>
          <p:cNvGrpSpPr>
            <a:grpSpLocks/>
          </p:cNvGrpSpPr>
          <p:nvPr/>
        </p:nvGrpSpPr>
        <p:grpSpPr bwMode="auto">
          <a:xfrm>
            <a:off x="157970" y="4320981"/>
            <a:ext cx="298450" cy="374650"/>
            <a:chOff x="471601" y="1248841"/>
            <a:chExt cx="298080" cy="375840"/>
          </a:xfrm>
        </p:grpSpPr>
        <p:sp>
          <p:nvSpPr>
            <p:cNvPr id="22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" name="Группа 5"/>
          <p:cNvGrpSpPr>
            <a:grpSpLocks/>
          </p:cNvGrpSpPr>
          <p:nvPr/>
        </p:nvGrpSpPr>
        <p:grpSpPr bwMode="auto">
          <a:xfrm>
            <a:off x="4962431" y="2412301"/>
            <a:ext cx="298450" cy="374650"/>
            <a:chOff x="471601" y="1248841"/>
            <a:chExt cx="298080" cy="375840"/>
          </a:xfrm>
        </p:grpSpPr>
        <p:sp>
          <p:nvSpPr>
            <p:cNvPr id="25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" name="Прямоугольник 30"/>
          <p:cNvSpPr/>
          <p:nvPr/>
        </p:nvSpPr>
        <p:spPr>
          <a:xfrm>
            <a:off x="5260881" y="1058965"/>
            <a:ext cx="4455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Федеральный государственный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образовательный стандарт среднего общего образования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(Приказ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Минобрнауки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РФ от 17.05.2012 № 413 в ред. от 12.08.2022)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11137" y="4335536"/>
            <a:ext cx="437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Arial "/>
                <a:ea typeface="Verdana" pitchFamily="34" charset="0"/>
                <a:cs typeface="Arial" panose="020B0604020202020204" pitchFamily="34" charset="0"/>
              </a:rPr>
              <a:t>Изменения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Arial "/>
                <a:ea typeface="Verdana" pitchFamily="34" charset="0"/>
                <a:cs typeface="Arial" panose="020B0604020202020204" pitchFamily="34" charset="0"/>
              </a:rPr>
              <a:t>в Федеральные государственные образовательные стандарты в части воспитания обучающихся (приказ Минпросвещения России от 11 декабря 2020 г. № 712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Arial "/>
                <a:ea typeface="Verdana" pitchFamily="34" charset="0"/>
                <a:cs typeface="Arial" panose="020B0604020202020204" pitchFamily="34" charset="0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97FD5">
                  <a:lumMod val="50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0881" y="2327720"/>
            <a:ext cx="4548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Примерная программа воспитания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(одобрена 24 июня 2022).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Arial"/>
              </a:rPr>
              <a:t>Профориентация.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2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60881" y="2912495"/>
            <a:ext cx="4365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Примерная рабочая программа курса внеурочной деятельности «Профориентация»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(одобрена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25.08.2022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5/22)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Программа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курса внеурочной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деятельности «Билет в будущее»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(одобрена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29.09.2022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№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7/22)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11137" y="5658975"/>
            <a:ext cx="4477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ФЗ от 31.07.2020 N 304-ФЗ «О внесении изменений в ФЗ «Об образовании в Российской Федерации» по вопросам воспитания обучающихся»</a:t>
            </a:r>
          </a:p>
        </p:txBody>
      </p:sp>
      <p:grpSp>
        <p:nvGrpSpPr>
          <p:cNvPr id="49" name="Группа 5"/>
          <p:cNvGrpSpPr>
            <a:grpSpLocks/>
          </p:cNvGrpSpPr>
          <p:nvPr/>
        </p:nvGrpSpPr>
        <p:grpSpPr bwMode="auto">
          <a:xfrm>
            <a:off x="154473" y="5603427"/>
            <a:ext cx="298450" cy="374650"/>
            <a:chOff x="471601" y="1248841"/>
            <a:chExt cx="298080" cy="375840"/>
          </a:xfrm>
        </p:grpSpPr>
        <p:sp>
          <p:nvSpPr>
            <p:cNvPr id="50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Прямоугольник 1"/>
          <p:cNvSpPr/>
          <p:nvPr/>
        </p:nvSpPr>
        <p:spPr>
          <a:xfrm>
            <a:off x="5322213" y="4817844"/>
            <a:ext cx="4953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Концепция развития воспитания в системе образования Тюменской области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на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2021 - 2025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годы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640" y="2985382"/>
            <a:ext cx="323116" cy="396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320" y="4021713"/>
            <a:ext cx="323116" cy="379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72" y="4894163"/>
            <a:ext cx="323116" cy="3901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22213" y="5658975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Концепция развития системы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самоопределения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профессиональной ориентации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обучающихся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общего и среднего профессионального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 Тюменской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области на 2021 – 2025 гг.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497" y="5691846"/>
            <a:ext cx="32311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855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376" y="1463318"/>
            <a:ext cx="99060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проведение </a:t>
            </a: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циклов </a:t>
            </a:r>
            <a:r>
              <a:rPr kumimoji="0" lang="ru-RU" sz="1700" b="1" i="1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профориентационных</a:t>
            </a: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часов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, направленных на подготовку обучающегося к осознанному планированию и реализации своего профессионального будущего;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и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спользование</a:t>
            </a: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профориентационных</a:t>
            </a: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игр,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расширяющих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знания о профессиях, способах выбора профессий, особенностях, условиях разной профессиональной деятельности;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роведение</a:t>
            </a: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экскурсий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на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предприятиях,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в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организациях для формирования представления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 существующих профессиях и условиях работы;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посещение </a:t>
            </a:r>
            <a:r>
              <a:rPr kumimoji="0" lang="ru-RU" sz="1700" b="1" i="1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профориентационных</a:t>
            </a: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выставок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, ярмарок профессий, тематических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профориентационных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парков, лагерей, дней открытых дверей в организациях профессионального, высшего образования;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организация</a:t>
            </a: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профориентационных</a:t>
            </a: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смен </a:t>
            </a: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с участием экспертов в области </a:t>
            </a: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профориентации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;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участие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в работе всероссийских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профориентационных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проектов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освоение обучающимися </a:t>
            </a:r>
            <a:r>
              <a:rPr kumimoji="0" lang="ru-RU" sz="1700" b="1" i="1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основ профессии в рамках различных курсов, включённых в обязательную часть образовательной программы, в рамках компонента участников образовательных отношений, внеурочной деятельности, дополнительного образования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092" y="139338"/>
            <a:ext cx="8734568" cy="128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Arial"/>
              </a:rPr>
              <a:t>Рабочая программа воспитания </a:t>
            </a:r>
          </a:p>
          <a:p>
            <a:pPr marL="0" marR="0" lvl="0" indent="0" algn="ctr" defTabSz="4572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Формы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, виды и содержание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деятельности</a:t>
            </a:r>
          </a:p>
          <a:p>
            <a:pPr marL="0" marR="0" lvl="0" indent="0" algn="ctr" defTabSz="4572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Модуль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«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Профориентация»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3595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7626" y="221172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Ключевые особенности ФГОС СОО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2137" y="1012887"/>
            <a:ext cx="88028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1.Профильное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обучение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Углубленное изучение предметов согласно профилю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2.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Индивидуализация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. Формирование ИОМ.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3.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Высокий уровень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межпредметности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метапредметности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межпредметная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интеграция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).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Учет профиля. Обновление содержания образования.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4.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Взаимосвязь способов организации урочной и внеурочной деятельности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обучающихся.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Нелинейное расписание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.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Современные лаборатории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5.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Междисциплинарный подход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к исследовательской деятельности обучающихся.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Коллективное пользование ресурсами. Потенциал ПОО, ВУЗов, научных центров.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6.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Открытое образовательное пространство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(приобретенные компетенции самостоятельно используются обучающимися в разных видах деятельности за пределами образовательной организации, в том числе в профессиональных и социальных пробах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).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Практика.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16" y="5458640"/>
            <a:ext cx="92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Что важно: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определиться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с профилем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обучения; сформировать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мотивацию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у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9705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332" y="2463274"/>
            <a:ext cx="9294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Углубленное изучение предмета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 – это расширение предметных компетенций обучающихся ОО, дополнительная (сверх базового уровня) их подготовка в рамках учебного предмета, курса, дисциплины (модуля), которая обеспечивает, в т. ч., возможность продолжения обучения в ОО определенного профиля; углубленным изучение предмета считается в том случае, если на его изучение отводится, как правило, на 2 ч больше, чем на базовом уровне.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09" y="1072640"/>
            <a:ext cx="9007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Профильное обучение 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– это организация образовательной деятельности по ОП среднего общего образования, основанная на дифференциации содержания с учетом образовательных потребностей и интересов обучающихся, обеспечивающих углубленное изучение отдельных учебных предметов, предметных областей соответствующей ОП ОО.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0780" y="247739"/>
            <a:ext cx="596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Обновленный ФГОС СОО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385" y="4100129"/>
            <a:ext cx="95334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Wingdings" panose="05000000000000000000" pitchFamily="2" charset="2"/>
              <a:buChar char="v"/>
              <a:defRPr/>
            </a:pPr>
            <a:r>
              <a:rPr lang="ru-RU" sz="1600" b="1" dirty="0">
                <a:solidFill>
                  <a:srgbClr val="ACCBF9">
                    <a:lumMod val="25000"/>
                  </a:srgbClr>
                </a:solidFill>
              </a:rPr>
              <a:t>Элективные курсы</a:t>
            </a:r>
            <a:r>
              <a:rPr lang="ru-RU" sz="1600" dirty="0">
                <a:solidFill>
                  <a:srgbClr val="ACCBF9">
                    <a:lumMod val="25000"/>
                  </a:srgbClr>
                </a:solidFill>
              </a:rPr>
              <a:t> развивают содержание и дополняют профильные предметы, а также удовлетворяют познавательные интересы обучающихся. </a:t>
            </a:r>
          </a:p>
          <a:p>
            <a:pPr lvl="0" fontAlgn="base">
              <a:defRPr/>
            </a:pPr>
            <a:r>
              <a:rPr lang="ru-RU" sz="1600" dirty="0" smtClean="0">
                <a:solidFill>
                  <a:srgbClr val="ACCBF9">
                    <a:lumMod val="25000"/>
                  </a:srgbClr>
                </a:solidFill>
              </a:rPr>
              <a:t>Элективные </a:t>
            </a:r>
            <a:r>
              <a:rPr lang="ru-RU" sz="1600" dirty="0">
                <a:solidFill>
                  <a:srgbClr val="ACCBF9">
                    <a:lumMod val="25000"/>
                  </a:srgbClr>
                </a:solidFill>
              </a:rPr>
              <a:t>курсы реализуют компенсаторную функцию и имеют следующее назначение: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ACCBF9">
                    <a:lumMod val="25000"/>
                  </a:srgbClr>
                </a:solidFill>
              </a:rPr>
              <a:t>социальные </a:t>
            </a:r>
            <a:r>
              <a:rPr lang="ru-RU" sz="1600" b="1" dirty="0">
                <a:solidFill>
                  <a:srgbClr val="ACCBF9">
                    <a:lumMod val="25000"/>
                  </a:srgbClr>
                </a:solidFill>
              </a:rPr>
              <a:t>практики;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ACCBF9">
                    <a:lumMod val="25000"/>
                  </a:srgbClr>
                </a:solidFill>
              </a:rPr>
              <a:t>предпрофессиональная подготовка</a:t>
            </a:r>
            <a:r>
              <a:rPr lang="ru-RU" sz="1600" dirty="0">
                <a:solidFill>
                  <a:srgbClr val="ACCBF9">
                    <a:lumMod val="25000"/>
                  </a:srgbClr>
                </a:solidFill>
              </a:rPr>
              <a:t>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ACCBF9">
                    <a:lumMod val="25000"/>
                  </a:srgbClr>
                </a:solidFill>
              </a:rPr>
              <a:t>пропедевтика  вузовских дисциплин</a:t>
            </a:r>
            <a:r>
              <a:rPr lang="ru-RU" sz="1600" dirty="0">
                <a:solidFill>
                  <a:srgbClr val="ACCBF9">
                    <a:lumMod val="25000"/>
                  </a:srgbClr>
                </a:solidFill>
              </a:rPr>
              <a:t>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ACCBF9">
                    <a:lumMod val="25000"/>
                  </a:srgbClr>
                </a:solidFill>
              </a:rPr>
              <a:t>углубленное изучение отдельных тем обязательных учебных предметов  </a:t>
            </a:r>
            <a:r>
              <a:rPr lang="ru-RU" sz="1600" dirty="0">
                <a:solidFill>
                  <a:srgbClr val="ACCBF9">
                    <a:lumMod val="25000"/>
                  </a:srgbClr>
                </a:solidFill>
              </a:rPr>
              <a:t> и  </a:t>
            </a:r>
            <a:r>
              <a:rPr lang="ru-RU" sz="1600" b="1" dirty="0">
                <a:solidFill>
                  <a:srgbClr val="ACCBF9">
                    <a:lumMod val="25000"/>
                  </a:srgbClr>
                </a:solidFill>
              </a:rPr>
              <a:t>обязательных предметов по выбору</a:t>
            </a:r>
            <a:r>
              <a:rPr lang="ru-RU" sz="1600" dirty="0">
                <a:solidFill>
                  <a:srgbClr val="ACCBF9">
                    <a:lumMod val="25000"/>
                  </a:srgbClr>
                </a:solidFill>
              </a:rPr>
              <a:t>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ACCBF9">
                    <a:lumMod val="25000"/>
                  </a:srgbClr>
                </a:solidFill>
              </a:rPr>
              <a:t>общеразвивающие тренинги;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ACCBF9">
                    <a:lumMod val="25000"/>
                  </a:srgbClr>
                </a:solidFill>
              </a:rPr>
              <a:t>удовлетворение познавательных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2447986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3206" y="1035377"/>
            <a:ext cx="89256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Агроклассы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– Положение о школе-партнере агропромышленного комплекса Тюменской области от 26.10.2020. В организацию деятельности включены: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ФГБОУ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ВО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Государственный аграрный университет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Северного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Зауралья;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Центр непрерывного аграрного образования Тюменской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области;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ГАПОУ ТО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Агротехнологичекий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колледж;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ГАПОУ ТО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Голышмановский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агропедагогический колледж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Медицинские классы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– договор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с ФГБОУ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ВО Тюменский государственный медицинский университет Министерства здравоохранения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РФ от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12.12.2022 г. №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8220087. С сентября 2023г. в организацию деятельности медицинских классов должны включиться ПОО: Тюменский медицинский колледж.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Ишимский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медицинский колледж, Тобольский медицинский колледж им. Володи Солдатова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Педагогические классы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– договор с ФГАОУ ВО «Тюменский государственный университет»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  <a:hlinkClick r:id="rId2"/>
              </a:rPr>
              <a:t>https://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  <a:hlinkClick r:id="rId2"/>
              </a:rPr>
              <a:t>abiturient.utmn.ru/upload/medialibrary/398/Izmeneniya-v-pravila-priema-BS.pdf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- Изменения в правила приема в федеральное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государственное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автономное образовательное учреждение высшего образования (Тюменский государственный университет) по направлениям подготовки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бакалавриата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/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специалитета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на 2023/2024 учебный год, утвержденные решением Ученого совета от 24.10.2022, протокол №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206" y="5180588"/>
            <a:ext cx="86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3546" y="232012"/>
            <a:ext cx="484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Профильные классы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3205" y="6387564"/>
            <a:ext cx="9162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Корпоративные классы: ООО «СИБУР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»; ООО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«РОСНЕФТЬ»; ООО «НОВАТЭК» </a:t>
            </a:r>
          </a:p>
        </p:txBody>
      </p:sp>
    </p:spTree>
    <p:extLst>
      <p:ext uri="{BB962C8B-B14F-4D97-AF65-F5344CB8AC3E}">
        <p14:creationId xmlns:p14="http://schemas.microsoft.com/office/powerpoint/2010/main" val="3141599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9510449" y="6535739"/>
            <a:ext cx="395552" cy="1984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7F8FA9">
                  <a:lumMod val="75000"/>
                </a:srgbClr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6663" y="1085643"/>
            <a:ext cx="4400909" cy="36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Line 5"/>
          <p:cNvSpPr/>
          <p:nvPr/>
        </p:nvSpPr>
        <p:spPr>
          <a:xfrm>
            <a:off x="319573" y="1320993"/>
            <a:ext cx="30754" cy="4905636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3" name="Группа 5"/>
          <p:cNvGrpSpPr>
            <a:grpSpLocks/>
          </p:cNvGrpSpPr>
          <p:nvPr/>
        </p:nvGrpSpPr>
        <p:grpSpPr bwMode="auto">
          <a:xfrm>
            <a:off x="170348" y="1062884"/>
            <a:ext cx="298450" cy="374650"/>
            <a:chOff x="471601" y="1248841"/>
            <a:chExt cx="298080" cy="375840"/>
          </a:xfrm>
        </p:grpSpPr>
        <p:sp>
          <p:nvSpPr>
            <p:cNvPr id="44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" name="TextBox 45"/>
          <p:cNvSpPr txBox="1"/>
          <p:nvPr/>
        </p:nvSpPr>
        <p:spPr>
          <a:xfrm>
            <a:off x="448482" y="2530598"/>
            <a:ext cx="4501344" cy="286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Функция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федерального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оператора реализации мероприятий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профминимума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возложена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федерального оператора проекта «Билет в будущее» –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Фонд Гуманитарных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Проектов.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97F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5"/>
          <p:cNvSpPr/>
          <p:nvPr/>
        </p:nvSpPr>
        <p:spPr>
          <a:xfrm>
            <a:off x="5127531" y="1096222"/>
            <a:ext cx="50479" cy="5130407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object 51"/>
          <p:cNvSpPr>
            <a:spLocks/>
          </p:cNvSpPr>
          <p:nvPr/>
        </p:nvSpPr>
        <p:spPr bwMode="auto">
          <a:xfrm>
            <a:off x="1624013" y="5426799"/>
            <a:ext cx="53314" cy="68262"/>
          </a:xfrm>
          <a:custGeom>
            <a:avLst/>
            <a:gdLst>
              <a:gd name="T0" fmla="*/ 0 w 48894"/>
              <a:gd name="T1" fmla="*/ 68058 h 67944"/>
              <a:gd name="T2" fmla="*/ 49175 w 48894"/>
              <a:gd name="T3" fmla="*/ 0 h 679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894" h="67944">
                <a:moveTo>
                  <a:pt x="0" y="67741"/>
                </a:moveTo>
                <a:lnTo>
                  <a:pt x="4885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object 52"/>
          <p:cNvSpPr>
            <a:spLocks/>
          </p:cNvSpPr>
          <p:nvPr/>
        </p:nvSpPr>
        <p:spPr bwMode="auto">
          <a:xfrm>
            <a:off x="1680766" y="5426799"/>
            <a:ext cx="53313" cy="68262"/>
          </a:xfrm>
          <a:custGeom>
            <a:avLst/>
            <a:gdLst>
              <a:gd name="T0" fmla="*/ 49174 w 48894"/>
              <a:gd name="T1" fmla="*/ 68058 h 67944"/>
              <a:gd name="T2" fmla="*/ 0 w 48894"/>
              <a:gd name="T3" fmla="*/ 0 h 679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894" h="67944">
                <a:moveTo>
                  <a:pt x="48856" y="67741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" name="object 74"/>
          <p:cNvSpPr>
            <a:spLocks/>
          </p:cNvSpPr>
          <p:nvPr/>
        </p:nvSpPr>
        <p:spPr bwMode="auto">
          <a:xfrm>
            <a:off x="1679046" y="5425212"/>
            <a:ext cx="0" cy="98425"/>
          </a:xfrm>
          <a:custGeom>
            <a:avLst/>
            <a:gdLst>
              <a:gd name="T0" fmla="*/ 0 h 97789"/>
              <a:gd name="T1" fmla="*/ 97837 h 977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7789">
                <a:moveTo>
                  <a:pt x="0" y="0"/>
                </a:moveTo>
                <a:lnTo>
                  <a:pt x="0" y="97205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2" name="object 70"/>
          <p:cNvSpPr txBox="1">
            <a:spLocks noChangeArrowheads="1"/>
          </p:cNvSpPr>
          <p:nvPr/>
        </p:nvSpPr>
        <p:spPr bwMode="auto">
          <a:xfrm>
            <a:off x="350327" y="53545"/>
            <a:ext cx="8986254" cy="369240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0" tIns="44995" rIns="89990" bIns="44995"/>
          <a:lstStyle>
            <a:defPPr>
              <a:defRPr lang="en-US"/>
            </a:defPPr>
            <a:lvl1pPr defTabSz="912813">
              <a:lnSpc>
                <a:spcPct val="90000"/>
              </a:lnSpc>
              <a:spcBef>
                <a:spcPts val="141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2000" b="1" spc="-1">
                <a:solidFill>
                  <a:srgbClr val="6C0000"/>
                </a:solidFill>
                <a:latin typeface="Verdana"/>
                <a:cs typeface="DejaVu Sans" panose="020B0603030804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Приоритеты государственной политики </a:t>
            </a:r>
          </a:p>
          <a:p>
            <a:pPr marL="0" marR="0" lvl="0" indent="0" algn="ctr" defTabSz="91281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области профориентации обучающихся</a:t>
            </a:r>
            <a:endParaRPr kumimoji="0" lang="ru-RU" altLang="ru-RU" sz="2400" b="1" i="0" u="none" strike="noStrike" kern="1200" cap="none" spc="-1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"/>
          <p:cNvGrpSpPr>
            <a:grpSpLocks/>
          </p:cNvGrpSpPr>
          <p:nvPr/>
        </p:nvGrpSpPr>
        <p:grpSpPr bwMode="auto">
          <a:xfrm>
            <a:off x="5003545" y="1102571"/>
            <a:ext cx="298450" cy="374650"/>
            <a:chOff x="471601" y="1248841"/>
            <a:chExt cx="298080" cy="375840"/>
          </a:xfrm>
        </p:grpSpPr>
        <p:sp>
          <p:nvSpPr>
            <p:cNvPr id="61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" name="Группа 5"/>
          <p:cNvGrpSpPr>
            <a:grpSpLocks/>
          </p:cNvGrpSpPr>
          <p:nvPr/>
        </p:nvGrpSpPr>
        <p:grpSpPr bwMode="auto">
          <a:xfrm>
            <a:off x="150032" y="3327948"/>
            <a:ext cx="298450" cy="374650"/>
            <a:chOff x="471601" y="1248841"/>
            <a:chExt cx="298080" cy="375840"/>
          </a:xfrm>
        </p:grpSpPr>
        <p:sp>
          <p:nvSpPr>
            <p:cNvPr id="22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" name="Прямоугольник 30"/>
          <p:cNvSpPr/>
          <p:nvPr/>
        </p:nvSpPr>
        <p:spPr>
          <a:xfrm>
            <a:off x="471541" y="4808419"/>
            <a:ext cx="4455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Функции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регионального оператора реализации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профминимума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возложены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на регионального оператора проекта «Билет в будущее»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- Центр опережающей профессиональной подготовки Тюменской области (ЦОПП ТО)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3687" y="1119240"/>
            <a:ext cx="45487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В 2023/24 учебном году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профминимум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будет реализован на базе проекта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«Билет в будущее» в рамках федерального проекта «Успех каждого ребенка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» (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поручение Президента Российской Федерации от 20 декабря 2020 г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. №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Пр-2182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При этом профориентация школьников в образовательной организации,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не являющейся участником проекта «Билет в будущее», может быть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реализована с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использованием общедоступного сегмента платформы проекта «Билет в будущее»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(bvbinfo.ru), а также электронных образовательных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ресурсов, иных решений.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2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7048" y="1066665"/>
            <a:ext cx="43656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Минпросвещения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России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с 1 сентября 2023 г. внедряет в образовательных организациях,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реализующих основные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общеобразовательные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программы,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Единую модель профессиональной ориентации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–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профориентационный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минимум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профминимум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).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9" name="Группа 5"/>
          <p:cNvGrpSpPr>
            <a:grpSpLocks/>
          </p:cNvGrpSpPr>
          <p:nvPr/>
        </p:nvGrpSpPr>
        <p:grpSpPr bwMode="auto">
          <a:xfrm>
            <a:off x="170348" y="4953771"/>
            <a:ext cx="298450" cy="374650"/>
            <a:chOff x="471601" y="1248841"/>
            <a:chExt cx="298080" cy="375840"/>
          </a:xfrm>
        </p:grpSpPr>
        <p:sp>
          <p:nvSpPr>
            <p:cNvPr id="50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452" y="3198231"/>
            <a:ext cx="323116" cy="4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317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692150"/>
            <a:ext cx="89281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488950" y="115888"/>
            <a:ext cx="892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образовательного пространства</a:t>
            </a:r>
            <a:endParaRPr lang="ru-RU" altLang="ru-RU" sz="240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05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5092" y="128601"/>
            <a:ext cx="8734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Критерии готовности к профессиональному самоопределению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2033" y="1401112"/>
          <a:ext cx="9631679" cy="451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807">
                  <a:extLst>
                    <a:ext uri="{9D8B030D-6E8A-4147-A177-3AD203B41FA5}">
                      <a16:colId xmlns:a16="http://schemas.microsoft.com/office/drawing/2014/main" val="3499380276"/>
                    </a:ext>
                  </a:extLst>
                </a:gridCol>
                <a:gridCol w="1887454">
                  <a:extLst>
                    <a:ext uri="{9D8B030D-6E8A-4147-A177-3AD203B41FA5}">
                      <a16:colId xmlns:a16="http://schemas.microsoft.com/office/drawing/2014/main" val="4217781834"/>
                    </a:ext>
                  </a:extLst>
                </a:gridCol>
                <a:gridCol w="2225747">
                  <a:extLst>
                    <a:ext uri="{9D8B030D-6E8A-4147-A177-3AD203B41FA5}">
                      <a16:colId xmlns:a16="http://schemas.microsoft.com/office/drawing/2014/main" val="1796194036"/>
                    </a:ext>
                  </a:extLst>
                </a:gridCol>
                <a:gridCol w="1971620">
                  <a:extLst>
                    <a:ext uri="{9D8B030D-6E8A-4147-A177-3AD203B41FA5}">
                      <a16:colId xmlns:a16="http://schemas.microsoft.com/office/drawing/2014/main" val="2280341045"/>
                    </a:ext>
                  </a:extLst>
                </a:gridCol>
                <a:gridCol w="1881051">
                  <a:extLst>
                    <a:ext uri="{9D8B030D-6E8A-4147-A177-3AD203B41FA5}">
                      <a16:colId xmlns:a16="http://schemas.microsoft.com/office/drawing/2014/main" val="211095675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Старшеклассники (10-11 классы)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463321"/>
                  </a:ext>
                </a:extLst>
              </a:tr>
              <a:tr h="3964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Целевой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Мотивационный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Информационный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Деятельностный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Рефлексивный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58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Уточнение своего</a:t>
                      </a:r>
                    </a:p>
                    <a:p>
                      <a:r>
                        <a:rPr lang="ru-RU" sz="1200" dirty="0" smtClean="0"/>
                        <a:t>профессионального выбора.</a:t>
                      </a:r>
                    </a:p>
                    <a:p>
                      <a:r>
                        <a:rPr lang="ru-RU" sz="1200" dirty="0" smtClean="0"/>
                        <a:t>Нацеленность на</a:t>
                      </a:r>
                    </a:p>
                    <a:p>
                      <a:r>
                        <a:rPr lang="ru-RU" sz="1200" dirty="0" smtClean="0"/>
                        <a:t>развитие</a:t>
                      </a:r>
                    </a:p>
                    <a:p>
                      <a:r>
                        <a:rPr lang="ru-RU" sz="1200" dirty="0" smtClean="0"/>
                        <a:t>профессионально</a:t>
                      </a:r>
                    </a:p>
                    <a:p>
                      <a:r>
                        <a:rPr lang="ru-RU" sz="1200" dirty="0" smtClean="0"/>
                        <a:t>важных качеств в</a:t>
                      </a:r>
                    </a:p>
                    <a:p>
                      <a:r>
                        <a:rPr lang="ru-RU" sz="1200" dirty="0" smtClean="0"/>
                        <a:t>соответствии с</a:t>
                      </a:r>
                    </a:p>
                    <a:p>
                      <a:r>
                        <a:rPr lang="ru-RU" sz="1200" dirty="0" smtClean="0"/>
                        <a:t>избираемым профилем обучения и избираемой</a:t>
                      </a:r>
                    </a:p>
                    <a:p>
                      <a:r>
                        <a:rPr lang="ru-RU" sz="1200" dirty="0" smtClean="0"/>
                        <a:t>сферой</a:t>
                      </a:r>
                    </a:p>
                    <a:p>
                      <a:r>
                        <a:rPr lang="ru-RU" sz="1200" dirty="0" smtClean="0"/>
                        <a:t>профессиональной деятельности.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Нахождение личностного смысла</a:t>
                      </a:r>
                    </a:p>
                    <a:p>
                      <a:r>
                        <a:rPr lang="ru-RU" sz="1200" dirty="0" smtClean="0"/>
                        <a:t>профессионально трудовой деятельности. Принятие</a:t>
                      </a:r>
                    </a:p>
                    <a:p>
                      <a:r>
                        <a:rPr lang="ru-RU" sz="1200" dirty="0" smtClean="0"/>
                        <a:t>ценности личной</a:t>
                      </a:r>
                    </a:p>
                    <a:p>
                      <a:r>
                        <a:rPr lang="ru-RU" sz="1200" dirty="0" smtClean="0"/>
                        <a:t>продуктивности в</a:t>
                      </a:r>
                    </a:p>
                    <a:p>
                      <a:r>
                        <a:rPr lang="ru-RU" sz="1200" dirty="0" smtClean="0"/>
                        <a:t>профессионально трудовой</a:t>
                      </a:r>
                    </a:p>
                    <a:p>
                      <a:r>
                        <a:rPr lang="ru-RU" sz="1200" dirty="0" smtClean="0"/>
                        <a:t>деятельности.</a:t>
                      </a:r>
                    </a:p>
                    <a:p>
                      <a:r>
                        <a:rPr lang="ru-RU" sz="1200" dirty="0" smtClean="0"/>
                        <a:t>Потребности в соотнесении своих</a:t>
                      </a:r>
                    </a:p>
                    <a:p>
                      <a:r>
                        <a:rPr lang="ru-RU" sz="1200" dirty="0" smtClean="0"/>
                        <a:t>профессионально важных качеств с</a:t>
                      </a:r>
                    </a:p>
                    <a:p>
                      <a:r>
                        <a:rPr lang="ru-RU" sz="1200" dirty="0" smtClean="0"/>
                        <a:t>требованиями</a:t>
                      </a:r>
                    </a:p>
                    <a:p>
                      <a:r>
                        <a:rPr lang="ru-RU" sz="1200" dirty="0" smtClean="0"/>
                        <a:t>профиля обучения</a:t>
                      </a:r>
                    </a:p>
                    <a:p>
                      <a:r>
                        <a:rPr lang="ru-RU" sz="1200" dirty="0" smtClean="0"/>
                        <a:t>и планируемой будущей профессиональной карьеры.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Знание своих</a:t>
                      </a:r>
                    </a:p>
                    <a:p>
                      <a:r>
                        <a:rPr lang="ru-RU" sz="1200" dirty="0" smtClean="0"/>
                        <a:t>профессионально важных качеств в соответствии с</a:t>
                      </a:r>
                    </a:p>
                    <a:p>
                      <a:r>
                        <a:rPr lang="ru-RU" sz="1200" dirty="0" smtClean="0"/>
                        <a:t>избранным профилем</a:t>
                      </a:r>
                    </a:p>
                    <a:p>
                      <a:r>
                        <a:rPr lang="ru-RU" sz="1200" dirty="0" smtClean="0"/>
                        <a:t>обучения, путем продолжения</a:t>
                      </a:r>
                    </a:p>
                    <a:p>
                      <a:r>
                        <a:rPr lang="ru-RU" sz="1200" dirty="0" smtClean="0"/>
                        <a:t>образования и</a:t>
                      </a:r>
                    </a:p>
                    <a:p>
                      <a:r>
                        <a:rPr lang="ru-RU" sz="1200" dirty="0" smtClean="0"/>
                        <a:t>будущей профессиональной карьеры;</a:t>
                      </a:r>
                    </a:p>
                    <a:p>
                      <a:r>
                        <a:rPr lang="ru-RU" sz="1200" dirty="0" smtClean="0"/>
                        <a:t>основ правового</a:t>
                      </a:r>
                    </a:p>
                    <a:p>
                      <a:r>
                        <a:rPr lang="ru-RU" sz="1200" dirty="0" smtClean="0"/>
                        <a:t>регулирования в</a:t>
                      </a:r>
                    </a:p>
                    <a:p>
                      <a:r>
                        <a:rPr lang="ru-RU" sz="1200" dirty="0" smtClean="0"/>
                        <a:t>сфере труда</a:t>
                      </a:r>
                    </a:p>
                    <a:p>
                      <a:r>
                        <a:rPr lang="ru-RU" sz="1200" dirty="0" smtClean="0"/>
                        <a:t>(трудоустройство и</a:t>
                      </a:r>
                    </a:p>
                    <a:p>
                      <a:r>
                        <a:rPr lang="ru-RU" sz="1200" dirty="0" smtClean="0"/>
                        <a:t>увольнение,</a:t>
                      </a:r>
                    </a:p>
                    <a:p>
                      <a:r>
                        <a:rPr lang="ru-RU" sz="1200" dirty="0" smtClean="0"/>
                        <a:t>обязанности и права</a:t>
                      </a:r>
                    </a:p>
                    <a:p>
                      <a:r>
                        <a:rPr lang="ru-RU" sz="1200" dirty="0" smtClean="0"/>
                        <a:t>работников); мифов,</a:t>
                      </a:r>
                    </a:p>
                    <a:p>
                      <a:r>
                        <a:rPr lang="ru-RU" sz="1200" dirty="0" smtClean="0"/>
                        <a:t>стереотипов и</a:t>
                      </a:r>
                    </a:p>
                    <a:p>
                      <a:r>
                        <a:rPr lang="ru-RU" sz="1200" dirty="0" smtClean="0"/>
                        <a:t>социальных</a:t>
                      </a:r>
                    </a:p>
                    <a:p>
                      <a:r>
                        <a:rPr lang="ru-RU" sz="1200" dirty="0" smtClean="0"/>
                        <a:t>деформаций в мире</a:t>
                      </a:r>
                    </a:p>
                    <a:p>
                      <a:r>
                        <a:rPr lang="ru-RU" sz="1200" dirty="0" smtClean="0"/>
                        <a:t>труда и профессий.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Участие в социальных и</a:t>
                      </a:r>
                    </a:p>
                    <a:p>
                      <a:r>
                        <a:rPr lang="ru-RU" sz="1200" dirty="0" smtClean="0"/>
                        <a:t>профессиональных</a:t>
                      </a:r>
                    </a:p>
                    <a:p>
                      <a:r>
                        <a:rPr lang="ru-RU" sz="1200" dirty="0" smtClean="0"/>
                        <a:t>практиках в контексте</a:t>
                      </a:r>
                    </a:p>
                    <a:p>
                      <a:r>
                        <a:rPr lang="ru-RU" sz="1200" dirty="0" smtClean="0"/>
                        <a:t>избранной профессиональной сферы. Выбор и</a:t>
                      </a:r>
                    </a:p>
                    <a:p>
                      <a:r>
                        <a:rPr lang="ru-RU" sz="1200" dirty="0" smtClean="0"/>
                        <a:t>освоение очных или</a:t>
                      </a:r>
                    </a:p>
                    <a:p>
                      <a:r>
                        <a:rPr lang="ru-RU" sz="1200" dirty="0" smtClean="0"/>
                        <a:t>дистанционных курсов</a:t>
                      </a:r>
                    </a:p>
                    <a:p>
                      <a:r>
                        <a:rPr lang="ru-RU" sz="1200" dirty="0" smtClean="0"/>
                        <a:t>ДО, имеющих</a:t>
                      </a:r>
                    </a:p>
                    <a:p>
                      <a:r>
                        <a:rPr lang="ru-RU" sz="1200" dirty="0" err="1" smtClean="0"/>
                        <a:t>профориентационную</a:t>
                      </a:r>
                      <a:r>
                        <a:rPr lang="ru-RU" sz="1200" dirty="0" smtClean="0"/>
                        <a:t>/</a:t>
                      </a:r>
                    </a:p>
                    <a:p>
                      <a:r>
                        <a:rPr lang="ru-RU" sz="1200" dirty="0" smtClean="0"/>
                        <a:t>предпрофессиональную</a:t>
                      </a:r>
                    </a:p>
                    <a:p>
                      <a:r>
                        <a:rPr lang="ru-RU" sz="1200" dirty="0" smtClean="0"/>
                        <a:t>направленность.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Адекватное</a:t>
                      </a:r>
                    </a:p>
                    <a:p>
                      <a:r>
                        <a:rPr lang="ru-RU" sz="1200" dirty="0" err="1" smtClean="0"/>
                        <a:t>самооценивание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уровня своей готовности к получению</a:t>
                      </a:r>
                    </a:p>
                    <a:p>
                      <a:r>
                        <a:rPr lang="ru-RU" sz="1200" dirty="0" smtClean="0"/>
                        <a:t>профессионального</a:t>
                      </a:r>
                    </a:p>
                    <a:p>
                      <a:r>
                        <a:rPr lang="ru-RU" sz="1200" dirty="0" smtClean="0"/>
                        <a:t>образования и</a:t>
                      </a:r>
                    </a:p>
                    <a:p>
                      <a:r>
                        <a:rPr lang="ru-RU" sz="1200" dirty="0" smtClean="0"/>
                        <a:t>последующей</a:t>
                      </a:r>
                    </a:p>
                    <a:p>
                      <a:r>
                        <a:rPr lang="ru-RU" sz="1200" dirty="0" smtClean="0"/>
                        <a:t>профессиональной</a:t>
                      </a:r>
                    </a:p>
                    <a:p>
                      <a:r>
                        <a:rPr lang="ru-RU" sz="1200" dirty="0" smtClean="0"/>
                        <a:t>деятельности.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65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012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5092" y="128601"/>
            <a:ext cx="8734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Мероприятия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Профориентационного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минимума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на трех уровнях (распределение по часам)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6421" y="1227666"/>
          <a:ext cx="940525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785">
                  <a:extLst>
                    <a:ext uri="{9D8B030D-6E8A-4147-A177-3AD203B41FA5}">
                      <a16:colId xmlns:a16="http://schemas.microsoft.com/office/drawing/2014/main" val="224987071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674785964"/>
                    </a:ext>
                  </a:extLst>
                </a:gridCol>
                <a:gridCol w="2081348">
                  <a:extLst>
                    <a:ext uri="{9D8B030D-6E8A-4147-A177-3AD203B41FA5}">
                      <a16:colId xmlns:a16="http://schemas.microsoft.com/office/drawing/2014/main" val="2576140360"/>
                    </a:ext>
                  </a:extLst>
                </a:gridCol>
                <a:gridCol w="2586445">
                  <a:extLst>
                    <a:ext uri="{9D8B030D-6E8A-4147-A177-3AD203B41FA5}">
                      <a16:colId xmlns:a16="http://schemas.microsoft.com/office/drawing/2014/main" val="259589359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Форма работы 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Базовый уровень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Основной уровень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Продвинутый уровень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475479"/>
                  </a:ext>
                </a:extLst>
              </a:tr>
              <a:tr h="25997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Урочная</a:t>
                      </a:r>
                    </a:p>
                    <a:p>
                      <a:pPr algn="ctr"/>
                      <a:r>
                        <a:rPr lang="ru-RU" sz="1600" b="1" dirty="0" smtClean="0"/>
                        <a:t>деятельность</a:t>
                      </a:r>
                    </a:p>
                    <a:p>
                      <a:r>
                        <a:rPr lang="ru-RU" sz="1600" dirty="0" smtClean="0"/>
                        <a:t>Уроки общеобразовательного цикла, включающие элемент</a:t>
                      </a:r>
                    </a:p>
                    <a:p>
                      <a:r>
                        <a:rPr lang="ru-RU" sz="1600" dirty="0" smtClean="0"/>
                        <a:t>значимости учебного</a:t>
                      </a:r>
                    </a:p>
                    <a:p>
                      <a:r>
                        <a:rPr lang="ru-RU" sz="1600" dirty="0" smtClean="0"/>
                        <a:t>предмета для профессиональной деятельности.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Программа по учебному</a:t>
                      </a:r>
                    </a:p>
                    <a:p>
                      <a:r>
                        <a:rPr lang="ru-RU" sz="1600" dirty="0" smtClean="0"/>
                        <a:t>Предмету «Технология»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 выбор:</a:t>
                      </a:r>
                    </a:p>
                    <a:p>
                      <a:pPr algn="ctr"/>
                      <a:r>
                        <a:rPr lang="ru-RU" sz="1600" dirty="0" smtClean="0"/>
                        <a:t>уроки общеобразовательного цикла, включающие элемент значимости</a:t>
                      </a:r>
                    </a:p>
                    <a:p>
                      <a:pPr algn="ctr"/>
                      <a:r>
                        <a:rPr lang="ru-RU" sz="1600" dirty="0" smtClean="0"/>
                        <a:t>учебного предмета для проф. деятельности.</a:t>
                      </a:r>
                    </a:p>
                    <a:p>
                      <a:pPr algn="ctr"/>
                      <a:r>
                        <a:rPr lang="ru-RU" sz="1600" dirty="0" smtClean="0"/>
                        <a:t>Используется интерактивный сервис КИК (в рамках Проекта)</a:t>
                      </a:r>
                    </a:p>
                    <a:p>
                      <a:pPr algn="ctr"/>
                      <a:r>
                        <a:rPr lang="ru-RU" sz="1600" dirty="0" smtClean="0"/>
                        <a:t>или другие программы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ИЛИ</a:t>
                      </a:r>
                    </a:p>
                    <a:p>
                      <a:pPr algn="ctr"/>
                      <a:r>
                        <a:rPr lang="ru-RU" sz="1600" dirty="0" smtClean="0"/>
                        <a:t>Уроки профориентационной направленности в рамках</a:t>
                      </a:r>
                    </a:p>
                    <a:p>
                      <a:pPr algn="ctr"/>
                      <a:r>
                        <a:rPr lang="ru-RU" sz="1600" dirty="0" smtClean="0"/>
                        <a:t>учебного предмета «Технология»</a:t>
                      </a:r>
                    </a:p>
                    <a:p>
                      <a:pPr algn="ctr"/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725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35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5092" y="128601"/>
            <a:ext cx="8734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Мероприятия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Профориентационного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минимума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на трех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уровнях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82881" y="1123163"/>
          <a:ext cx="9509758" cy="545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73">
                  <a:extLst>
                    <a:ext uri="{9D8B030D-6E8A-4147-A177-3AD203B41FA5}">
                      <a16:colId xmlns:a16="http://schemas.microsoft.com/office/drawing/2014/main" val="2249870710"/>
                    </a:ext>
                  </a:extLst>
                </a:gridCol>
                <a:gridCol w="2184111">
                  <a:extLst>
                    <a:ext uri="{9D8B030D-6E8A-4147-A177-3AD203B41FA5}">
                      <a16:colId xmlns:a16="http://schemas.microsoft.com/office/drawing/2014/main" val="3674785964"/>
                    </a:ext>
                  </a:extLst>
                </a:gridCol>
                <a:gridCol w="2456688">
                  <a:extLst>
                    <a:ext uri="{9D8B030D-6E8A-4147-A177-3AD203B41FA5}">
                      <a16:colId xmlns:a16="http://schemas.microsoft.com/office/drawing/2014/main" val="3824765302"/>
                    </a:ext>
                  </a:extLst>
                </a:gridCol>
                <a:gridCol w="2456686">
                  <a:extLst>
                    <a:ext uri="{9D8B030D-6E8A-4147-A177-3AD203B41FA5}">
                      <a16:colId xmlns:a16="http://schemas.microsoft.com/office/drawing/2014/main" val="2595893596"/>
                    </a:ext>
                  </a:extLst>
                </a:gridCol>
              </a:tblGrid>
              <a:tr h="7531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Форма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Базовый уровень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Основной </a:t>
                      </a:r>
                    </a:p>
                    <a:p>
                      <a:pPr algn="ctr"/>
                      <a:r>
                        <a:rPr lang="ru-RU" dirty="0" smtClean="0"/>
                        <a:t>уровень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Продвинутый уровень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475479"/>
                  </a:ext>
                </a:extLst>
              </a:tr>
              <a:tr h="469863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Внеурочная</a:t>
                      </a:r>
                    </a:p>
                    <a:p>
                      <a:pPr algn="ctr"/>
                      <a:r>
                        <a:rPr lang="ru-RU" sz="1200" b="1" dirty="0" smtClean="0"/>
                        <a:t>деятельность</a:t>
                      </a:r>
                    </a:p>
                    <a:p>
                      <a:r>
                        <a:rPr lang="ru-RU" sz="1200" dirty="0" smtClean="0"/>
                        <a:t>Профориентационная диагностика: диагностика склонностей, диагностика ГПС</a:t>
                      </a:r>
                    </a:p>
                    <a:p>
                      <a:r>
                        <a:rPr lang="ru-RU" sz="1200" dirty="0" err="1" smtClean="0"/>
                        <a:t>Профориентационные</a:t>
                      </a:r>
                      <a:r>
                        <a:rPr lang="ru-RU" sz="1200" dirty="0" smtClean="0"/>
                        <a:t> уроки</a:t>
                      </a:r>
                    </a:p>
                    <a:p>
                      <a:r>
                        <a:rPr lang="ru-RU" sz="1200" dirty="0" smtClean="0"/>
                        <a:t>Проектная</a:t>
                      </a:r>
                    </a:p>
                    <a:p>
                      <a:r>
                        <a:rPr lang="ru-RU" sz="1200" dirty="0" smtClean="0"/>
                        <a:t>деятельность</a:t>
                      </a:r>
                    </a:p>
                    <a:p>
                      <a:r>
                        <a:rPr lang="ru-RU" sz="1200" dirty="0" smtClean="0"/>
                        <a:t>Выставки образовательные и</a:t>
                      </a:r>
                    </a:p>
                    <a:p>
                      <a:r>
                        <a:rPr lang="ru-RU" sz="1200" dirty="0" err="1" smtClean="0"/>
                        <a:t>профориентационные</a:t>
                      </a:r>
                      <a:r>
                        <a:rPr lang="ru-RU" sz="1200" dirty="0" smtClean="0"/>
                        <a:t> («Лаборатория будущего», «Образование и</a:t>
                      </a:r>
                    </a:p>
                    <a:p>
                      <a:r>
                        <a:rPr lang="ru-RU" sz="1200" dirty="0" smtClean="0"/>
                        <a:t>карьера» и др.)</a:t>
                      </a:r>
                    </a:p>
                    <a:p>
                      <a:r>
                        <a:rPr lang="ru-RU" sz="1200" dirty="0" smtClean="0"/>
                        <a:t>Экскурсии на</a:t>
                      </a:r>
                    </a:p>
                    <a:p>
                      <a:r>
                        <a:rPr lang="ru-RU" sz="1200" dirty="0" smtClean="0"/>
                        <a:t>предприятия</a:t>
                      </a:r>
                    </a:p>
                    <a:p>
                      <a:r>
                        <a:rPr lang="ru-RU" sz="1200" dirty="0" smtClean="0"/>
                        <a:t>Экскурсии в организации</a:t>
                      </a:r>
                    </a:p>
                    <a:p>
                      <a:r>
                        <a:rPr lang="ru-RU" sz="1200" dirty="0" smtClean="0"/>
                        <a:t>ВО и проф. образовательные</a:t>
                      </a:r>
                    </a:p>
                    <a:p>
                      <a:r>
                        <a:rPr lang="ru-RU" sz="1200" dirty="0" smtClean="0"/>
                        <a:t>организации</a:t>
                      </a:r>
                    </a:p>
                    <a:p>
                      <a:r>
                        <a:rPr lang="ru-RU" sz="1200" dirty="0" smtClean="0"/>
                        <a:t>Уроки «Шоу</a:t>
                      </a:r>
                    </a:p>
                    <a:p>
                      <a:r>
                        <a:rPr lang="ru-RU" sz="1200" dirty="0" smtClean="0"/>
                        <a:t>профессий»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Профориентационная онлайн-диагностика </a:t>
                      </a:r>
                    </a:p>
                    <a:p>
                      <a:r>
                        <a:rPr lang="ru-RU" sz="1200" dirty="0" smtClean="0"/>
                        <a:t>Урок с разбором результатов профориентационной диагностики </a:t>
                      </a:r>
                    </a:p>
                    <a:p>
                      <a:r>
                        <a:rPr lang="ru-RU" sz="1200" dirty="0" smtClean="0"/>
                        <a:t>Мероприятия на выбор: проектная деятельность; </a:t>
                      </a:r>
                      <a:r>
                        <a:rPr lang="ru-RU" sz="1200" dirty="0" err="1" smtClean="0"/>
                        <a:t>профориентационные</a:t>
                      </a:r>
                      <a:r>
                        <a:rPr lang="ru-RU" sz="1200" dirty="0" smtClean="0"/>
                        <a:t> программы; </a:t>
                      </a:r>
                    </a:p>
                    <a:p>
                      <a:r>
                        <a:rPr lang="ru-RU" sz="1200" dirty="0" smtClean="0"/>
                        <a:t>классные часы (в </a:t>
                      </a:r>
                      <a:r>
                        <a:rPr lang="ru-RU" sz="1200" dirty="0" err="1" smtClean="0"/>
                        <a:t>т.ч</a:t>
                      </a:r>
                      <a:r>
                        <a:rPr lang="ru-RU" sz="1200" dirty="0" smtClean="0"/>
                        <a:t>. демонстрация выпусков открытых онлайн-уроков «Шоу профессий»), беседы, дискуссии, мастер-классы, коммуникативные и деловые игры, консультации педагога и психолога, моделирующие профессиональные онлайн-пробы и др.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Диагностический</a:t>
                      </a:r>
                    </a:p>
                    <a:p>
                      <a:r>
                        <a:rPr lang="ru-RU" sz="1200" dirty="0" smtClean="0"/>
                        <a:t>конструктор (2 этапа): несколько вариантов профориентационных диагностик, исходя из потребностей обучающихся</a:t>
                      </a:r>
                    </a:p>
                    <a:p>
                      <a:r>
                        <a:rPr lang="ru-RU" sz="1200" dirty="0" smtClean="0"/>
                        <a:t>Вводный урок (для тех,</a:t>
                      </a:r>
                    </a:p>
                    <a:p>
                      <a:r>
                        <a:rPr lang="ru-RU" sz="1200" dirty="0" smtClean="0"/>
                        <a:t>кто впервые в Проекте)</a:t>
                      </a:r>
                    </a:p>
                    <a:p>
                      <a:r>
                        <a:rPr lang="ru-RU" sz="1200" dirty="0" err="1" smtClean="0"/>
                        <a:t>Профориентационный</a:t>
                      </a:r>
                      <a:r>
                        <a:rPr lang="ru-RU" sz="1200" dirty="0" smtClean="0"/>
                        <a:t> урок</a:t>
                      </a:r>
                    </a:p>
                    <a:p>
                      <a:r>
                        <a:rPr lang="ru-RU" sz="1200" dirty="0" smtClean="0"/>
                        <a:t>Рефлексивный урок</a:t>
                      </a:r>
                    </a:p>
                    <a:p>
                      <a:r>
                        <a:rPr lang="ru-RU" sz="1200" dirty="0" smtClean="0"/>
                        <a:t>Мероприятия на выбор:</a:t>
                      </a:r>
                    </a:p>
                    <a:p>
                      <a:r>
                        <a:rPr lang="ru-RU" sz="1200" dirty="0" err="1" smtClean="0"/>
                        <a:t>профориентационные</a:t>
                      </a:r>
                      <a:r>
                        <a:rPr lang="ru-RU" sz="1200" dirty="0" smtClean="0"/>
                        <a:t> программы внеурочной</a:t>
                      </a:r>
                    </a:p>
                    <a:p>
                      <a:r>
                        <a:rPr lang="ru-RU" sz="1200" dirty="0" smtClean="0"/>
                        <a:t>деятельности; дополнительные </a:t>
                      </a:r>
                      <a:r>
                        <a:rPr lang="ru-RU" sz="1200" dirty="0" err="1" smtClean="0"/>
                        <a:t>профориентационные</a:t>
                      </a:r>
                      <a:r>
                        <a:rPr lang="ru-RU" sz="1200" dirty="0" smtClean="0"/>
                        <a:t> уроки; онлайн-уроки «Шоу профессий»;</a:t>
                      </a:r>
                    </a:p>
                    <a:p>
                      <a:r>
                        <a:rPr lang="ru-RU" sz="1200" dirty="0" smtClean="0"/>
                        <a:t>проектная деятельность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 типы диагностик</a:t>
                      </a:r>
                    </a:p>
                    <a:p>
                      <a:r>
                        <a:rPr lang="ru-RU" sz="1200" dirty="0" smtClean="0"/>
                        <a:t>(2 этапа)</a:t>
                      </a:r>
                    </a:p>
                    <a:p>
                      <a:r>
                        <a:rPr lang="ru-RU" sz="1200" dirty="0" smtClean="0"/>
                        <a:t>Вводный урок (для тех,</a:t>
                      </a:r>
                    </a:p>
                    <a:p>
                      <a:r>
                        <a:rPr lang="ru-RU" sz="1200" dirty="0" smtClean="0"/>
                        <a:t>кто впервые в Проекте)</a:t>
                      </a:r>
                    </a:p>
                    <a:p>
                      <a:r>
                        <a:rPr lang="ru-RU" sz="1200" dirty="0" err="1" smtClean="0"/>
                        <a:t>Профориентационный</a:t>
                      </a:r>
                      <a:r>
                        <a:rPr lang="ru-RU" sz="1200" dirty="0" smtClean="0"/>
                        <a:t> урок</a:t>
                      </a:r>
                    </a:p>
                    <a:p>
                      <a:r>
                        <a:rPr lang="ru-RU" sz="1200" dirty="0" smtClean="0"/>
                        <a:t>Рефлексивный урок</a:t>
                      </a:r>
                    </a:p>
                    <a:p>
                      <a:r>
                        <a:rPr lang="ru-RU" sz="1200" dirty="0" smtClean="0"/>
                        <a:t>Проектная деятельность</a:t>
                      </a:r>
                    </a:p>
                    <a:p>
                      <a:r>
                        <a:rPr lang="ru-RU" sz="1200" dirty="0" smtClean="0"/>
                        <a:t>Мероприятия на выбор:</a:t>
                      </a:r>
                    </a:p>
                    <a:p>
                      <a:r>
                        <a:rPr lang="ru-RU" sz="1200" dirty="0" err="1" smtClean="0"/>
                        <a:t>профориетационные</a:t>
                      </a:r>
                      <a:r>
                        <a:rPr lang="ru-RU" sz="1200" dirty="0" smtClean="0"/>
                        <a:t> программы; классные часы (в </a:t>
                      </a:r>
                      <a:r>
                        <a:rPr lang="ru-RU" sz="1200" dirty="0" err="1" smtClean="0"/>
                        <a:t>т.ч</a:t>
                      </a:r>
                      <a:r>
                        <a:rPr lang="ru-RU" sz="1200" dirty="0" smtClean="0"/>
                        <a:t>. демонстрация выпусков открытых онлайн-уроков «Шоу профессий»), беседы, дискуссии, мастер-классы, коммуникативные</a:t>
                      </a:r>
                    </a:p>
                    <a:p>
                      <a:r>
                        <a:rPr lang="ru-RU" sz="1200" dirty="0" smtClean="0"/>
                        <a:t>и деловые игры, консультации педагога и психолога, моделирующие</a:t>
                      </a:r>
                    </a:p>
                    <a:p>
                      <a:r>
                        <a:rPr lang="ru-RU" sz="1200" dirty="0" smtClean="0"/>
                        <a:t>профессиональные</a:t>
                      </a:r>
                    </a:p>
                    <a:p>
                      <a:r>
                        <a:rPr lang="ru-RU" sz="1200" dirty="0" smtClean="0"/>
                        <a:t>онлайн-пробы и др.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725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283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5092" y="128601"/>
            <a:ext cx="8734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Мероприятия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Профориентационного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минимума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на трех уровнях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67497" y="1123163"/>
          <a:ext cx="9509758" cy="534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73">
                  <a:extLst>
                    <a:ext uri="{9D8B030D-6E8A-4147-A177-3AD203B41FA5}">
                      <a16:colId xmlns:a16="http://schemas.microsoft.com/office/drawing/2014/main" val="2249870710"/>
                    </a:ext>
                  </a:extLst>
                </a:gridCol>
                <a:gridCol w="2184111">
                  <a:extLst>
                    <a:ext uri="{9D8B030D-6E8A-4147-A177-3AD203B41FA5}">
                      <a16:colId xmlns:a16="http://schemas.microsoft.com/office/drawing/2014/main" val="3674785964"/>
                    </a:ext>
                  </a:extLst>
                </a:gridCol>
                <a:gridCol w="2456688">
                  <a:extLst>
                    <a:ext uri="{9D8B030D-6E8A-4147-A177-3AD203B41FA5}">
                      <a16:colId xmlns:a16="http://schemas.microsoft.com/office/drawing/2014/main" val="3824765302"/>
                    </a:ext>
                  </a:extLst>
                </a:gridCol>
                <a:gridCol w="2456686">
                  <a:extLst>
                    <a:ext uri="{9D8B030D-6E8A-4147-A177-3AD203B41FA5}">
                      <a16:colId xmlns:a16="http://schemas.microsoft.com/office/drawing/2014/main" val="2595893596"/>
                    </a:ext>
                  </a:extLst>
                </a:gridCol>
              </a:tblGrid>
              <a:tr h="8912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Форма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Базовый уровень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Основной </a:t>
                      </a:r>
                    </a:p>
                    <a:p>
                      <a:pPr algn="ctr"/>
                      <a:r>
                        <a:rPr lang="ru-RU" dirty="0" smtClean="0"/>
                        <a:t>уровень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Продвинутый уровень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475479"/>
                  </a:ext>
                </a:extLst>
              </a:tr>
              <a:tr h="44560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Воспитательная работа </a:t>
                      </a:r>
                    </a:p>
                    <a:p>
                      <a:pPr algn="ctr"/>
                      <a:r>
                        <a:rPr lang="ru-RU" sz="1200" dirty="0" smtClean="0"/>
                        <a:t>(может быть реализована во внеурочной и урочной деятельности) </a:t>
                      </a:r>
                    </a:p>
                    <a:p>
                      <a:pPr algn="l"/>
                      <a:r>
                        <a:rPr lang="ru-RU" sz="1200" dirty="0" err="1" smtClean="0"/>
                        <a:t>Профпробы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l"/>
                      <a:r>
                        <a:rPr lang="ru-RU" sz="1200" dirty="0" smtClean="0"/>
                        <a:t>Конкурсы профориентационной направленности</a:t>
                      </a:r>
                    </a:p>
                    <a:p>
                      <a:pPr algn="l"/>
                      <a:r>
                        <a:rPr lang="ru-RU" sz="1200" dirty="0" smtClean="0"/>
                        <a:t> Экскурсии в организации ВО и СПО и на производство </a:t>
                      </a:r>
                    </a:p>
                    <a:p>
                      <a:pPr algn="l"/>
                      <a:r>
                        <a:rPr lang="ru-RU" sz="1200" dirty="0" smtClean="0"/>
                        <a:t>(в </a:t>
                      </a:r>
                      <a:r>
                        <a:rPr lang="ru-RU" sz="1200" dirty="0" err="1" smtClean="0"/>
                        <a:t>т.ч</a:t>
                      </a:r>
                      <a:r>
                        <a:rPr lang="ru-RU" sz="1200" dirty="0" smtClean="0"/>
                        <a:t>. в рамках Рос. движения школьников, </a:t>
                      </a:r>
                      <a:r>
                        <a:rPr lang="ru-RU" sz="1200" dirty="0" err="1" smtClean="0"/>
                        <a:t>Юнармии</a:t>
                      </a:r>
                      <a:r>
                        <a:rPr lang="ru-RU" sz="1200" dirty="0" smtClean="0"/>
                        <a:t>, реализации проекта «Россия – страна возможностей»)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 выбор:</a:t>
                      </a:r>
                    </a:p>
                    <a:p>
                      <a:r>
                        <a:rPr lang="ru-RU" sz="1200" dirty="0" smtClean="0"/>
                        <a:t>профессиональные пробы</a:t>
                      </a:r>
                    </a:p>
                    <a:p>
                      <a:r>
                        <a:rPr lang="ru-RU" sz="1200" dirty="0" smtClean="0"/>
                        <a:t>на базе Площадки;</a:t>
                      </a:r>
                    </a:p>
                    <a:p>
                      <a:r>
                        <a:rPr lang="ru-RU" sz="1200" dirty="0" smtClean="0"/>
                        <a:t>конкурсы</a:t>
                      </a:r>
                    </a:p>
                    <a:p>
                      <a:r>
                        <a:rPr lang="ru-RU" sz="1200" dirty="0" smtClean="0"/>
                        <a:t>профориентационной</a:t>
                      </a:r>
                    </a:p>
                    <a:p>
                      <a:r>
                        <a:rPr lang="ru-RU" sz="1200" dirty="0" smtClean="0"/>
                        <a:t>направленности;</a:t>
                      </a:r>
                    </a:p>
                    <a:p>
                      <a:r>
                        <a:rPr lang="ru-RU" sz="1200" dirty="0" smtClean="0"/>
                        <a:t>экскурсии в организации</a:t>
                      </a:r>
                    </a:p>
                    <a:p>
                      <a:r>
                        <a:rPr lang="ru-RU" sz="1200" dirty="0" smtClean="0"/>
                        <a:t>ВО и СПО;</a:t>
                      </a:r>
                    </a:p>
                    <a:p>
                      <a:r>
                        <a:rPr lang="ru-RU" sz="1200" dirty="0" smtClean="0"/>
                        <a:t>экскурсии на</a:t>
                      </a:r>
                    </a:p>
                    <a:p>
                      <a:r>
                        <a:rPr lang="ru-RU" sz="1200" dirty="0" smtClean="0"/>
                        <a:t>производство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Выставка «Лаборатория</a:t>
                      </a:r>
                    </a:p>
                    <a:p>
                      <a:r>
                        <a:rPr lang="ru-RU" sz="1200" dirty="0" smtClean="0"/>
                        <a:t>будущего»</a:t>
                      </a:r>
                    </a:p>
                    <a:p>
                      <a:r>
                        <a:rPr lang="ru-RU" sz="1200" dirty="0" smtClean="0"/>
                        <a:t>Профессиональные пробы</a:t>
                      </a:r>
                    </a:p>
                    <a:p>
                      <a:r>
                        <a:rPr lang="ru-RU" sz="1200" dirty="0" smtClean="0"/>
                        <a:t>на базе Площадки или на</a:t>
                      </a:r>
                    </a:p>
                    <a:p>
                      <a:r>
                        <a:rPr lang="ru-RU" sz="1200" dirty="0" smtClean="0"/>
                        <a:t>базе Платформы</a:t>
                      </a:r>
                    </a:p>
                    <a:p>
                      <a:pPr algn="ctr"/>
                      <a:r>
                        <a:rPr lang="ru-RU" sz="1200" b="1" dirty="0" smtClean="0"/>
                        <a:t>На выбор:</a:t>
                      </a:r>
                    </a:p>
                    <a:p>
                      <a:r>
                        <a:rPr lang="ru-RU" sz="1200" dirty="0" smtClean="0"/>
                        <a:t>экскурсии в</a:t>
                      </a:r>
                    </a:p>
                    <a:p>
                      <a:r>
                        <a:rPr lang="ru-RU" sz="1200" dirty="0" smtClean="0"/>
                        <a:t>образовательные</a:t>
                      </a:r>
                    </a:p>
                    <a:p>
                      <a:r>
                        <a:rPr lang="ru-RU" sz="1200" dirty="0" smtClean="0"/>
                        <a:t>организации ВО или СПО;</a:t>
                      </a:r>
                    </a:p>
                    <a:p>
                      <a:r>
                        <a:rPr lang="ru-RU" sz="1200" dirty="0" smtClean="0"/>
                        <a:t>экскурсии на</a:t>
                      </a:r>
                    </a:p>
                    <a:p>
                      <a:r>
                        <a:rPr lang="ru-RU" sz="1200" dirty="0" smtClean="0"/>
                        <a:t>производство;</a:t>
                      </a:r>
                    </a:p>
                    <a:p>
                      <a:r>
                        <a:rPr lang="ru-RU" sz="1200" dirty="0" smtClean="0"/>
                        <a:t>конкурсы</a:t>
                      </a:r>
                    </a:p>
                    <a:p>
                      <a:r>
                        <a:rPr lang="ru-RU" sz="1200" dirty="0" smtClean="0"/>
                        <a:t>профориентационной</a:t>
                      </a:r>
                    </a:p>
                    <a:p>
                      <a:r>
                        <a:rPr lang="ru-RU" sz="1200" dirty="0" smtClean="0"/>
                        <a:t>направленности;</a:t>
                      </a:r>
                    </a:p>
                    <a:p>
                      <a:r>
                        <a:rPr lang="ru-RU" sz="1200" dirty="0" smtClean="0"/>
                        <a:t>образовательные выставки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Профессиональные пробы</a:t>
                      </a:r>
                    </a:p>
                    <a:p>
                      <a:r>
                        <a:rPr lang="ru-RU" sz="1200" dirty="0" smtClean="0"/>
                        <a:t>Выставка «Лаборатория</a:t>
                      </a:r>
                    </a:p>
                    <a:p>
                      <a:r>
                        <a:rPr lang="ru-RU" sz="1200" dirty="0" smtClean="0"/>
                        <a:t>будущего»</a:t>
                      </a:r>
                    </a:p>
                    <a:p>
                      <a:r>
                        <a:rPr lang="ru-RU" sz="1200" dirty="0" smtClean="0"/>
                        <a:t>Участие в конкурсах</a:t>
                      </a:r>
                    </a:p>
                    <a:p>
                      <a:r>
                        <a:rPr lang="ru-RU" sz="1200" dirty="0" smtClean="0"/>
                        <a:t>профориентационной</a:t>
                      </a:r>
                    </a:p>
                    <a:p>
                      <a:r>
                        <a:rPr lang="ru-RU" sz="1200" dirty="0" smtClean="0"/>
                        <a:t>направленности (в </a:t>
                      </a:r>
                      <a:r>
                        <a:rPr lang="ru-RU" sz="1200" dirty="0" err="1" smtClean="0"/>
                        <a:t>т.ч</a:t>
                      </a:r>
                      <a:r>
                        <a:rPr lang="ru-RU" sz="1200" dirty="0" smtClean="0"/>
                        <a:t>. в</a:t>
                      </a:r>
                    </a:p>
                    <a:p>
                      <a:r>
                        <a:rPr lang="ru-RU" sz="1200" dirty="0" smtClean="0"/>
                        <a:t>рамках Рос. движения</a:t>
                      </a:r>
                    </a:p>
                    <a:p>
                      <a:r>
                        <a:rPr lang="ru-RU" sz="1200" dirty="0" smtClean="0"/>
                        <a:t>школьников, </a:t>
                      </a:r>
                      <a:r>
                        <a:rPr lang="ru-RU" sz="1200" dirty="0" err="1" smtClean="0"/>
                        <a:t>Юнармии</a:t>
                      </a:r>
                      <a:r>
                        <a:rPr lang="ru-RU" sz="1200" dirty="0" smtClean="0"/>
                        <a:t>,</a:t>
                      </a:r>
                    </a:p>
                    <a:p>
                      <a:r>
                        <a:rPr lang="ru-RU" sz="1200" dirty="0" smtClean="0"/>
                        <a:t>реализации проекта</a:t>
                      </a:r>
                    </a:p>
                    <a:p>
                      <a:r>
                        <a:rPr lang="ru-RU" sz="1200" dirty="0" smtClean="0"/>
                        <a:t>«Россия – страна</a:t>
                      </a:r>
                    </a:p>
                    <a:p>
                      <a:r>
                        <a:rPr lang="ru-RU" sz="1200" dirty="0" smtClean="0"/>
                        <a:t>возможностей»,</a:t>
                      </a:r>
                    </a:p>
                    <a:p>
                      <a:r>
                        <a:rPr lang="ru-RU" sz="1200" dirty="0" smtClean="0"/>
                        <a:t>чемпионатов</a:t>
                      </a:r>
                    </a:p>
                    <a:p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Абилимпикс</a:t>
                      </a:r>
                      <a:r>
                        <a:rPr lang="ru-RU" sz="1200" dirty="0" smtClean="0"/>
                        <a:t>»,</a:t>
                      </a:r>
                    </a:p>
                    <a:p>
                      <a:r>
                        <a:rPr lang="ru-RU" sz="1200" dirty="0" smtClean="0"/>
                        <a:t>«Профессионалы» и др.)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725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31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5092" y="128601"/>
            <a:ext cx="8734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Мероприятия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Профориентационного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минимума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на трех уровнях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21921" y="1123163"/>
          <a:ext cx="9509758" cy="410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428">
                  <a:extLst>
                    <a:ext uri="{9D8B030D-6E8A-4147-A177-3AD203B41FA5}">
                      <a16:colId xmlns:a16="http://schemas.microsoft.com/office/drawing/2014/main" val="224987071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74785964"/>
                    </a:ext>
                  </a:extLst>
                </a:gridCol>
                <a:gridCol w="2655244">
                  <a:extLst>
                    <a:ext uri="{9D8B030D-6E8A-4147-A177-3AD203B41FA5}">
                      <a16:colId xmlns:a16="http://schemas.microsoft.com/office/drawing/2014/main" val="3824765302"/>
                    </a:ext>
                  </a:extLst>
                </a:gridCol>
                <a:gridCol w="2456686">
                  <a:extLst>
                    <a:ext uri="{9D8B030D-6E8A-4147-A177-3AD203B41FA5}">
                      <a16:colId xmlns:a16="http://schemas.microsoft.com/office/drawing/2014/main" val="2595893596"/>
                    </a:ext>
                  </a:extLst>
                </a:gridCol>
              </a:tblGrid>
              <a:tr h="7178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Форма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Базовый уровень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Основной </a:t>
                      </a:r>
                    </a:p>
                    <a:p>
                      <a:pPr algn="ctr"/>
                      <a:r>
                        <a:rPr lang="ru-RU" dirty="0" smtClean="0"/>
                        <a:t>уровень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Продвинутый уровень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475479"/>
                  </a:ext>
                </a:extLst>
              </a:tr>
              <a:tr h="11771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Дополнительное образование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Выбор и посещение ознакомительных занятий в рамках ДО с учетом склонностей и образовательных потребностей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Выбор и посещение ознакомительных занятий в рамках ДО с учетом склонностей и образовательных потребностей</a:t>
                      </a:r>
                    </a:p>
                    <a:p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Выбор и посещение ознакомительных занятий в рамках ДО с учетом склонностей и образовательных потребностей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725391"/>
                  </a:ext>
                </a:extLst>
              </a:tr>
              <a:tr h="56619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/>
                        <a:t>Профобучение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Выбор и обучение по программам проф. обучения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477408"/>
                  </a:ext>
                </a:extLst>
              </a:tr>
              <a:tr h="71784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Взаимодействие с</a:t>
                      </a:r>
                    </a:p>
                    <a:p>
                      <a:pPr algn="ctr"/>
                      <a:r>
                        <a:rPr lang="ru-RU" sz="1200" b="1" dirty="0" smtClean="0"/>
                        <a:t>родителями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Родительское собрание</a:t>
                      </a:r>
                    </a:p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(ознакомительное или</a:t>
                      </a:r>
                    </a:p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итоговое)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Родительское собрание</a:t>
                      </a:r>
                    </a:p>
                    <a:p>
                      <a:pPr algn="l"/>
                      <a:r>
                        <a:rPr lang="ru-RU" sz="1200" dirty="0" smtClean="0"/>
                        <a:t>(ознакомительное в начале</a:t>
                      </a:r>
                    </a:p>
                    <a:p>
                      <a:pPr algn="l"/>
                      <a:r>
                        <a:rPr lang="ru-RU" sz="1200" dirty="0" smtClean="0"/>
                        <a:t>года или итоговое во II полугодии)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Два родительских собрания в год (ознакомительное в начале года и итоговое во II полугодии)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327593"/>
                  </a:ext>
                </a:extLst>
              </a:tr>
              <a:tr h="92294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Профильные</a:t>
                      </a:r>
                    </a:p>
                    <a:p>
                      <a:pPr algn="ctr"/>
                      <a:r>
                        <a:rPr lang="ru-RU" sz="1200" b="1" dirty="0" err="1" smtClean="0"/>
                        <a:t>предпрофессио-нальные</a:t>
                      </a:r>
                      <a:r>
                        <a:rPr lang="ru-RU" sz="1200" b="1" dirty="0" smtClean="0"/>
                        <a:t> классы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Включает в себя работу,</a:t>
                      </a:r>
                    </a:p>
                    <a:p>
                      <a:pPr algn="l"/>
                      <a:r>
                        <a:rPr lang="ru-RU" sz="1200" dirty="0" smtClean="0"/>
                        <a:t>учитывающую все описанные выше форматы на базе профильных классов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35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548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9510449" y="6535739"/>
            <a:ext cx="395552" cy="1984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7F8FA9">
                  <a:lumMod val="75000"/>
                </a:srgbClr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6663" y="1085643"/>
            <a:ext cx="4400909" cy="36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Line 5"/>
          <p:cNvSpPr/>
          <p:nvPr/>
        </p:nvSpPr>
        <p:spPr>
          <a:xfrm>
            <a:off x="319573" y="1320993"/>
            <a:ext cx="30754" cy="4905636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3" name="Группа 5"/>
          <p:cNvGrpSpPr>
            <a:grpSpLocks/>
          </p:cNvGrpSpPr>
          <p:nvPr/>
        </p:nvGrpSpPr>
        <p:grpSpPr bwMode="auto">
          <a:xfrm>
            <a:off x="170348" y="1062884"/>
            <a:ext cx="298450" cy="374650"/>
            <a:chOff x="471601" y="1248841"/>
            <a:chExt cx="298080" cy="375840"/>
          </a:xfrm>
        </p:grpSpPr>
        <p:sp>
          <p:nvSpPr>
            <p:cNvPr id="44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6" name="TextBox 45"/>
          <p:cNvSpPr txBox="1"/>
          <p:nvPr/>
        </p:nvSpPr>
        <p:spPr>
          <a:xfrm>
            <a:off x="519868" y="2127586"/>
            <a:ext cx="4501344" cy="10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ход на платформу проекта «Билет в будущее» также осуществляется через личный профиль законного представителя 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ФГИС «Моя школа»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97F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5"/>
          <p:cNvSpPr/>
          <p:nvPr/>
        </p:nvSpPr>
        <p:spPr>
          <a:xfrm>
            <a:off x="5127531" y="1096222"/>
            <a:ext cx="50479" cy="5130407"/>
          </a:xfrm>
          <a:prstGeom prst="line">
            <a:avLst/>
          </a:prstGeom>
          <a:ln w="19080">
            <a:solidFill>
              <a:srgbClr val="5B9BD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object 51"/>
          <p:cNvSpPr>
            <a:spLocks/>
          </p:cNvSpPr>
          <p:nvPr/>
        </p:nvSpPr>
        <p:spPr bwMode="auto">
          <a:xfrm>
            <a:off x="1624013" y="5426799"/>
            <a:ext cx="53314" cy="68262"/>
          </a:xfrm>
          <a:custGeom>
            <a:avLst/>
            <a:gdLst>
              <a:gd name="T0" fmla="*/ 0 w 48894"/>
              <a:gd name="T1" fmla="*/ 68058 h 67944"/>
              <a:gd name="T2" fmla="*/ 49175 w 48894"/>
              <a:gd name="T3" fmla="*/ 0 h 679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894" h="67944">
                <a:moveTo>
                  <a:pt x="0" y="67741"/>
                </a:moveTo>
                <a:lnTo>
                  <a:pt x="4885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object 52"/>
          <p:cNvSpPr>
            <a:spLocks/>
          </p:cNvSpPr>
          <p:nvPr/>
        </p:nvSpPr>
        <p:spPr bwMode="auto">
          <a:xfrm>
            <a:off x="1680766" y="5426799"/>
            <a:ext cx="53313" cy="68262"/>
          </a:xfrm>
          <a:custGeom>
            <a:avLst/>
            <a:gdLst>
              <a:gd name="T0" fmla="*/ 49174 w 48894"/>
              <a:gd name="T1" fmla="*/ 68058 h 67944"/>
              <a:gd name="T2" fmla="*/ 0 w 48894"/>
              <a:gd name="T3" fmla="*/ 0 h 679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894" h="67944">
                <a:moveTo>
                  <a:pt x="48856" y="67741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" name="object 74"/>
          <p:cNvSpPr>
            <a:spLocks/>
          </p:cNvSpPr>
          <p:nvPr/>
        </p:nvSpPr>
        <p:spPr bwMode="auto">
          <a:xfrm>
            <a:off x="1679046" y="5425212"/>
            <a:ext cx="0" cy="98425"/>
          </a:xfrm>
          <a:custGeom>
            <a:avLst/>
            <a:gdLst>
              <a:gd name="T0" fmla="*/ 0 h 97789"/>
              <a:gd name="T1" fmla="*/ 97837 h 9778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7789">
                <a:moveTo>
                  <a:pt x="0" y="0"/>
                </a:moveTo>
                <a:lnTo>
                  <a:pt x="0" y="97205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2" name="object 70"/>
          <p:cNvSpPr txBox="1">
            <a:spLocks noChangeArrowheads="1"/>
          </p:cNvSpPr>
          <p:nvPr/>
        </p:nvSpPr>
        <p:spPr bwMode="auto">
          <a:xfrm>
            <a:off x="350327" y="254121"/>
            <a:ext cx="8986254" cy="369240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0" tIns="44995" rIns="89990" bIns="44995"/>
          <a:lstStyle>
            <a:defPPr>
              <a:defRPr lang="en-US"/>
            </a:defPPr>
            <a:lvl1pPr defTabSz="912813">
              <a:lnSpc>
                <a:spcPct val="90000"/>
              </a:lnSpc>
              <a:spcBef>
                <a:spcPts val="141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2000" b="1" spc="-1">
                <a:solidFill>
                  <a:srgbClr val="6C0000"/>
                </a:solidFill>
                <a:latin typeface="Verdana"/>
                <a:cs typeface="DejaVu Sans" panose="020B0603030804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1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Профориентационные</a:t>
            </a:r>
            <a:r>
              <a:rPr kumimoji="0" lang="ru-RU" altLang="ru-RU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сервисы</a:t>
            </a:r>
            <a:endParaRPr kumimoji="0" lang="ru-RU" altLang="ru-RU" sz="2400" b="1" i="0" u="none" strike="noStrike" kern="1200" cap="none" spc="-1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"/>
          <p:cNvGrpSpPr>
            <a:grpSpLocks/>
          </p:cNvGrpSpPr>
          <p:nvPr/>
        </p:nvGrpSpPr>
        <p:grpSpPr bwMode="auto">
          <a:xfrm>
            <a:off x="5003545" y="1102571"/>
            <a:ext cx="298450" cy="374650"/>
            <a:chOff x="471601" y="1248841"/>
            <a:chExt cx="298080" cy="375840"/>
          </a:xfrm>
        </p:grpSpPr>
        <p:sp>
          <p:nvSpPr>
            <p:cNvPr id="61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" name="Группа 5"/>
          <p:cNvGrpSpPr>
            <a:grpSpLocks/>
          </p:cNvGrpSpPr>
          <p:nvPr/>
        </p:nvGrpSpPr>
        <p:grpSpPr bwMode="auto">
          <a:xfrm>
            <a:off x="195372" y="2116084"/>
            <a:ext cx="298450" cy="410758"/>
            <a:chOff x="471601" y="1248841"/>
            <a:chExt cx="298080" cy="375840"/>
          </a:xfrm>
        </p:grpSpPr>
        <p:sp>
          <p:nvSpPr>
            <p:cNvPr id="22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" name="Прямоугольник 30"/>
          <p:cNvSpPr/>
          <p:nvPr/>
        </p:nvSpPr>
        <p:spPr>
          <a:xfrm>
            <a:off x="506663" y="3473926"/>
            <a:ext cx="4455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Сайт Центра опережающей профессиональной подготовки Тюменской области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(ЦОПП ТО) - 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3687" y="1119240"/>
            <a:ext cx="45487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Интерактивный портал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Департамента труда и занятости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населения Тюменской области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-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https://czn.admtyumen.ru/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hlinkClick r:id="rId3"/>
              </a:rPr>
              <a:t>Главная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</a:rPr>
              <a:t>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hlinkClick r:id="rId4"/>
              </a:rPr>
              <a:t>Гражданам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</a:rPr>
              <a:t>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</a:rPr>
              <a:t> 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hlinkClick r:id="rId5"/>
              </a:rPr>
              <a:t>Сервисы для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hlinkClick r:id="rId5"/>
              </a:rPr>
              <a:t>граждан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-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</a:rPr>
              <a:t>Профориентация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- Виртуальное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путешествие в профессию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-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Профориентационные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проекты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- Страница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для родителей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- Советы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профессионалов выбирающему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 профессию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- Перечень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работодателей, привлекаемых к профессиональной ориентации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7048" y="1066665"/>
            <a:ext cx="4365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Общедоступный сегмент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платформы проекта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«Билет в будущее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» -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/>
              </a:rPr>
              <a:t>bvbinfo.ru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9" name="Группа 5"/>
          <p:cNvGrpSpPr>
            <a:grpSpLocks/>
          </p:cNvGrpSpPr>
          <p:nvPr/>
        </p:nvGrpSpPr>
        <p:grpSpPr bwMode="auto">
          <a:xfrm>
            <a:off x="205569" y="4880746"/>
            <a:ext cx="298450" cy="374650"/>
            <a:chOff x="471601" y="1248841"/>
            <a:chExt cx="298080" cy="375840"/>
          </a:xfrm>
        </p:grpSpPr>
        <p:sp>
          <p:nvSpPr>
            <p:cNvPr id="50" name="CustomShape 6"/>
            <p:cNvSpPr/>
            <p:nvPr/>
          </p:nvSpPr>
          <p:spPr>
            <a:xfrm>
              <a:off x="471601" y="1248841"/>
              <a:ext cx="298080" cy="375840"/>
            </a:xfrm>
            <a:prstGeom prst="ellipse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7"/>
            <p:cNvSpPr/>
            <p:nvPr/>
          </p:nvSpPr>
          <p:spPr>
            <a:xfrm>
              <a:off x="471601" y="1288654"/>
              <a:ext cx="282225" cy="262770"/>
            </a:xfrm>
            <a:custGeom>
              <a:avLst/>
              <a:gdLst/>
              <a:ahLst/>
              <a:cxnLst/>
              <a:rect l="l" t="t" r="r" b="b"/>
              <a:pathLst>
                <a:path w="61" h="60">
                  <a:moveTo>
                    <a:pt x="61" y="4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7"/>
                    <a:pt x="35" y="4"/>
                    <a:pt x="28" y="4"/>
                  </a:cubicBezTo>
                  <a:cubicBezTo>
                    <a:pt x="12" y="4"/>
                    <a:pt x="0" y="16"/>
                    <a:pt x="0" y="32"/>
                  </a:cubicBezTo>
                  <a:cubicBezTo>
                    <a:pt x="0" y="47"/>
                    <a:pt x="12" y="60"/>
                    <a:pt x="28" y="60"/>
                  </a:cubicBezTo>
                  <a:cubicBezTo>
                    <a:pt x="43" y="60"/>
                    <a:pt x="56" y="47"/>
                    <a:pt x="56" y="32"/>
                  </a:cubicBezTo>
                  <a:cubicBezTo>
                    <a:pt x="56" y="26"/>
                    <a:pt x="54" y="21"/>
                    <a:pt x="51" y="17"/>
                  </a:cubicBezTo>
                  <a:lnTo>
                    <a:pt x="61" y="4"/>
                  </a:lnTo>
                  <a:close/>
                  <a:moveTo>
                    <a:pt x="52" y="32"/>
                  </a:moveTo>
                  <a:cubicBezTo>
                    <a:pt x="52" y="45"/>
                    <a:pt x="41" y="56"/>
                    <a:pt x="28" y="56"/>
                  </a:cubicBezTo>
                  <a:cubicBezTo>
                    <a:pt x="14" y="56"/>
                    <a:pt x="4" y="45"/>
                    <a:pt x="4" y="32"/>
                  </a:cubicBezTo>
                  <a:cubicBezTo>
                    <a:pt x="4" y="19"/>
                    <a:pt x="14" y="8"/>
                    <a:pt x="28" y="8"/>
                  </a:cubicBezTo>
                  <a:cubicBezTo>
                    <a:pt x="34" y="8"/>
                    <a:pt x="40" y="10"/>
                    <a:pt x="44" y="1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1" y="24"/>
                    <a:pt x="52" y="28"/>
                    <a:pt x="52" y="32"/>
                  </a:cubicBezTo>
                  <a:close/>
                </a:path>
              </a:pathLst>
            </a:custGeom>
            <a:solidFill>
              <a:srgbClr val="6C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452" y="2335759"/>
            <a:ext cx="323116" cy="4617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5077" y="4793731"/>
            <a:ext cx="4450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ЦОПП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школьники 6-11 классов могут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пройти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бесплатное обучение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по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одной из 194 программ разных направлений – региональный проект «Первая профессия школьника»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385" y="4202399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hlinkClick r:id="rId7"/>
              </a:rPr>
              <a:t>https://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hlinkClick r:id="rId7"/>
              </a:rPr>
              <a:t>copp72.ru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07" y="3475227"/>
            <a:ext cx="323116" cy="3962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43687" y="4394160"/>
            <a:ext cx="4329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Минцифры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России реализует проект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«Код будущего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» по дополнительному обучению современным языкам программирования школьников 8-11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классов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Продолжительность курсов – 144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ак.ч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Обучение – бесплатное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Формат обучения: смешанный, в том числе на базе школ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4179" y="4436553"/>
            <a:ext cx="323116" cy="44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466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047" y="1995055"/>
            <a:ext cx="676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внимание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341" y="3446584"/>
            <a:ext cx="8748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автономное образовательное учреждение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Тюменской области дополнительного профессионального образования «Тюменский областной государственный институт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 регионального образования»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 smtClean="0">
              <a:solidFill>
                <a:srgbClr val="ACCBF9">
                  <a:lumMod val="2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ACCBF9">
                  <a:lumMod val="2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ACCBF9">
                  <a:lumMod val="2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>
              <a:defRPr/>
            </a:pPr>
            <a:r>
              <a:rPr lang="en-US" sz="1400" b="1" dirty="0">
                <a:solidFill>
                  <a:srgbClr val="ACCBF9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https://togirro.ru/assets/files/2023/proekty/pamyatka_dlya_rodielei_fgos_soo.pdf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ACCBF9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141" y="354076"/>
            <a:ext cx="8820472" cy="6414972"/>
          </a:xfrm>
        </p:spPr>
      </p:pic>
      <p:pic>
        <p:nvPicPr>
          <p:cNvPr id="9220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1" t="2751" r="17384" b="24947"/>
          <a:stretch>
            <a:fillRect/>
          </a:stretch>
        </p:blipFill>
        <p:spPr bwMode="auto">
          <a:xfrm>
            <a:off x="560389" y="5732464"/>
            <a:ext cx="936625" cy="1125537"/>
          </a:xfrm>
          <a:prstGeom prst="rect">
            <a:avLst/>
          </a:prstGeom>
          <a:solidFill>
            <a:srgbClr val="0D93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8266113" y="4873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222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2751" r="7767" b="24947"/>
          <a:stretch>
            <a:fillRect/>
          </a:stretch>
        </p:blipFill>
        <p:spPr bwMode="auto">
          <a:xfrm>
            <a:off x="8121651" y="365126"/>
            <a:ext cx="1223963" cy="1158875"/>
          </a:xfrm>
          <a:prstGeom prst="rect">
            <a:avLst/>
          </a:prstGeom>
          <a:solidFill>
            <a:srgbClr val="0D93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87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9144000" cy="6858000"/>
          </a:xfrm>
        </p:spPr>
      </p:pic>
      <p:pic>
        <p:nvPicPr>
          <p:cNvPr id="1024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16563"/>
            <a:ext cx="9398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115888"/>
            <a:ext cx="938212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8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504" y="188640"/>
            <a:ext cx="8748464" cy="6450474"/>
          </a:xfrm>
        </p:spPr>
      </p:pic>
      <p:pic>
        <p:nvPicPr>
          <p:cNvPr id="1126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r="9569"/>
          <a:stretch>
            <a:fillRect/>
          </a:stretch>
        </p:blipFill>
        <p:spPr bwMode="auto">
          <a:xfrm>
            <a:off x="381000" y="5805489"/>
            <a:ext cx="8270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b="13045"/>
          <a:stretch>
            <a:fillRect/>
          </a:stretch>
        </p:blipFill>
        <p:spPr bwMode="auto">
          <a:xfrm>
            <a:off x="8697913" y="1"/>
            <a:ext cx="8302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29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9144000" cy="6858000"/>
          </a:xfrm>
        </p:spPr>
      </p:pic>
      <p:pic>
        <p:nvPicPr>
          <p:cNvPr id="1229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r="9569"/>
          <a:stretch>
            <a:fillRect/>
          </a:stretch>
        </p:blipFill>
        <p:spPr bwMode="auto">
          <a:xfrm>
            <a:off x="381000" y="5732463"/>
            <a:ext cx="8270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r="9569"/>
          <a:stretch>
            <a:fillRect/>
          </a:stretch>
        </p:blipFill>
        <p:spPr bwMode="auto">
          <a:xfrm>
            <a:off x="8697914" y="1"/>
            <a:ext cx="8270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3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94" y="21716"/>
            <a:ext cx="9115045" cy="6836284"/>
          </a:xfrm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r="9569"/>
          <a:stretch>
            <a:fillRect/>
          </a:stretch>
        </p:blipFill>
        <p:spPr bwMode="auto">
          <a:xfrm>
            <a:off x="385764" y="5373689"/>
            <a:ext cx="8270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r="9569"/>
          <a:stretch>
            <a:fillRect/>
          </a:stretch>
        </p:blipFill>
        <p:spPr bwMode="auto">
          <a:xfrm>
            <a:off x="8680450" y="6351"/>
            <a:ext cx="8270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48646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Тема Offic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ВРУК_2018</Template>
  <TotalTime>16604</TotalTime>
  <Words>3478</Words>
  <Application>Microsoft Office PowerPoint</Application>
  <PresentationFormat>Лист A4 (210x297 мм)</PresentationFormat>
  <Paragraphs>564</Paragraphs>
  <Slides>46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46</vt:i4>
      </vt:variant>
    </vt:vector>
  </HeadingPairs>
  <TitlesOfParts>
    <vt:vector size="65" baseType="lpstr">
      <vt:lpstr>MS PGothic</vt:lpstr>
      <vt:lpstr>Arial</vt:lpstr>
      <vt:lpstr>Arial </vt:lpstr>
      <vt:lpstr>Bookman Old Style</vt:lpstr>
      <vt:lpstr>Calibri</vt:lpstr>
      <vt:lpstr>Calibri Light</vt:lpstr>
      <vt:lpstr>Cambria</vt:lpstr>
      <vt:lpstr>DejaVu Sans</vt:lpstr>
      <vt:lpstr>Museo Sans Cyrl 500</vt:lpstr>
      <vt:lpstr>Roboto</vt:lpstr>
      <vt:lpstr>Times New Roman</vt:lpstr>
      <vt:lpstr>Verdana</vt:lpstr>
      <vt:lpstr>Wingdings</vt:lpstr>
      <vt:lpstr>2_Office Theme</vt:lpstr>
      <vt:lpstr>2_Тема Office</vt:lpstr>
      <vt:lpstr>Специальное оформление</vt:lpstr>
      <vt:lpstr>1_Тема Office</vt:lpstr>
      <vt:lpstr>Тема Office</vt:lpstr>
      <vt:lpstr>3_Тема Office</vt:lpstr>
      <vt:lpstr>Родительский всеобуч: обновленный федеральный государственный образовательный стандарт в школе  </vt:lpstr>
      <vt:lpstr>КОНЦЕПТУАЛЬНЫЕ ОСОБЕННОСТИ ФООП и ФГОС СРЕДНЕГО ОБЩЕГО ОБРАЗОВАНИЯ  Родительский всеобуч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особенности ФГОС СОО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Воспитание в современной школе:  требования ФГОС СОО и ФОП СОО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ФОП СОО П. 30. Федеральный календарный план воспитательной работы </vt:lpstr>
      <vt:lpstr>ФОП СОО П. 30. Федеральный календарный план воспитательной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Radar</cp:lastModifiedBy>
  <cp:revision>1242</cp:revision>
  <cp:lastPrinted>2019-03-19T05:15:31Z</cp:lastPrinted>
  <dcterms:created xsi:type="dcterms:W3CDTF">2018-06-02T09:47:18Z</dcterms:created>
  <dcterms:modified xsi:type="dcterms:W3CDTF">2023-06-29T08:58:16Z</dcterms:modified>
</cp:coreProperties>
</file>