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повышения компетентности родителей в вопросах образования и воспитания.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Задачи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Оказание психолого-педагогической, методической и консультативной помощи гражданам, имеющим детей.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Родители (законные представители), имеющие  или желающие принять на воспитание детей.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A537BAF1-44A3-4828-B91F-D6EF6D4373F1}">
      <dgm:prSet phldrT="[Текст]" custT="1"/>
      <dgm:spPr/>
      <dgm:t>
        <a:bodyPr/>
        <a:lstStyle/>
        <a:p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EDEB0C24-4744-4199-80BB-42E316257986}" type="parTrans" cxnId="{FC341980-3510-4C25-88EF-3E90D050F0CF}">
      <dgm:prSet/>
      <dgm:spPr/>
    </dgm:pt>
    <dgm:pt modelId="{890B2B7F-994B-44E9-A305-A66B9D27C90D}" type="sibTrans" cxnId="{FC341980-3510-4C25-88EF-3E90D050F0CF}">
      <dgm:prSet/>
      <dgm:spPr/>
    </dgm:pt>
    <dgm:pt modelId="{A013741A-0AD6-46FF-AF04-A6F3917F587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Развитие психолого-педагогической службы в системе образования  Российской Федерации.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D8F4785-B579-43D0-9B41-F8A5CE74F5A8}" type="parTrans" cxnId="{604C8058-0023-4A37-A360-C4EA663815F8}">
      <dgm:prSet/>
      <dgm:spPr/>
    </dgm:pt>
    <dgm:pt modelId="{725ACB6F-FD1F-4CB7-9713-7B08155268D5}" type="sibTrans" cxnId="{604C8058-0023-4A37-A360-C4EA663815F8}">
      <dgm:prSet/>
      <dgm:spPr/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 custScaleX="99242" custScaleY="153516" custLinFactNeighborX="-619" custLinFactNeighborY="-4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04C8058-0023-4A37-A360-C4EA663815F8}" srcId="{64AEB24C-222C-41F6-A44D-7417B4B1CF73}" destId="{A013741A-0AD6-46FF-AF04-A6F3917F5878}" srcOrd="1" destOrd="0" parTransId="{ED8F4785-B579-43D0-9B41-F8A5CE74F5A8}" sibTransId="{725ACB6F-FD1F-4CB7-9713-7B08155268D5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A30298C0-1223-4F89-B524-4B3A90853AA4}" type="presOf" srcId="{A013741A-0AD6-46FF-AF04-A6F3917F5878}" destId="{FD923876-4DE4-46ED-99CA-06ACA445E3B4}" srcOrd="0" destOrd="1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FC341980-3510-4C25-88EF-3E90D050F0CF}" srcId="{64AEB24C-222C-41F6-A44D-7417B4B1CF73}" destId="{A537BAF1-44A3-4828-B91F-D6EF6D4373F1}" srcOrd="2" destOrd="0" parTransId="{EDEB0C24-4744-4199-80BB-42E316257986}" sibTransId="{890B2B7F-994B-44E9-A305-A66B9D27C90D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F28929AE-FA83-4881-9CF3-57E7CDC5D7D7}" type="presOf" srcId="{A537BAF1-44A3-4828-B91F-D6EF6D4373F1}" destId="{FD923876-4DE4-46ED-99CA-06ACA445E3B4}" srcOrd="0" destOrd="2" presId="urn:microsoft.com/office/officeart/2005/8/layout/chevron2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bg1"/>
              </a:solidFill>
            </a:rPr>
            <a:t>Навыки общения с ребенком</a:t>
          </a:r>
        </a:p>
        <a:p>
          <a:pPr algn="l"/>
          <a:r>
            <a:rPr lang="ru-RU" sz="1600" b="1" dirty="0" smtClean="0">
              <a:solidFill>
                <a:schemeClr val="bg1"/>
              </a:solidFill>
            </a:rPr>
            <a:t> Знания о возрастных особенностях детей</a:t>
          </a:r>
        </a:p>
        <a:p>
          <a:pPr algn="ctr"/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endParaRPr lang="ru-RU"/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6DA58BF6-13E2-45DB-A8F7-F34B4C4537B6}">
      <dgm:prSet/>
      <dgm:spPr/>
      <dgm:t>
        <a:bodyPr/>
        <a:lstStyle/>
        <a:p>
          <a:endParaRPr lang="ru-RU"/>
        </a:p>
      </dgm:t>
    </dgm:pt>
    <dgm:pt modelId="{84436B65-AAB5-4D5C-B1BC-B6C6DFBCCF26}" type="parTrans" cxnId="{4FA9038B-7C75-4901-806F-99287978D4F0}">
      <dgm:prSet/>
      <dgm:spPr/>
      <dgm:t>
        <a:bodyPr/>
        <a:lstStyle/>
        <a:p>
          <a:endParaRPr lang="ru-RU"/>
        </a:p>
      </dgm:t>
    </dgm:pt>
    <dgm:pt modelId="{CC654D6A-D75D-490E-9C25-85C633D9B8D7}" type="sibTrans" cxnId="{4FA9038B-7C75-4901-806F-99287978D4F0}">
      <dgm:prSet/>
      <dgm:spPr/>
      <dgm:t>
        <a:bodyPr/>
        <a:lstStyle/>
        <a:p>
          <a:endParaRPr lang="ru-RU"/>
        </a:p>
      </dgm:t>
    </dgm:pt>
    <dgm:pt modelId="{5C2A653E-DDEA-4807-8574-A8A086C8A1E7}">
      <dgm:prSet/>
      <dgm:spPr/>
      <dgm:t>
        <a:bodyPr/>
        <a:lstStyle/>
        <a:p>
          <a:endParaRPr lang="ru-RU"/>
        </a:p>
      </dgm:t>
    </dgm:pt>
    <dgm:pt modelId="{8A1105AA-CB86-4661-BFCC-C523B6E1DB95}" type="parTrans" cxnId="{C63786F9-AA20-47DD-9DA0-91D6EA41521D}">
      <dgm:prSet/>
      <dgm:spPr/>
      <dgm:t>
        <a:bodyPr/>
        <a:lstStyle/>
        <a:p>
          <a:endParaRPr lang="ru-RU"/>
        </a:p>
      </dgm:t>
    </dgm:pt>
    <dgm:pt modelId="{80C1DBF0-49CB-4BAB-9E6E-9BBD642B9200}" type="sibTrans" cxnId="{C63786F9-AA20-47DD-9DA0-91D6EA41521D}">
      <dgm:prSet/>
      <dgm:spPr/>
      <dgm:t>
        <a:bodyPr/>
        <a:lstStyle/>
        <a:p>
          <a:endParaRPr lang="ru-RU"/>
        </a:p>
      </dgm:t>
    </dgm:pt>
    <dgm:pt modelId="{97CA80C5-FE8A-44AE-8FEF-064720E84E30}">
      <dgm:prSet/>
      <dgm:spPr/>
      <dgm:t>
        <a:bodyPr/>
        <a:lstStyle/>
        <a:p>
          <a:endParaRPr lang="ru-RU" b="1" dirty="0" smtClean="0">
            <a:solidFill>
              <a:schemeClr val="bg1"/>
            </a:solidFill>
          </a:endParaRPr>
        </a:p>
      </dgm:t>
    </dgm:pt>
    <dgm:pt modelId="{0B630F84-BB81-4D95-AF66-6D059AA5442E}" type="parTrans" cxnId="{CDE09EAC-1585-4281-9D25-1364ECE4CD76}">
      <dgm:prSet/>
      <dgm:spPr/>
      <dgm:t>
        <a:bodyPr/>
        <a:lstStyle/>
        <a:p>
          <a:endParaRPr lang="ru-RU"/>
        </a:p>
      </dgm:t>
    </dgm:pt>
    <dgm:pt modelId="{9270352D-40D1-409E-81AD-93AE1499DFF2}" type="sibTrans" cxnId="{CDE09EAC-1585-4281-9D25-1364ECE4CD76}">
      <dgm:prSet/>
      <dgm:spPr/>
      <dgm:t>
        <a:bodyPr/>
        <a:lstStyle/>
        <a:p>
          <a:endParaRPr lang="ru-RU"/>
        </a:p>
      </dgm:t>
    </dgm:pt>
    <dgm:pt modelId="{CE3DB278-B3C5-49A6-B4E6-1D947928D88E}">
      <dgm:prSet/>
      <dgm:spPr/>
      <dgm:t>
        <a:bodyPr/>
        <a:lstStyle/>
        <a:p>
          <a:endParaRPr lang="ru-RU" b="1" dirty="0" smtClean="0">
            <a:solidFill>
              <a:schemeClr val="bg1"/>
            </a:solidFill>
          </a:endParaRPr>
        </a:p>
      </dgm:t>
    </dgm:pt>
    <dgm:pt modelId="{65D6C571-6AFC-4DCC-829E-98ACB946A787}" type="parTrans" cxnId="{E6C04FA5-9B4A-4716-8FFB-71A6931C2F63}">
      <dgm:prSet/>
      <dgm:spPr/>
      <dgm:t>
        <a:bodyPr/>
        <a:lstStyle/>
        <a:p>
          <a:endParaRPr lang="ru-RU"/>
        </a:p>
      </dgm:t>
    </dgm:pt>
    <dgm:pt modelId="{0222269B-E30A-450E-8B92-89F0E535C07F}" type="sibTrans" cxnId="{E6C04FA5-9B4A-4716-8FFB-71A6931C2F63}">
      <dgm:prSet/>
      <dgm:spPr/>
      <dgm:t>
        <a:bodyPr/>
        <a:lstStyle/>
        <a:p>
          <a:endParaRPr lang="ru-RU"/>
        </a:p>
      </dgm:t>
    </dgm:pt>
    <dgm:pt modelId="{A996BDE9-35DC-4C0F-A91A-568BB3B513AB}">
      <dgm:prSet/>
      <dgm:spPr/>
      <dgm:t>
        <a:bodyPr/>
        <a:lstStyle/>
        <a:p>
          <a:endParaRPr lang="ru-RU"/>
        </a:p>
      </dgm:t>
    </dgm:pt>
    <dgm:pt modelId="{3F42725C-154F-481C-A303-4AAA84B19A85}" type="parTrans" cxnId="{4171D356-C2EE-4161-ACD1-3696F5A74798}">
      <dgm:prSet/>
      <dgm:spPr/>
      <dgm:t>
        <a:bodyPr/>
        <a:lstStyle/>
        <a:p>
          <a:endParaRPr lang="ru-RU"/>
        </a:p>
      </dgm:t>
    </dgm:pt>
    <dgm:pt modelId="{27EE5699-06F7-43E4-B684-464F72992DB5}" type="sibTrans" cxnId="{4171D356-C2EE-4161-ACD1-3696F5A74798}">
      <dgm:prSet/>
      <dgm:spPr/>
      <dgm:t>
        <a:bodyPr/>
        <a:lstStyle/>
        <a:p>
          <a:endParaRPr lang="ru-RU"/>
        </a:p>
      </dgm:t>
    </dgm:pt>
    <dgm:pt modelId="{F34E7C1E-3C2A-4457-94A5-FF75D49C94D9}">
      <dgm:prSet/>
      <dgm:spPr/>
      <dgm:t>
        <a:bodyPr/>
        <a:lstStyle/>
        <a:p>
          <a:endParaRPr lang="ru-RU"/>
        </a:p>
      </dgm:t>
    </dgm:pt>
    <dgm:pt modelId="{0F4C9A9E-4605-402D-A7F0-09AD6A97F19F}" type="parTrans" cxnId="{F2C0F7B8-14A3-4D59-9971-9873401D6B88}">
      <dgm:prSet/>
      <dgm:spPr/>
      <dgm:t>
        <a:bodyPr/>
        <a:lstStyle/>
        <a:p>
          <a:endParaRPr lang="ru-RU"/>
        </a:p>
      </dgm:t>
    </dgm:pt>
    <dgm:pt modelId="{4FDDBCED-54D4-4822-BF61-95BE12D5F3E8}" type="sibTrans" cxnId="{F2C0F7B8-14A3-4D59-9971-9873401D6B88}">
      <dgm:prSet/>
      <dgm:spPr/>
      <dgm:t>
        <a:bodyPr/>
        <a:lstStyle/>
        <a:p>
          <a:endParaRPr lang="ru-RU"/>
        </a:p>
      </dgm:t>
    </dgm:pt>
    <dgm:pt modelId="{E762EDA6-87AB-4054-A069-EA231FDB0593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480 услуг</a:t>
          </a:r>
        </a:p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Оказать до конца 2019</a:t>
          </a:r>
        </a:p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родителям (заявителям)</a:t>
          </a:r>
        </a:p>
        <a:p>
          <a:r>
            <a:rPr lang="ru-RU" sz="1600" b="1" dirty="0" smtClean="0">
              <a:solidFill>
                <a:schemeClr val="bg1"/>
              </a:solidFill>
            </a:rPr>
            <a:t>Период</a:t>
          </a:r>
        </a:p>
        <a:p>
          <a:r>
            <a:rPr lang="ru-RU" sz="1600" b="1" dirty="0" smtClean="0">
              <a:solidFill>
                <a:schemeClr val="bg1"/>
              </a:solidFill>
            </a:rPr>
            <a:t>Май-декабрь</a:t>
          </a:r>
        </a:p>
        <a:p>
          <a:r>
            <a:rPr lang="ru-RU" sz="1600" b="1" dirty="0" smtClean="0">
              <a:solidFill>
                <a:schemeClr val="bg1"/>
              </a:solidFill>
            </a:rPr>
            <a:t>2019г.</a:t>
          </a:r>
        </a:p>
      </dgm:t>
    </dgm:pt>
    <dgm:pt modelId="{1F31230B-BBAA-4300-B922-C5BAE7B7D707}" type="parTrans" cxnId="{87BF6C15-A590-4081-BDF0-B04AF07F5505}">
      <dgm:prSet/>
      <dgm:spPr/>
      <dgm:t>
        <a:bodyPr/>
        <a:lstStyle/>
        <a:p>
          <a:endParaRPr lang="ru-RU"/>
        </a:p>
      </dgm:t>
    </dgm:pt>
    <dgm:pt modelId="{297DA836-46CF-41F6-A763-E6FB1F6293B9}" type="sibTrans" cxnId="{87BF6C15-A590-4081-BDF0-B04AF07F5505}">
      <dgm:prSet/>
      <dgm:spPr/>
      <dgm:t>
        <a:bodyPr/>
        <a:lstStyle/>
        <a:p>
          <a:endParaRPr lang="ru-RU"/>
        </a:p>
      </dgm:t>
    </dgm:pt>
    <dgm:pt modelId="{DE978E09-6EBD-4020-A199-3F198742B63F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1 услуга – 45 минут (не менее)</a:t>
          </a:r>
        </a:p>
        <a:p>
          <a:r>
            <a:rPr lang="ru-RU" sz="1400" b="1" dirty="0" smtClean="0">
              <a:solidFill>
                <a:schemeClr val="bg1"/>
              </a:solidFill>
            </a:rPr>
            <a:t>время одной очной  консультации родителям</a:t>
          </a:r>
          <a:endParaRPr lang="ru-RU" sz="1400" b="1" dirty="0">
            <a:solidFill>
              <a:schemeClr val="bg1"/>
            </a:solidFill>
          </a:endParaRPr>
        </a:p>
      </dgm:t>
    </dgm:pt>
    <dgm:pt modelId="{290A26FA-ABAC-4855-8F17-D00430F79671}" type="parTrans" cxnId="{FA8E542E-B8E3-4126-B9E8-E390D184C8CD}">
      <dgm:prSet/>
      <dgm:spPr/>
      <dgm:t>
        <a:bodyPr/>
        <a:lstStyle/>
        <a:p>
          <a:endParaRPr lang="ru-RU"/>
        </a:p>
      </dgm:t>
    </dgm:pt>
    <dgm:pt modelId="{6C7CCA7A-BD36-4F64-BFE6-B72681A1E8AD}" type="sibTrans" cxnId="{FA8E542E-B8E3-4126-B9E8-E390D184C8CD}">
      <dgm:prSet/>
      <dgm:spPr/>
      <dgm:t>
        <a:bodyPr/>
        <a:lstStyle/>
        <a:p>
          <a:endParaRPr lang="ru-RU"/>
        </a:p>
      </dgm:t>
    </dgm:pt>
    <dgm:pt modelId="{D8BC8E94-4736-449A-B6D4-C1D362CFD452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Психологическое благополучие в семье</a:t>
          </a:r>
          <a:endParaRPr lang="ru-RU" sz="1600" b="1" dirty="0">
            <a:solidFill>
              <a:schemeClr val="bg1"/>
            </a:solidFill>
          </a:endParaRPr>
        </a:p>
      </dgm:t>
    </dgm:pt>
    <dgm:pt modelId="{51D7B1DD-1244-43D6-BE53-96EB686C19C7}" type="parTrans" cxnId="{2B111B02-33A0-4476-A3BD-942A0AEADE7D}">
      <dgm:prSet/>
      <dgm:spPr/>
      <dgm:t>
        <a:bodyPr/>
        <a:lstStyle/>
        <a:p>
          <a:endParaRPr lang="ru-RU"/>
        </a:p>
      </dgm:t>
    </dgm:pt>
    <dgm:pt modelId="{1A016C60-720A-41C4-BCE4-ACFA532E1A25}" type="sibTrans" cxnId="{2B111B02-33A0-4476-A3BD-942A0AEADE7D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1" custFlipVert="1" custFlipHor="1" custScaleX="25992" custScaleY="11215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 custScaleX="123741" custScaleY="121002" custLinFactNeighborX="-80015" custLinFactNeighborY="-15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 custScaleX="126617" custScaleY="115747" custLinFactNeighborX="74381" custLinFactNeighborY="-17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 custScaleX="124808" custScaleY="106240" custLinFactNeighborX="77462" custLinFactNeighborY="22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 custScaleX="130594" custScaleY="135588" custLinFactNeighborX="-76517" custLinFactNeighborY="160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869D245-2F64-4A72-BB31-344A63D6A202}" type="pres">
      <dgm:prSet presAssocID="{A3B2BDD8-7CFA-45A1-81C2-C6CBA5315E74}" presName="center2" presStyleLbl="fgShp" presStyleIdx="1" presStyleCnt="2" custLinFactX="2789" custLinFactY="2675" custLinFactNeighborX="100000" custLinFactNeighborY="100000"/>
      <dgm:spPr/>
    </dgm:pt>
  </dgm:ptLst>
  <dgm:cxnLst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CDE09EAC-1585-4281-9D25-1364ECE4CD76}" srcId="{A3B2BDD8-7CFA-45A1-81C2-C6CBA5315E74}" destId="{97CA80C5-FE8A-44AE-8FEF-064720E84E30}" srcOrd="7" destOrd="0" parTransId="{0B630F84-BB81-4D95-AF66-6D059AA5442E}" sibTransId="{9270352D-40D1-409E-81AD-93AE1499DFF2}"/>
    <dgm:cxn modelId="{4FA9038B-7C75-4901-806F-99287978D4F0}" srcId="{A3B2BDD8-7CFA-45A1-81C2-C6CBA5315E74}" destId="{6DA58BF6-13E2-45DB-A8F7-F34B4C4537B6}" srcOrd="9" destOrd="0" parTransId="{84436B65-AAB5-4D5C-B1BC-B6C6DFBCCF26}" sibTransId="{CC654D6A-D75D-490E-9C25-85C633D9B8D7}"/>
    <dgm:cxn modelId="{C63786F9-AA20-47DD-9DA0-91D6EA41521D}" srcId="{A3B2BDD8-7CFA-45A1-81C2-C6CBA5315E74}" destId="{5C2A653E-DDEA-4807-8574-A8A086C8A1E7}" srcOrd="10" destOrd="0" parTransId="{8A1105AA-CB86-4661-BFCC-C523B6E1DB95}" sibTransId="{80C1DBF0-49CB-4BAB-9E6E-9BBD642B9200}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377744A6-F116-4F66-A9E8-43F1509E61DC}" type="presOf" srcId="{E762EDA6-87AB-4054-A069-EA231FDB0593}" destId="{37C428C5-E5A8-449B-90E2-C7498ACD849D}" srcOrd="0" destOrd="0" presId="urn:microsoft.com/office/officeart/2005/8/layout/cycle4"/>
    <dgm:cxn modelId="{E6C04FA5-9B4A-4716-8FFB-71A6931C2F63}" srcId="{A3B2BDD8-7CFA-45A1-81C2-C6CBA5315E74}" destId="{CE3DB278-B3C5-49A6-B4E6-1D947928D88E}" srcOrd="8" destOrd="0" parTransId="{65D6C571-6AFC-4DCC-829E-98ACB946A787}" sibTransId="{0222269B-E30A-450E-8B92-89F0E535C07F}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87BF6C15-A590-4081-BDF0-B04AF07F5505}" srcId="{A3B2BDD8-7CFA-45A1-81C2-C6CBA5315E74}" destId="{E762EDA6-87AB-4054-A069-EA231FDB0593}" srcOrd="3" destOrd="0" parTransId="{1F31230B-BBAA-4300-B922-C5BAE7B7D707}" sibTransId="{297DA836-46CF-41F6-A763-E6FB1F6293B9}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F2C0F7B8-14A3-4D59-9971-9873401D6B88}" srcId="{A3B2BDD8-7CFA-45A1-81C2-C6CBA5315E74}" destId="{F34E7C1E-3C2A-4457-94A5-FF75D49C94D9}" srcOrd="4" destOrd="0" parTransId="{0F4C9A9E-4605-402D-A7F0-09AD6A97F19F}" sibTransId="{4FDDBCED-54D4-4822-BF61-95BE12D5F3E8}"/>
    <dgm:cxn modelId="{FA8E542E-B8E3-4126-B9E8-E390D184C8CD}" srcId="{A3B2BDD8-7CFA-45A1-81C2-C6CBA5315E74}" destId="{DE978E09-6EBD-4020-A199-3F198742B63F}" srcOrd="2" destOrd="0" parTransId="{290A26FA-ABAC-4855-8F17-D00430F79671}" sibTransId="{6C7CCA7A-BD36-4F64-BFE6-B72681A1E8AD}"/>
    <dgm:cxn modelId="{BB0406B1-C018-45EB-A0A5-6A69FD1EA05C}" type="presOf" srcId="{D8BC8E94-4736-449A-B6D4-C1D362CFD452}" destId="{0A089B92-E072-404B-8F6F-76E11A757993}" srcOrd="0" destOrd="0" presId="urn:microsoft.com/office/officeart/2005/8/layout/cycle4"/>
    <dgm:cxn modelId="{4171D356-C2EE-4161-ACD1-3696F5A74798}" srcId="{A3B2BDD8-7CFA-45A1-81C2-C6CBA5315E74}" destId="{A996BDE9-35DC-4C0F-A91A-568BB3B513AB}" srcOrd="6" destOrd="0" parTransId="{3F42725C-154F-481C-A303-4AAA84B19A85}" sibTransId="{27EE5699-06F7-43E4-B684-464F72992DB5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57F94B30-57BB-4652-B565-E15F9CACEAF8}" type="presOf" srcId="{DE978E09-6EBD-4020-A199-3F198742B63F}" destId="{DD02239D-893A-4E2D-9AB1-F53361CA4CC5}" srcOrd="0" destOrd="0" presId="urn:microsoft.com/office/officeart/2005/8/layout/cycle4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2B111B02-33A0-4476-A3BD-942A0AEADE7D}" srcId="{A3B2BDD8-7CFA-45A1-81C2-C6CBA5315E74}" destId="{D8BC8E94-4736-449A-B6D4-C1D362CFD452}" srcOrd="1" destOrd="0" parTransId="{51D7B1DD-1244-43D6-BE53-96EB686C19C7}" sibTransId="{1A016C60-720A-41C4-BCE4-ACFA532E1A25}"/>
    <dgm:cxn modelId="{D2F148BF-40BA-4A0B-97E9-822B7DEB3CBF}" srcId="{A3B2BDD8-7CFA-45A1-81C2-C6CBA5315E74}" destId="{6836B55B-DCFE-4CAA-9C75-34B3DD587BB3}" srcOrd="5" destOrd="0" parTransId="{371A8D9E-1201-405B-AA55-0F1D4AEF58A1}" sibTransId="{CEBEB71A-1AA3-45B8-AC66-655E1A1330A1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1A866522-1258-415A-8450-EB0E1A16C7B3}" type="presParOf" srcId="{A1F8BEA8-BCAF-45F3-BB6F-8FF16BAE6536}" destId="{B4C0ADD3-6D58-425E-94D0-E7D881C36289}" srcOrd="1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Диагностируем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0" presStyleCnt="3" custScaleX="51663" custScaleY="18299" custLinFactNeighborX="-1675" custLinFactNeighborY="-4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0" presStyleCnt="2" custAng="971126" custFlipHor="0" custScaleX="2659" custScaleY="19517" custLinFactY="154529" custLinFactNeighborX="-12188" custLinFactNeighborY="200000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1" presStyleCnt="3" custScaleX="42543" custScaleY="21147" custLinFactNeighborX="35239" custLinFactNeighborY="-93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1" presStyleCnt="2" custAng="16396095" custFlipVert="0" custFlipHor="0" custScaleX="3608" custScaleY="8641" custLinFactNeighborX="31448" custLinFactNeighborY="-3508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2" presStyleCnt="3" custScaleX="43560" custScaleY="20972" custLinFactNeighborX="-9377" custLinFactNeighborY="-89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189723D8-99E6-40A4-B00B-5315F91C5CB6}" srcId="{532F3ECB-5BAE-44B5-84CB-A7395995097F}" destId="{F772614D-9B75-428B-95EC-01E9DDF62AE2}" srcOrd="1" destOrd="0" parTransId="{CA971B85-958D-4C05-AFF2-24E6D0C9E200}" sibTransId="{57ABCCAC-B94B-4B20-801F-B885672229A9}"/>
    <dgm:cxn modelId="{F6688DAB-9EBD-43AF-9E76-E5237821FF62}" srcId="{532F3ECB-5BAE-44B5-84CB-A7395995097F}" destId="{62E2E6C1-0F0D-452E-9A35-2026E1374935}" srcOrd="2" destOrd="0" parTransId="{C337E9F5-AC4D-4D56-B213-4DEE1D301859}" sibTransId="{7C5788DB-4E1F-4896-8411-9FC215C8DADA}"/>
    <dgm:cxn modelId="{EA627882-05C6-450E-ADEB-F29665CDB212}" srcId="{532F3ECB-5BAE-44B5-84CB-A7395995097F}" destId="{4A070A85-BB1A-47DD-815D-7ADA7C1C1B0C}" srcOrd="0" destOrd="0" parTransId="{4EA0E564-BCDB-49B2-A811-FA4E264E2DF0}" sibTransId="{54A2C7CD-1669-41BF-B8A9-7381EB15C988}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5EA2EA4C-CE72-4282-8ED2-439A34812348}" type="presParOf" srcId="{48995232-9746-43DF-B75C-359AADF3B600}" destId="{E76B4911-10BE-4F48-9040-66D4E90CF088}" srcOrd="0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1" destOrd="0" presId="urn:microsoft.com/office/officeart/2005/8/layout/bProcess4"/>
    <dgm:cxn modelId="{51668B6B-1A3E-4FAB-B93D-6E8B48C5B431}" type="presParOf" srcId="{48995232-9746-43DF-B75C-359AADF3B600}" destId="{EE349FC0-D00A-4A9B-A82A-E6A3D031888E}" srcOrd="2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3" destOrd="0" presId="urn:microsoft.com/office/officeart/2005/8/layout/bProcess4"/>
    <dgm:cxn modelId="{2F7AA91B-7758-474E-A23F-504A510EF434}" type="presParOf" srcId="{48995232-9746-43DF-B75C-359AADF3B600}" destId="{AF3C4372-C476-47BB-98CE-EB8D74552202}" srcOrd="4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248052"/>
        <a:ext cx="1635968" cy="1145177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089" y="-3007584"/>
        <a:ext cx="1063938" cy="7084422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1690392"/>
        <a:ext cx="1635968" cy="1145177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369" y="-1565524"/>
        <a:ext cx="1063379" cy="7084422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7065" y="3016073"/>
        <a:ext cx="1635968" cy="1378496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14028" y="-123184"/>
        <a:ext cx="1063379" cy="70844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3439731"/>
        <a:ext cx="1565078" cy="108623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3439731"/>
        <a:ext cx="1565078" cy="108623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0"/>
        <a:ext cx="1565078" cy="108623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0"/>
        <a:ext cx="1565078" cy="108623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9798" y="257979"/>
        <a:ext cx="1959741" cy="1959741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60059" y="257979"/>
        <a:ext cx="1959741" cy="1959741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959741" cy="1959741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2109798" y="2308241"/>
        <a:ext cx="1959741" cy="1959741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91586"/>
        <a:ext cx="1587251" cy="952351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3572464"/>
        <a:ext cx="1587251" cy="952351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2382025"/>
        <a:ext cx="1587251" cy="952351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91586"/>
        <a:ext cx="1587251" cy="952351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47"/>
        <a:ext cx="1587251" cy="952351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47"/>
        <a:ext cx="1587251" cy="952351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91586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психолого-педагогического</a:t>
            </a:r>
          </a:p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 в рамках реализации проекта</a:t>
            </a:r>
          </a:p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Абатский муниципальный район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xn--72-6kc3btcahkn0dyc.xn--p1ai/wp-content/uploads/2019/05/toch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857760"/>
            <a:ext cx="1314450" cy="61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xn----7sbh4abisab1b4j.xn--p1ai/uploads/posts/2018-01/1515942839_180111den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643446"/>
            <a:ext cx="34289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8687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s://www.orelgorsovet.ru/img/4695/user_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214554"/>
            <a:ext cx="264320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42908" y="1214422"/>
          <a:ext cx="89011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rot="16200000" flipH="1">
            <a:off x="3786182" y="228599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065" t="39090" r="21362" b="28179"/>
          <a:stretch/>
        </p:blipFill>
        <p:spPr bwMode="auto">
          <a:xfrm>
            <a:off x="2357422" y="214290"/>
            <a:ext cx="4214842" cy="714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8" name="Овал 17"/>
          <p:cNvSpPr/>
          <p:nvPr/>
        </p:nvSpPr>
        <p:spPr>
          <a:xfrm>
            <a:off x="3000364" y="2285992"/>
            <a:ext cx="200026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МАОУ </a:t>
            </a:r>
            <a:r>
              <a:rPr lang="ru-RU" sz="1600" dirty="0" err="1" smtClean="0"/>
              <a:t>Банниковская</a:t>
            </a:r>
            <a:r>
              <a:rPr lang="ru-RU" sz="1600" dirty="0" smtClean="0"/>
              <a:t> СОШ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4714876" y="3643314"/>
            <a:ext cx="12144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Коневская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0" name="Овал 19"/>
          <p:cNvSpPr/>
          <p:nvPr/>
        </p:nvSpPr>
        <p:spPr>
          <a:xfrm>
            <a:off x="3714744" y="4357694"/>
            <a:ext cx="1357322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Ленинский </a:t>
            </a:r>
            <a:r>
              <a:rPr lang="ru-RU" sz="1200" dirty="0" err="1" smtClean="0"/>
              <a:t>д</a:t>
            </a:r>
            <a:r>
              <a:rPr lang="ru-RU" sz="1200" dirty="0" smtClean="0"/>
              <a:t>/с  Солнышко</a:t>
            </a:r>
            <a:endParaRPr lang="ru-RU" sz="1200" dirty="0"/>
          </a:p>
        </p:txBody>
      </p:sp>
      <p:sp>
        <p:nvSpPr>
          <p:cNvPr id="21" name="Овал 20"/>
          <p:cNvSpPr/>
          <p:nvPr/>
        </p:nvSpPr>
        <p:spPr>
          <a:xfrm>
            <a:off x="0" y="3429000"/>
            <a:ext cx="121441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err="1" smtClean="0"/>
              <a:t>Ощепковская</a:t>
            </a:r>
            <a:r>
              <a:rPr lang="ru-RU" sz="1200" dirty="0" smtClean="0"/>
              <a:t> СОШ  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3500430" y="3357562"/>
            <a:ext cx="9858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smtClean="0"/>
              <a:t>Ленинская</a:t>
            </a:r>
          </a:p>
          <a:p>
            <a:pPr algn="ctr"/>
            <a:r>
              <a:rPr lang="ru-RU" sz="1200" dirty="0" smtClean="0"/>
              <a:t>СОШ</a:t>
            </a:r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>
            <a:off x="4786314" y="2714620"/>
            <a:ext cx="10715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Старо-Маслянская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4" name="Овал 23"/>
          <p:cNvSpPr/>
          <p:nvPr/>
        </p:nvSpPr>
        <p:spPr>
          <a:xfrm>
            <a:off x="2214546" y="3071810"/>
            <a:ext cx="12858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smtClean="0"/>
              <a:t>Партизанская СОШ</a:t>
            </a:r>
          </a:p>
        </p:txBody>
      </p:sp>
      <p:sp>
        <p:nvSpPr>
          <p:cNvPr id="25" name="Овал 24"/>
          <p:cNvSpPr/>
          <p:nvPr/>
        </p:nvSpPr>
        <p:spPr>
          <a:xfrm>
            <a:off x="7643834" y="3786190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 </a:t>
            </a:r>
            <a:r>
              <a:rPr lang="ru-RU" sz="1200" dirty="0" err="1" smtClean="0"/>
              <a:t>Тушнолобовская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6" name="Овал 25"/>
          <p:cNvSpPr/>
          <p:nvPr/>
        </p:nvSpPr>
        <p:spPr>
          <a:xfrm>
            <a:off x="6000760" y="3714752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Болдыревская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7" name="Овал 26"/>
          <p:cNvSpPr/>
          <p:nvPr/>
        </p:nvSpPr>
        <p:spPr>
          <a:xfrm>
            <a:off x="7358082" y="2786058"/>
            <a:ext cx="157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МАОУ  </a:t>
            </a:r>
            <a:r>
              <a:rPr lang="ru-RU" dirty="0" err="1" smtClean="0"/>
              <a:t>Абатская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СОШ №2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2428860" y="5072074"/>
            <a:ext cx="157163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/>
              <a:t>Шевыринский</a:t>
            </a:r>
            <a:r>
              <a:rPr lang="ru-RU" sz="1100" dirty="0" smtClean="0"/>
              <a:t>  </a:t>
            </a:r>
          </a:p>
          <a:p>
            <a:pPr algn="ctr"/>
            <a:r>
              <a:rPr lang="ru-RU" sz="1100" dirty="0" err="1" smtClean="0"/>
              <a:t>д</a:t>
            </a:r>
            <a:r>
              <a:rPr lang="ru-RU" sz="1100" dirty="0" smtClean="0"/>
              <a:t>/с «Зернышко»</a:t>
            </a:r>
          </a:p>
        </p:txBody>
      </p:sp>
      <p:sp>
        <p:nvSpPr>
          <p:cNvPr id="29" name="Овал 28"/>
          <p:cNvSpPr/>
          <p:nvPr/>
        </p:nvSpPr>
        <p:spPr>
          <a:xfrm>
            <a:off x="5643570" y="2285992"/>
            <a:ext cx="1857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МАДОУ АР </a:t>
            </a:r>
            <a:r>
              <a:rPr lang="ru-RU" sz="1600" dirty="0" err="1" smtClean="0"/>
              <a:t>д</a:t>
            </a:r>
            <a:r>
              <a:rPr lang="ru-RU" sz="1600" dirty="0" smtClean="0"/>
              <a:t>/с «</a:t>
            </a:r>
            <a:r>
              <a:rPr lang="ru-RU" sz="1600" dirty="0" err="1" smtClean="0"/>
              <a:t>Сибирячок</a:t>
            </a:r>
            <a:endParaRPr lang="ru-RU" sz="1600" dirty="0"/>
          </a:p>
        </p:txBody>
      </p:sp>
      <p:sp>
        <p:nvSpPr>
          <p:cNvPr id="30" name="Овал 29"/>
          <p:cNvSpPr/>
          <p:nvPr/>
        </p:nvSpPr>
        <p:spPr>
          <a:xfrm>
            <a:off x="7643834" y="4857760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Тушнолобовский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«Ручеек»</a:t>
            </a:r>
            <a:endParaRPr lang="ru-RU" sz="1200" dirty="0"/>
          </a:p>
        </p:txBody>
      </p:sp>
      <p:sp>
        <p:nvSpPr>
          <p:cNvPr id="32" name="Овал 31"/>
          <p:cNvSpPr/>
          <p:nvPr/>
        </p:nvSpPr>
        <p:spPr>
          <a:xfrm>
            <a:off x="5072066" y="4714884"/>
            <a:ext cx="14287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Коневский</a:t>
            </a:r>
            <a:endParaRPr lang="ru-RU" sz="1200" dirty="0" smtClean="0"/>
          </a:p>
          <a:p>
            <a:pPr algn="ctr"/>
            <a:r>
              <a:rPr lang="ru-RU" sz="1200" dirty="0" err="1" smtClean="0"/>
              <a:t>д</a:t>
            </a:r>
            <a:r>
              <a:rPr lang="ru-RU" sz="1200" dirty="0" smtClean="0"/>
              <a:t>/с Солнышко</a:t>
            </a:r>
            <a:endParaRPr lang="ru-RU" sz="1200" dirty="0"/>
          </a:p>
        </p:txBody>
      </p:sp>
      <p:sp>
        <p:nvSpPr>
          <p:cNvPr id="36" name="Овал 35"/>
          <p:cNvSpPr/>
          <p:nvPr/>
        </p:nvSpPr>
        <p:spPr>
          <a:xfrm>
            <a:off x="2500298" y="4143380"/>
            <a:ext cx="10715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Шевыринская</a:t>
            </a:r>
            <a:r>
              <a:rPr lang="ru-RU" sz="1200" dirty="0" smtClean="0"/>
              <a:t> СОШ</a:t>
            </a:r>
          </a:p>
        </p:txBody>
      </p:sp>
      <p:sp>
        <p:nvSpPr>
          <p:cNvPr id="37" name="Овал 36"/>
          <p:cNvSpPr/>
          <p:nvPr/>
        </p:nvSpPr>
        <p:spPr>
          <a:xfrm>
            <a:off x="1928794" y="2000240"/>
            <a:ext cx="121444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ПМПК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1071538" y="3357562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Филиал  </a:t>
            </a:r>
            <a:r>
              <a:rPr lang="ru-RU" sz="1100" dirty="0" smtClean="0"/>
              <a:t>БЫСТРУШИНСКАЯ СОШ</a:t>
            </a:r>
            <a:endParaRPr lang="ru-RU" sz="1100" dirty="0"/>
          </a:p>
        </p:txBody>
      </p:sp>
      <p:sp>
        <p:nvSpPr>
          <p:cNvPr id="40" name="Овал 39"/>
          <p:cNvSpPr/>
          <p:nvPr/>
        </p:nvSpPr>
        <p:spPr>
          <a:xfrm>
            <a:off x="6572264" y="4572008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Болдыревский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«Березка»</a:t>
            </a:r>
            <a:endParaRPr lang="ru-RU" sz="1200" dirty="0"/>
          </a:p>
        </p:txBody>
      </p:sp>
      <p:sp>
        <p:nvSpPr>
          <p:cNvPr id="42" name="Овал 41"/>
          <p:cNvSpPr/>
          <p:nvPr/>
        </p:nvSpPr>
        <p:spPr>
          <a:xfrm>
            <a:off x="4071934" y="5429264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Банниковский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</a:t>
            </a:r>
            <a:r>
              <a:rPr lang="ru-RU" sz="1200" dirty="0" err="1" smtClean="0"/>
              <a:t>Аленушка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43" name="Овал 42"/>
          <p:cNvSpPr/>
          <p:nvPr/>
        </p:nvSpPr>
        <p:spPr>
          <a:xfrm>
            <a:off x="0" y="4643446"/>
            <a:ext cx="135729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Ощепковский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д</a:t>
            </a:r>
            <a:r>
              <a:rPr lang="ru-RU" sz="1400" dirty="0" smtClean="0"/>
              <a:t>/с «Березка</a:t>
            </a:r>
            <a:endParaRPr lang="ru-RU" sz="1400" dirty="0"/>
          </a:p>
        </p:txBody>
      </p:sp>
      <p:sp>
        <p:nvSpPr>
          <p:cNvPr id="44" name="Овал 43"/>
          <p:cNvSpPr/>
          <p:nvPr/>
        </p:nvSpPr>
        <p:spPr>
          <a:xfrm>
            <a:off x="357158" y="2357430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МАОУ  </a:t>
            </a:r>
            <a:r>
              <a:rPr lang="ru-RU" dirty="0" err="1" smtClean="0"/>
              <a:t>Абатская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СОШ №1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1357290" y="4714884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err="1" smtClean="0"/>
              <a:t>Быструшин</a:t>
            </a:r>
            <a:r>
              <a:rPr lang="ru-RU" sz="1400" dirty="0" err="1" smtClean="0"/>
              <a:t>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д</a:t>
            </a:r>
            <a:r>
              <a:rPr lang="ru-RU" sz="1400" dirty="0" smtClean="0"/>
              <a:t>/с «Ручеек»</a:t>
            </a:r>
            <a:endParaRPr lang="ru-RU" sz="14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1643042" y="350043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4" idx="4"/>
            <a:endCxn id="21" idx="7"/>
          </p:cNvCxnSpPr>
          <p:nvPr/>
        </p:nvCxnSpPr>
        <p:spPr>
          <a:xfrm rot="5400000">
            <a:off x="926372" y="3382025"/>
            <a:ext cx="291081" cy="7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1557318" y="3800476"/>
            <a:ext cx="357190" cy="185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38" idx="0"/>
          </p:cNvCxnSpPr>
          <p:nvPr/>
        </p:nvCxnSpPr>
        <p:spPr>
          <a:xfrm>
            <a:off x="1500165" y="3143248"/>
            <a:ext cx="32147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18" idx="6"/>
          </p:cNvCxnSpPr>
          <p:nvPr/>
        </p:nvCxnSpPr>
        <p:spPr>
          <a:xfrm>
            <a:off x="4357686" y="2643182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23" idx="2"/>
          </p:cNvCxnSpPr>
          <p:nvPr/>
        </p:nvCxnSpPr>
        <p:spPr>
          <a:xfrm>
            <a:off x="4500562" y="3000372"/>
            <a:ext cx="285752" cy="17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трелка вправо 110"/>
          <p:cNvSpPr/>
          <p:nvPr/>
        </p:nvSpPr>
        <p:spPr>
          <a:xfrm rot="5400000">
            <a:off x="3972494" y="1107264"/>
            <a:ext cx="420910" cy="349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трелка вниз 111"/>
          <p:cNvSpPr/>
          <p:nvPr/>
        </p:nvSpPr>
        <p:spPr>
          <a:xfrm>
            <a:off x="6000760" y="1000108"/>
            <a:ext cx="357190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трелка вниз 112"/>
          <p:cNvSpPr/>
          <p:nvPr/>
        </p:nvSpPr>
        <p:spPr>
          <a:xfrm>
            <a:off x="2500298" y="92867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8" name="Прямая со стрелкой 127"/>
          <p:cNvCxnSpPr/>
          <p:nvPr/>
        </p:nvCxnSpPr>
        <p:spPr>
          <a:xfrm rot="16200000" flipH="1">
            <a:off x="4250529" y="317896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>
            <a:stCxn id="18" idx="3"/>
          </p:cNvCxnSpPr>
          <p:nvPr/>
        </p:nvCxnSpPr>
        <p:spPr>
          <a:xfrm rot="5400000">
            <a:off x="3057011" y="3103945"/>
            <a:ext cx="322524" cy="150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 rot="5400000">
            <a:off x="2964645" y="3321843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18" idx="4"/>
          </p:cNvCxnSpPr>
          <p:nvPr/>
        </p:nvCxnSpPr>
        <p:spPr>
          <a:xfrm rot="5400000">
            <a:off x="3785388" y="3143250"/>
            <a:ext cx="215110" cy="215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rot="16200000" flipH="1">
            <a:off x="3964777" y="3464719"/>
            <a:ext cx="1628780" cy="985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5400000">
            <a:off x="2678893" y="3964785"/>
            <a:ext cx="200026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rot="16200000" flipH="1">
            <a:off x="3401941" y="4098996"/>
            <a:ext cx="2268682" cy="50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rot="16200000" flipH="1">
            <a:off x="3000364" y="2928934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>
            <a:stCxn id="44" idx="4"/>
          </p:cNvCxnSpPr>
          <p:nvPr/>
        </p:nvCxnSpPr>
        <p:spPr>
          <a:xfrm rot="5400000">
            <a:off x="367872" y="3761185"/>
            <a:ext cx="1228740" cy="250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16200000" flipH="1">
            <a:off x="1071538" y="3714752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>
            <a:stCxn id="27" idx="3"/>
          </p:cNvCxnSpPr>
          <p:nvPr/>
        </p:nvCxnSpPr>
        <p:spPr>
          <a:xfrm rot="5400000">
            <a:off x="7363342" y="3561288"/>
            <a:ext cx="219643" cy="230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>
            <a:stCxn id="27" idx="3"/>
          </p:cNvCxnSpPr>
          <p:nvPr/>
        </p:nvCxnSpPr>
        <p:spPr>
          <a:xfrm rot="16200000" flipH="1">
            <a:off x="7077589" y="4077201"/>
            <a:ext cx="1076898" cy="55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>
            <a:endCxn id="30" idx="0"/>
          </p:cNvCxnSpPr>
          <p:nvPr/>
        </p:nvCxnSpPr>
        <p:spPr>
          <a:xfrm rot="5400000">
            <a:off x="7804560" y="4232669"/>
            <a:ext cx="1214448" cy="35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/>
          <p:nvPr/>
        </p:nvCxnSpPr>
        <p:spPr>
          <a:xfrm rot="5400000">
            <a:off x="8322494" y="3536158"/>
            <a:ext cx="285752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/с "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Сибирячок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Тушнолобовская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Тушнолобовская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Тушнолобовская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Тушнолобовская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Болдыревский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"Березка"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Болдыревский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"Березка"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8" name="Прямая со стрелкой 307"/>
          <p:cNvCxnSpPr/>
          <p:nvPr/>
        </p:nvCxnSpPr>
        <p:spPr>
          <a:xfrm rot="16200000" flipH="1">
            <a:off x="3607587" y="3393281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Овал 329"/>
          <p:cNvSpPr/>
          <p:nvPr/>
        </p:nvSpPr>
        <p:spPr>
          <a:xfrm>
            <a:off x="5786446" y="5715016"/>
            <a:ext cx="14144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Майский </a:t>
            </a:r>
            <a:r>
              <a:rPr lang="ru-RU" sz="1200" dirty="0" err="1" smtClean="0"/>
              <a:t>д</a:t>
            </a:r>
            <a:r>
              <a:rPr lang="ru-RU" sz="1200" dirty="0" smtClean="0"/>
              <a:t>/с</a:t>
            </a:r>
          </a:p>
          <a:p>
            <a:pPr algn="ctr"/>
            <a:r>
              <a:rPr lang="ru-RU" sz="1200" dirty="0" smtClean="0"/>
              <a:t>«Аленка»</a:t>
            </a:r>
          </a:p>
        </p:txBody>
      </p:sp>
      <p:cxnSp>
        <p:nvCxnSpPr>
          <p:cNvPr id="332" name="Прямая со стрелкой 331"/>
          <p:cNvCxnSpPr>
            <a:stCxn id="330" idx="0"/>
          </p:cNvCxnSpPr>
          <p:nvPr/>
        </p:nvCxnSpPr>
        <p:spPr>
          <a:xfrm rot="16200000" flipV="1">
            <a:off x="5089918" y="4311254"/>
            <a:ext cx="1657368" cy="1150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2571736" y="6000768"/>
            <a:ext cx="1500198" cy="85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Партизанский </a:t>
            </a:r>
            <a:r>
              <a:rPr lang="ru-RU" sz="1050" dirty="0" err="1" smtClean="0"/>
              <a:t>д</a:t>
            </a:r>
            <a:r>
              <a:rPr lang="ru-RU" sz="1050" dirty="0" smtClean="0"/>
              <a:t>/с </a:t>
            </a:r>
          </a:p>
          <a:p>
            <a:pPr algn="ctr"/>
            <a:r>
              <a:rPr lang="ru-RU" sz="1050" dirty="0" smtClean="0"/>
              <a:t>«</a:t>
            </a:r>
            <a:r>
              <a:rPr lang="ru-RU" sz="1050" dirty="0" err="1" smtClean="0"/>
              <a:t>Аленушка</a:t>
            </a:r>
            <a:r>
              <a:rPr lang="ru-RU" sz="1050" dirty="0" smtClean="0"/>
              <a:t>»</a:t>
            </a:r>
            <a:endParaRPr lang="ru-RU" sz="1050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rot="5400000">
            <a:off x="1678761" y="4464851"/>
            <a:ext cx="300039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4477596"/>
              </p:ext>
            </p:extLst>
          </p:nvPr>
        </p:nvGraphicFramePr>
        <p:xfrm>
          <a:off x="179514" y="2852936"/>
          <a:ext cx="8729763" cy="3638550"/>
        </p:xfrm>
        <a:graphic>
          <a:graphicData uri="http://schemas.openxmlformats.org/drawingml/2006/table">
            <a:tbl>
              <a:tblPr/>
              <a:tblGrid>
                <a:gridCol w="414258"/>
                <a:gridCol w="1157589"/>
                <a:gridCol w="1240440"/>
                <a:gridCol w="780673"/>
                <a:gridCol w="1149421"/>
                <a:gridCol w="882196"/>
                <a:gridCol w="1911181"/>
                <a:gridCol w="1194005"/>
              </a:tblGrid>
              <a:tr h="110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аудитория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 для освещения в СМИ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сопровождения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Ответственный специалист (ФИО, должность, контактный телефон)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 ОУ,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ДОУ, педагоги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(кол-во участников -200)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Районный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педагогический форум работников образования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района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27.08.2019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отдела образования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района, сайта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форум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итогов системы 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 на  2018-2019уч.год., определение проблем и перспективных направлений на 2019-2020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Информирование педагогических работников образования о реализации национальных проектов, в рамках августовской педагогической конференции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Черняева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РМК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8(34556)52228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16632"/>
            <a:ext cx="851374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УТВЕРЖДЕНО: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Начальник </a:t>
            </a:r>
            <a:r>
              <a:rPr lang="ru-RU" alt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отдела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Calibri" pitchFamily="34" charset="0"/>
                <a:cs typeface="Times New Roman" pitchFamily="18" charset="0"/>
              </a:rPr>
              <a:t>администрации </a:t>
            </a:r>
            <a:r>
              <a:rPr lang="ru-RU" altLang="ru-RU" sz="1200" dirty="0" err="1" smtClean="0">
                <a:latin typeface="Calibri" pitchFamily="34" charset="0"/>
                <a:cs typeface="Times New Roman" pitchFamily="18" charset="0"/>
              </a:rPr>
              <a:t>Абатского</a:t>
            </a:r>
            <a:endParaRPr lang="ru-RU" altLang="ru-RU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Calibri" pitchFamily="34" charset="0"/>
                <a:cs typeface="Times New Roman" pitchFamily="18" charset="0"/>
              </a:rPr>
              <a:t> муниципального района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______________________В.Н.Шагаева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30.08.2019 г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altLang="ru-RU" sz="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Медиа-план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Федерального проекта «Поддержка семей, имеющих детей» национального проекта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«Образование» в рамках деятельности Региональной службы психолого-педагогической,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методической и консультативной помощи гражданам, имеющим детей «Точка опоры»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Территория</a:t>
            </a:r>
            <a:r>
              <a:rPr lang="ru-RU" alt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Абатский муниципальный район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Муниципальный супервизор: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Беспятова Виктория  Анатольевна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4910796"/>
              </p:ext>
            </p:extLst>
          </p:nvPr>
        </p:nvGraphicFramePr>
        <p:xfrm>
          <a:off x="143508" y="260647"/>
          <a:ext cx="8856983" cy="6336706"/>
        </p:xfrm>
        <a:graphic>
          <a:graphicData uri="http://schemas.openxmlformats.org/drawingml/2006/table">
            <a:tbl>
              <a:tblPr/>
              <a:tblGrid>
                <a:gridCol w="420296"/>
                <a:gridCol w="1150676"/>
                <a:gridCol w="1282301"/>
                <a:gridCol w="792050"/>
                <a:gridCol w="1166171"/>
                <a:gridCol w="895051"/>
                <a:gridCol w="1678221"/>
                <a:gridCol w="1472217"/>
              </a:tblGrid>
              <a:tr h="158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ОУ, ДОУ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(кол-во участников -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Аппаратное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30.08.2019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положением о проекте  «Точка опоры»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деятельности. Создание модели межведомственного взаимодействия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Водолазова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 ОУ, ДОУ(планируемый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охват 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-28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чел.),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«Реализация федерального проекта «Точка опоры»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05.09.2019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образовательных учреждений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Круглый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стол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положением, алгоритмом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 « Точка опоры».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 человека)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Курсы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повышения квалификации «Основы индивидуального консультирования в рамках реализации проекта»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27-28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августа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–тренинг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 уровня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специалистов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сопровождения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Фаизова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Светлана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Юрьевна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8(34552)208948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 (законные представители)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Информационное сопровождение проекта «Точка опоры»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декабрь 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Ежемесячно.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 отдела образования 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aseline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памяток, буклетов, беседы.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Информирование 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родителей о получении бесплатной квалифицированной консультативной помощи.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Консультанты реестра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4910796"/>
              </p:ext>
            </p:extLst>
          </p:nvPr>
        </p:nvGraphicFramePr>
        <p:xfrm>
          <a:off x="143508" y="260647"/>
          <a:ext cx="8856983" cy="5704691"/>
        </p:xfrm>
        <a:graphic>
          <a:graphicData uri="http://schemas.openxmlformats.org/drawingml/2006/table">
            <a:tbl>
              <a:tblPr/>
              <a:tblGrid>
                <a:gridCol w="420296"/>
                <a:gridCol w="1174459"/>
                <a:gridCol w="1258518"/>
                <a:gridCol w="792050"/>
                <a:gridCol w="1166171"/>
                <a:gridCol w="895051"/>
                <a:gridCol w="1678221"/>
                <a:gridCol w="1472217"/>
              </a:tblGrid>
              <a:tr h="102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информационного материала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Интернет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ресурсы, газета «Сельская новь», буклеты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памяток, буклетов, беседы.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родителей о получении бесплатной квалифицированной консультативной помощи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родители (законные представители)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(480 человек)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Обследование: дети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подготовительной группы, обучающие первых классов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выявление особенностей развития ребенка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 (законные представители)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(480 человек)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консультации для родителей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Индивидуальное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консультирование по результатам обследования, родительские собрания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компетентности родителей в вопросах образования и воспитания детей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родители, педагоги (по запросу ОУ, ДОУ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(58 человек)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Логопедическая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мозаика «Что нужно знать родителям о проблемах речевого развития детей»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Сентябрь–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отдела 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Диагностика, внеклассные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мероприятия, консультирование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родительской компетентности в вопросах развития речи.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Тюрина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учитель-логопед ПМПК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14338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4910796"/>
              </p:ext>
            </p:extLst>
          </p:nvPr>
        </p:nvGraphicFramePr>
        <p:xfrm>
          <a:off x="143508" y="260647"/>
          <a:ext cx="8856983" cy="1349502"/>
        </p:xfrm>
        <a:graphic>
          <a:graphicData uri="http://schemas.openxmlformats.org/drawingml/2006/table">
            <a:tbl>
              <a:tblPr/>
              <a:tblGrid>
                <a:gridCol w="420296"/>
                <a:gridCol w="1174459"/>
                <a:gridCol w="1258518"/>
                <a:gridCol w="792050"/>
                <a:gridCol w="1166171"/>
                <a:gridCol w="895051"/>
                <a:gridCol w="1678221"/>
                <a:gridCol w="1472217"/>
              </a:tblGrid>
              <a:tr h="102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родители, педагоги (по запросу ОУ, ДОУ)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(500 человек)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Психологическая гостиная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отдела образования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Тренинги,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беседы, консультирование, мастер классы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активной педагогической позиции родителей; вооружение родителей психолого-педагогическими знаниями в процессе воспитания своих детей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s://xn----7sbh4abisab1b4j.xn--p1ai/uploads/posts/2018-01/1515942839_180111de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457450"/>
            <a:ext cx="5214974" cy="32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902</Words>
  <Application>Microsoft Office PowerPoint</Application>
  <PresentationFormat>Экран (4:3)</PresentationFormat>
  <Paragraphs>284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User</cp:lastModifiedBy>
  <cp:revision>49</cp:revision>
  <dcterms:created xsi:type="dcterms:W3CDTF">2013-08-01T08:17:42Z</dcterms:created>
  <dcterms:modified xsi:type="dcterms:W3CDTF">2019-09-13T06:00:32Z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274743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