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71" r:id="rId13"/>
    <p:sldId id="272" r:id="rId14"/>
    <p:sldId id="267" r:id="rId15"/>
    <p:sldId id="27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www.logoped.ru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B55346-6C94-40A1-B112-788DF1287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549275"/>
            <a:ext cx="7620000" cy="29225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«Что такое </a:t>
            </a:r>
            <a:r>
              <a:rPr lang="ru-RU" sz="6000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дисграфия</a:t>
            </a:r>
            <a:r>
              <a:rPr lang="ru-RU" sz="6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как помочь </a:t>
            </a:r>
            <a:r>
              <a:rPr lang="ru-RU" sz="6000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ребёнку-дисграфику</a:t>
            </a:r>
            <a:r>
              <a:rPr lang="ru-RU" sz="6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?»</a:t>
            </a:r>
            <a:endParaRPr lang="ru-RU" sz="6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644900"/>
            <a:ext cx="36004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занятий понадобится тетрадь в клеточку. Ежедневно в течение 2-3 недель ребенку необходимо переписывать в тетрадь небольшой текст или упражнение. Это может быть всего одна строка в день, но переписанная правильно и отчетливо. Текст надо записывать на клеточном поле – по одной букве в клетке, при этом буква должна занимать всю клетку целиком.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</a:rPr>
              <a:t>Диктанты надо писать! Только по-особому.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latin typeface="Times New Roman" pitchFamily="18" charset="0"/>
              </a:rPr>
              <a:t>Чрезвычайно медленно! На написание диктанта объёмом 150 слов на начальной стадии ликвидации </a:t>
            </a:r>
            <a:r>
              <a:rPr lang="ru-RU" dirty="0" err="1" smtClean="0">
                <a:latin typeface="Times New Roman" pitchFamily="18" charset="0"/>
              </a:rPr>
              <a:t>дисграфии</a:t>
            </a:r>
            <a:r>
              <a:rPr lang="ru-RU" dirty="0" smtClean="0">
                <a:latin typeface="Times New Roman" pitchFamily="18" charset="0"/>
              </a:rPr>
              <a:t> у ребёнка должно затрачиваться не менее часа времени.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latin typeface="Times New Roman" pitchFamily="18" charset="0"/>
              </a:rPr>
              <a:t>Текст прочитывается целиком. Затем диктуется первое предложение. Попросите ученика назвать количество запятых в нем, попробовать их объяснить. Не настаивайте, подсказывайте, поощряйте попытку дать верный ответ. Попросите проговорить по буквам одно или два сложных с орфографической точки зрения (или просто длинных) слова. Только потом (после двукратного, а то и </a:t>
            </a:r>
            <a:r>
              <a:rPr lang="ru-RU" dirty="0" err="1" smtClean="0">
                <a:latin typeface="Times New Roman" pitchFamily="18" charset="0"/>
              </a:rPr>
              <a:t>трех-четырехкратного</a:t>
            </a:r>
            <a:r>
              <a:rPr lang="ru-RU" dirty="0" smtClean="0">
                <a:latin typeface="Times New Roman" pitchFamily="18" charset="0"/>
              </a:rPr>
              <a:t> прочтения).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latin typeface="Times New Roman" pitchFamily="18" charset="0"/>
              </a:rPr>
              <a:t>Предложение диктуется по частям и записывается с проговариванием вслух всех особенностей произношения и знаков препинания.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Правильное положение руки при письме.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609600"/>
            <a:ext cx="75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Итак, </a:t>
            </a:r>
            <a:r>
              <a:rPr lang="ru-RU" sz="2400" b="1" dirty="0" smtClean="0"/>
              <a:t>правильная поза при письме: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 сидеть прямо;</a:t>
            </a:r>
            <a:br>
              <a:rPr lang="ru-RU" sz="2400" dirty="0" smtClean="0"/>
            </a:br>
            <a:r>
              <a:rPr lang="ru-RU" sz="2400" dirty="0" smtClean="0"/>
              <a:t>* опираться спиной на спинку стула;</a:t>
            </a:r>
            <a:br>
              <a:rPr lang="ru-RU" sz="2400" dirty="0" smtClean="0"/>
            </a:br>
            <a:r>
              <a:rPr lang="ru-RU" sz="2400" dirty="0" smtClean="0"/>
              <a:t>* не опираться грудью на стол;</a:t>
            </a:r>
            <a:br>
              <a:rPr lang="ru-RU" sz="2400" dirty="0" smtClean="0"/>
            </a:br>
            <a:r>
              <a:rPr lang="ru-RU" sz="2400" dirty="0" smtClean="0"/>
              <a:t>* ноги держать прямо, стопы на полу или подставке;</a:t>
            </a:r>
            <a:br>
              <a:rPr lang="ru-RU" sz="2400" dirty="0" smtClean="0"/>
            </a:br>
            <a:r>
              <a:rPr lang="ru-RU" sz="2400" dirty="0" smtClean="0"/>
              <a:t>* туловище, голову, плечи держать ровно;</a:t>
            </a:r>
            <a:br>
              <a:rPr lang="ru-RU" sz="2400" dirty="0" smtClean="0"/>
            </a:br>
            <a:r>
              <a:rPr lang="ru-RU" sz="2400" dirty="0" smtClean="0"/>
              <a:t>* обе руки на столе, опираются о край стола, локти выступают за край стола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нельзя делать?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Дети с </a:t>
            </a:r>
            <a:r>
              <a:rPr lang="ru-RU" sz="2400" dirty="0" err="1" smtClean="0"/>
              <a:t>дисграфией</a:t>
            </a:r>
            <a:r>
              <a:rPr lang="ru-RU" sz="2400" dirty="0" smtClean="0"/>
              <a:t>, как правило, имеют хорошую зрительную память. Поэтому ни в коем случае нельзя предлагать им упражнения, где требуется исправить ошибки, изначально допущенные. Выполнение подобных упражнений может пагубно сказаться (из-за той же зрительной памяти) и на учащихся, имеющих навык грамотного письма. </a:t>
            </a:r>
            <a:br>
              <a:rPr lang="ru-RU" sz="2400" dirty="0" smtClean="0"/>
            </a:br>
            <a:r>
              <a:rPr lang="ru-RU" sz="2400" dirty="0" smtClean="0"/>
              <a:t>НЕ ПРЕДЛАГАЙТЕ ДЕТЯМ ИСПРАВЛЯТЬ ОШИБКИ, НАУЧИТЕ ИХ НЕ ДЕЛАТЬ ОШИБОК. Суть исправления </a:t>
            </a:r>
            <a:r>
              <a:rPr lang="ru-RU" sz="2400" dirty="0" err="1" smtClean="0"/>
              <a:t>дисграфии</a:t>
            </a:r>
            <a:r>
              <a:rPr lang="ru-RU" sz="2400" dirty="0" smtClean="0"/>
              <a:t> в том, чтобы искоренить саму мысль о том, что при письме можно эти самые ошибки допускать. Текст с ошибками лишний раз показывает ребенку, что ошибки возможны, даже, пожалуй, полезны в чем-то. Давайте забудем об этом...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Не заставляйте ребенка переделывать и переписывать по многу раз домашнее задание. Если упражнение большое, разбейте его на части и выполняйте в несколько приемов.</a:t>
            </a:r>
          </a:p>
          <a:p>
            <a:r>
              <a:rPr lang="ru-RU" dirty="0" smtClean="0"/>
              <a:t>Не ругайте ребенка за неудачи, а чаще находите поводы его похвалить. Не вызывайте в нем отвращение к учебе, усталости, раздражения и недовольства собой.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1" y="1066800"/>
            <a:ext cx="8077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967335"/>
            <a:ext cx="792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Желаю успехов!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Типичные ошибки при </a:t>
            </a:r>
            <a:r>
              <a:rPr lang="ru-RU" sz="3200" dirty="0" err="1" smtClean="0"/>
              <a:t>дисграфии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Путают похожие по начертанию буквы: З,С  Р,Ь,  Ш,Щ  З,Э и т.д.</a:t>
            </a:r>
          </a:p>
          <a:p>
            <a:pPr lvl="0"/>
            <a:r>
              <a:rPr lang="ru-RU" dirty="0" smtClean="0"/>
              <a:t>Пропускает буквы в словах: </a:t>
            </a:r>
            <a:r>
              <a:rPr lang="ru-RU" dirty="0" err="1" smtClean="0"/>
              <a:t>чловек</a:t>
            </a:r>
            <a:r>
              <a:rPr lang="ru-RU" dirty="0" smtClean="0"/>
              <a:t>, </a:t>
            </a:r>
            <a:r>
              <a:rPr lang="ru-RU" dirty="0" err="1" smtClean="0"/>
              <a:t>уточк</a:t>
            </a:r>
            <a:r>
              <a:rPr lang="ru-RU" dirty="0" smtClean="0"/>
              <a:t>, </a:t>
            </a:r>
            <a:r>
              <a:rPr lang="ru-RU" dirty="0" err="1" smtClean="0"/>
              <a:t>писмо</a:t>
            </a:r>
            <a:r>
              <a:rPr lang="ru-RU" dirty="0" smtClean="0"/>
              <a:t>, </a:t>
            </a:r>
            <a:r>
              <a:rPr lang="ru-RU" dirty="0" err="1" smtClean="0"/>
              <a:t>кпуста</a:t>
            </a:r>
            <a:endParaRPr lang="ru-RU" dirty="0" smtClean="0"/>
          </a:p>
          <a:p>
            <a:pPr lvl="0"/>
            <a:r>
              <a:rPr lang="ru-RU" dirty="0" smtClean="0"/>
              <a:t>Заменяет буквы, соответствующие фонетически близким звукам: Б-П, В-Ф, Д-Т, Ж-Ш: </a:t>
            </a:r>
            <a:r>
              <a:rPr lang="ru-RU" dirty="0" err="1" smtClean="0"/>
              <a:t>папушка</a:t>
            </a:r>
            <a:r>
              <a:rPr lang="ru-RU" dirty="0" smtClean="0"/>
              <a:t> (бабушка), </a:t>
            </a:r>
          </a:p>
          <a:p>
            <a:pPr lvl="0"/>
            <a:r>
              <a:rPr lang="ru-RU" dirty="0" smtClean="0"/>
              <a:t>Неправильное обозначение мягкости согласных на письме: </a:t>
            </a:r>
            <a:r>
              <a:rPr lang="ru-RU" dirty="0" err="1" smtClean="0"/>
              <a:t>лубит</a:t>
            </a:r>
            <a:r>
              <a:rPr lang="ru-RU" dirty="0" smtClean="0"/>
              <a:t>, </a:t>
            </a:r>
            <a:r>
              <a:rPr lang="ru-RU" dirty="0" err="1" smtClean="0"/>
              <a:t>писмо</a:t>
            </a:r>
            <a:r>
              <a:rPr lang="ru-RU" dirty="0" smtClean="0"/>
              <a:t>, </a:t>
            </a:r>
            <a:r>
              <a:rPr lang="ru-RU" dirty="0" err="1" smtClean="0"/>
              <a:t>больит</a:t>
            </a:r>
            <a:endParaRPr lang="ru-RU" dirty="0" smtClean="0"/>
          </a:p>
          <a:p>
            <a:pPr lvl="0"/>
            <a:r>
              <a:rPr lang="ru-RU" dirty="0" smtClean="0"/>
              <a:t>Слитное написание предлогов или раздельное написание приставок со словами: </a:t>
            </a:r>
            <a:r>
              <a:rPr lang="ru-RU" dirty="0" err="1" smtClean="0"/>
              <a:t>настоле</a:t>
            </a:r>
            <a:r>
              <a:rPr lang="ru-RU" dirty="0" smtClean="0"/>
              <a:t>, на ступила, за ходить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09600"/>
            <a:ext cx="7772400" cy="5516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Слияние нескольких слов в одно: </a:t>
            </a:r>
            <a:r>
              <a:rPr lang="ru-RU" dirty="0" err="1" smtClean="0"/>
              <a:t>уелкисидитзайчик</a:t>
            </a:r>
            <a:endParaRPr lang="ru-RU" dirty="0" smtClean="0"/>
          </a:p>
          <a:p>
            <a:pPr lvl="0"/>
            <a:r>
              <a:rPr lang="ru-RU" dirty="0" smtClean="0"/>
              <a:t>Проявление </a:t>
            </a:r>
            <a:r>
              <a:rPr lang="ru-RU" dirty="0" err="1" smtClean="0"/>
              <a:t>аграмматизмов</a:t>
            </a:r>
            <a:r>
              <a:rPr lang="ru-RU" dirty="0" smtClean="0"/>
              <a:t> на письме: красивый сумка, веселые день и т.д.</a:t>
            </a:r>
          </a:p>
          <a:p>
            <a:pPr lvl="0"/>
            <a:r>
              <a:rPr lang="ru-RU" dirty="0" err="1" smtClean="0"/>
              <a:t>Недописывание</a:t>
            </a:r>
            <a:r>
              <a:rPr lang="ru-RU" dirty="0" smtClean="0"/>
              <a:t> элементов букв или добавление лишних элементов: Л вместо М, Х вместо Ж и т.д.</a:t>
            </a:r>
          </a:p>
          <a:p>
            <a:pPr lvl="0"/>
            <a:r>
              <a:rPr lang="ru-RU" dirty="0" smtClean="0"/>
              <a:t>Пишет так, как произносит: САПКА, ШАБАКА.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Если подобные ошибки вы нашли в тетрадях вашего ребенка, у него ДИСГРАФИЯ.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525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err="1" smtClean="0"/>
              <a:t>Дисграфия</a:t>
            </a:r>
            <a:r>
              <a:rPr lang="ru-RU" sz="3200" dirty="0" smtClean="0"/>
              <a:t>-</a:t>
            </a:r>
          </a:p>
          <a:p>
            <a:pPr algn="ctr">
              <a:spcBef>
                <a:spcPct val="50000"/>
              </a:spcBef>
            </a:pPr>
            <a:r>
              <a:rPr lang="ru-RU" sz="3200" i="1" dirty="0" smtClean="0"/>
              <a:t>частичное нарушение процесса письма, проявляющееся в стойких,    повторяющихся ошибках, обусловленных </a:t>
            </a:r>
            <a:r>
              <a:rPr lang="ru-RU" sz="3200" i="1" dirty="0" err="1" smtClean="0"/>
              <a:t>несформированностью</a:t>
            </a:r>
            <a:r>
              <a:rPr lang="ru-RU" sz="3200" i="1" dirty="0" smtClean="0"/>
              <a:t> высших психических функций, участвующих в процессе письма</a:t>
            </a:r>
            <a:endParaRPr lang="ru-RU" sz="3200" i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28575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1"/>
            <a:ext cx="80010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 dirty="0" smtClean="0">
                <a:latin typeface="Times New Roman" pitchFamily="18" charset="0"/>
              </a:rPr>
              <a:t>Кто способен научить ребёнка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200" b="1" dirty="0" smtClean="0">
                <a:latin typeface="Times New Roman" pitchFamily="18" charset="0"/>
              </a:rPr>
              <a:t>писать и читать?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32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Нужна помощь специалиста - квалифицированного логопеда.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Занятия проводятся по определенной системе: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используются различные речевые игры,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разрезная или магнитная азбука для складывания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слов, выделение грамматических элементов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слов. Ребенок должен усвоить, как произносятся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определенные звуки и какой букве при письме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этот звук соответствует. 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Несколько советов родителям: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447800"/>
            <a:ext cx="91183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 первую очередь, устранение дефектов произношения,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автоматизация дефектных звуков, дифференциация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звуков заменителей.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28956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Тренировка речевого слуха ведется путем повторения слов, скороговорок, подбора слов к заданным звукам, анализа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звуко-буквенного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состава слов. Необходимо также использовать наглядный и игровой материал, помогающий запоминать начертания букв (Ж напоминает жука, 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молоточек, 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баранку,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полумесяц).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</a:rPr>
              <a:t>Хитрости в выборе канцелярских принадлежностей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4"/>
            <a:ext cx="3598862" cy="4632325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800" dirty="0" smtClean="0"/>
              <a:t> -  Место </a:t>
            </a:r>
            <a:r>
              <a:rPr lang="ru-RU" sz="2800" dirty="0"/>
              <a:t>«хватки» ручки или карандаша должно быть покрыто рёбрышками или </a:t>
            </a:r>
            <a:r>
              <a:rPr lang="ru-RU" sz="2800" dirty="0" smtClean="0"/>
              <a:t>пупырышками.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800" dirty="0" smtClean="0"/>
              <a:t>- Корпус ручки должен быть трёхгранным, карандаша – шестигранным.</a:t>
            </a:r>
            <a:endParaRPr lang="ru-RU" sz="2800" dirty="0"/>
          </a:p>
        </p:txBody>
      </p:sp>
      <p:pic>
        <p:nvPicPr>
          <p:cNvPr id="20494" name="Picture 14" descr="626263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0788" y="1268413"/>
            <a:ext cx="2432050" cy="2592387"/>
          </a:xfrm>
        </p:spPr>
      </p:pic>
      <p:pic>
        <p:nvPicPr>
          <p:cNvPr id="20495" name="Picture 15" descr="penci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3716338"/>
            <a:ext cx="2538413" cy="2736850"/>
          </a:xfr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www.logoped.ru</a:t>
            </a:r>
            <a:endParaRPr lang="ru-RU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94025" y="476250"/>
            <a:ext cx="6149975" cy="158115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4724400"/>
            <a:ext cx="8153400" cy="1600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>
                <a:latin typeface="Times New Roman" pitchFamily="18" charset="0"/>
              </a:rPr>
              <a:t>    </a:t>
            </a:r>
            <a:r>
              <a:rPr lang="ru-RU" sz="2200" dirty="0">
                <a:latin typeface="Times New Roman" pitchFamily="18" charset="0"/>
              </a:rPr>
              <a:t>Лабиринты хорошо развивают крупную моторику (движения руки и предплечья), внимание, безотрывную линию. Следите, чтобы ребенок изменял положение руки, а не листа бумаги. </a:t>
            </a:r>
          </a:p>
        </p:txBody>
      </p:sp>
      <p:pic>
        <p:nvPicPr>
          <p:cNvPr id="9218" name="Picture 2" descr="http://picstest.ru/images/757_article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3657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6840537" cy="935038"/>
          </a:xfrm>
        </p:spPr>
        <p:txBody>
          <a:bodyPr/>
          <a:lstStyle/>
          <a:p>
            <a:r>
              <a:rPr lang="ru-RU" sz="3200" b="1">
                <a:latin typeface="Times New Roman" pitchFamily="18" charset="0"/>
              </a:rPr>
              <a:t>«Пропущенные буквы»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696200" cy="3743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 Выполняя это упражнение, предлагается пользоваться текстом-подсказкой, где все пропущенные буквы на своих местах. Упражнение развивает внимание и уверенность навыка письма.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 Например: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 </a:t>
            </a:r>
            <a:r>
              <a:rPr lang="ru-RU" sz="2000" dirty="0" err="1">
                <a:latin typeface="Times New Roman" pitchFamily="18" charset="0"/>
              </a:rPr>
              <a:t>К__неч__о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н__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м__гл__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бы__ь</a:t>
            </a:r>
            <a:r>
              <a:rPr lang="ru-RU" sz="2000" dirty="0">
                <a:latin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</a:rPr>
              <a:t>__е__и</a:t>
            </a:r>
            <a:r>
              <a:rPr lang="ru-RU" sz="2000" dirty="0">
                <a:latin typeface="Times New Roman" pitchFamily="18" charset="0"/>
              </a:rPr>
              <a:t> о </a:t>
            </a:r>
            <a:r>
              <a:rPr lang="ru-RU" sz="2000" dirty="0" err="1">
                <a:latin typeface="Times New Roman" pitchFamily="18" charset="0"/>
              </a:rPr>
              <a:t>т__м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ч__о__ы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Лариосик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__к__зал__я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п__ед__те__е__</a:t>
            </a:r>
            <a:r>
              <a:rPr lang="ru-RU" sz="2000" dirty="0">
                <a:latin typeface="Times New Roman" pitchFamily="18" charset="0"/>
              </a:rPr>
              <a:t>. Ни в </a:t>
            </a:r>
            <a:r>
              <a:rPr lang="ru-RU" sz="2000" dirty="0" err="1">
                <a:latin typeface="Times New Roman" pitchFamily="18" charset="0"/>
              </a:rPr>
              <a:t>к__ем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__л__ч__е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н__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м__ж__т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б__т__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н__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ст__ро__е</a:t>
            </a:r>
            <a:r>
              <a:rPr lang="ru-RU" sz="2000" dirty="0">
                <a:latin typeface="Times New Roman" pitchFamily="18" charset="0"/>
              </a:rPr>
              <a:t> Петлюры </a:t>
            </a:r>
            <a:r>
              <a:rPr lang="ru-RU" sz="2000" dirty="0" err="1">
                <a:latin typeface="Times New Roman" pitchFamily="18" charset="0"/>
              </a:rPr>
              <a:t>ин__ел__иг__н__н__й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ч__л__ве__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в__об__е</a:t>
            </a:r>
            <a:r>
              <a:rPr lang="ru-RU" sz="2000" dirty="0">
                <a:latin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</a:rPr>
              <a:t>д__ен__льм__н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п__д__и__ав__ий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ве__сел__й</a:t>
            </a:r>
            <a:r>
              <a:rPr lang="ru-RU" sz="2000" dirty="0">
                <a:latin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</a:rPr>
              <a:t>с__мь__ес__т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п__ть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ты__я__</a:t>
            </a:r>
            <a:r>
              <a:rPr lang="ru-RU" sz="2000" dirty="0">
                <a:latin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</a:rPr>
              <a:t>п__сы__а__щи__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__ел__г__а__мы</a:t>
            </a:r>
            <a:r>
              <a:rPr lang="ru-RU" sz="2000" dirty="0">
                <a:latin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</a:rPr>
              <a:t>__есть__ес__т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тр__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с__ов__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ч__ст__о__ти</a:t>
            </a:r>
            <a:r>
              <a:rPr lang="ru-RU" sz="2000" dirty="0">
                <a:latin typeface="Times New Roman" pitchFamily="18" charset="0"/>
              </a:rPr>
              <a:t>... </a:t>
            </a:r>
            <a:r>
              <a:rPr lang="ru-RU" sz="2000" dirty="0" err="1">
                <a:latin typeface="Times New Roman" pitchFamily="18" charset="0"/>
              </a:rPr>
              <a:t>М__ши__ным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ма__ло__</a:t>
            </a:r>
            <a:r>
              <a:rPr lang="ru-RU" sz="2000" dirty="0">
                <a:latin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</a:rPr>
              <a:t>к__ро__и__ом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на__лу__ш__м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об__аз__м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б__ли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с__аза__ы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най-турсов</a:t>
            </a:r>
            <a:r>
              <a:rPr lang="ru-RU" sz="2000" dirty="0">
                <a:latin typeface="Times New Roman" pitchFamily="18" charset="0"/>
              </a:rPr>
              <a:t> кольт и </a:t>
            </a:r>
            <a:r>
              <a:rPr lang="ru-RU" sz="2000" dirty="0" err="1">
                <a:latin typeface="Times New Roman" pitchFamily="18" charset="0"/>
              </a:rPr>
              <a:t>Ал__шин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брау__инг</a:t>
            </a:r>
            <a:r>
              <a:rPr lang="ru-RU" sz="2000" dirty="0">
                <a:latin typeface="Times New Roman" pitchFamily="18" charset="0"/>
              </a:rPr>
              <a:t>.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923</Words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«Что такое дисграфия и как помочь ребёнку-дисграфику?»</vt:lpstr>
      <vt:lpstr>Типичные ошибки при дисграфии</vt:lpstr>
      <vt:lpstr>Слайд 3</vt:lpstr>
      <vt:lpstr>Слайд 4</vt:lpstr>
      <vt:lpstr>Слайд 5</vt:lpstr>
      <vt:lpstr>Несколько советов родителям:</vt:lpstr>
      <vt:lpstr>Хитрости в выборе канцелярских принадлежностей</vt:lpstr>
      <vt:lpstr>  </vt:lpstr>
      <vt:lpstr>«Пропущенные буквы»</vt:lpstr>
      <vt:lpstr>Слайд 10</vt:lpstr>
      <vt:lpstr>Диктанты надо писать! Только по-особому. </vt:lpstr>
      <vt:lpstr>Правильное положение руки при письме.</vt:lpstr>
      <vt:lpstr>Слайд 13</vt:lpstr>
      <vt:lpstr>Чего нельзя делать?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Windows User</cp:lastModifiedBy>
  <cp:revision>7</cp:revision>
  <dcterms:created xsi:type="dcterms:W3CDTF">2014-12-05T07:21:42Z</dcterms:created>
  <dcterms:modified xsi:type="dcterms:W3CDTF">2017-03-15T04:00:59Z</dcterms:modified>
</cp:coreProperties>
</file>